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e79f9541ab41d1" /><Relationship Type="http://schemas.openxmlformats.org/officeDocument/2006/relationships/extended-properties" Target="/docProps/app.xml" Id="Racb47b956aa3404c" /><Relationship Type="http://schemas.openxmlformats.org/officeDocument/2006/relationships/officeDocument" Target="/ppt/presentation.xml" Id="R881c27d6cefd4b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e70c9c2ea44c5d"/>
  </p:sldMasterIdLst>
  <p:notesMasterIdLst>
    <p:notesMasterId xmlns:r="http://schemas.openxmlformats.org/officeDocument/2006/relationships" r:id="R54f987066cbc4434"/>
  </p:notesMasterIdLst>
  <p:sldIdLst>
    <p:sldId xmlns:r="http://schemas.openxmlformats.org/officeDocument/2006/relationships" id="256" r:id="Re6545557551247fb"/>
    <p:sldId xmlns:r="http://schemas.openxmlformats.org/officeDocument/2006/relationships" id="257" r:id="R064432671584425c"/>
    <p:sldId xmlns:r="http://schemas.openxmlformats.org/officeDocument/2006/relationships" id="258" r:id="R10af09bb7870448f"/>
    <p:sldId xmlns:r="http://schemas.openxmlformats.org/officeDocument/2006/relationships" id="259" r:id="Rae4dbc027c374cac"/>
    <p:sldId xmlns:r="http://schemas.openxmlformats.org/officeDocument/2006/relationships" id="260" r:id="Ra32a86c45cc1499b"/>
    <p:sldId xmlns:r="http://schemas.openxmlformats.org/officeDocument/2006/relationships" id="261" r:id="Rff71b9eca9f04829"/>
    <p:sldId xmlns:r="http://schemas.openxmlformats.org/officeDocument/2006/relationships" id="262" r:id="R880df5fb66f44392"/>
    <p:sldId xmlns:r="http://schemas.openxmlformats.org/officeDocument/2006/relationships" id="263" r:id="R1767df35ea164f59"/>
    <p:sldId xmlns:r="http://schemas.openxmlformats.org/officeDocument/2006/relationships" id="264" r:id="Rc5c06557552c4393"/>
    <p:sldId xmlns:r="http://schemas.openxmlformats.org/officeDocument/2006/relationships" id="265" r:id="Rbdaeee1e95a945b0"/>
    <p:sldId xmlns:r="http://schemas.openxmlformats.org/officeDocument/2006/relationships" id="266" r:id="Rfce34a08842a4293"/>
    <p:sldId xmlns:r="http://schemas.openxmlformats.org/officeDocument/2006/relationships" id="267" r:id="Rdacc5714ca8242be"/>
    <p:sldId xmlns:r="http://schemas.openxmlformats.org/officeDocument/2006/relationships" id="268" r:id="R2ab744fcae03497f"/>
    <p:sldId xmlns:r="http://schemas.openxmlformats.org/officeDocument/2006/relationships" id="269" r:id="R2884494761404763"/>
    <p:sldId xmlns:r="http://schemas.openxmlformats.org/officeDocument/2006/relationships" id="270" r:id="R7554ebbd3f4b4033"/>
    <p:sldId xmlns:r="http://schemas.openxmlformats.org/officeDocument/2006/relationships" id="271" r:id="R064ad583574444dc"/>
    <p:sldId xmlns:r="http://schemas.openxmlformats.org/officeDocument/2006/relationships" id="272" r:id="R45014cb605394720"/>
    <p:sldId xmlns:r="http://schemas.openxmlformats.org/officeDocument/2006/relationships" id="273" r:id="R40de58fa70684023"/>
    <p:sldId xmlns:r="http://schemas.openxmlformats.org/officeDocument/2006/relationships" id="274" r:id="Re9b7e1b0a2ec42d1"/>
    <p:sldId xmlns:r="http://schemas.openxmlformats.org/officeDocument/2006/relationships" id="275" r:id="R52f8d070d6ba49bf"/>
    <p:sldId xmlns:r="http://schemas.openxmlformats.org/officeDocument/2006/relationships" id="276" r:id="Rdd01fe2a93ac453f"/>
    <p:sldId xmlns:r="http://schemas.openxmlformats.org/officeDocument/2006/relationships" id="277" r:id="Rb171f96ec8774aaf"/>
    <p:sldId xmlns:r="http://schemas.openxmlformats.org/officeDocument/2006/relationships" id="278" r:id="R56818bf3c3754de1"/>
    <p:sldId xmlns:r="http://schemas.openxmlformats.org/officeDocument/2006/relationships" id="279" r:id="R8ab8df4c08354492"/>
    <p:sldId xmlns:r="http://schemas.openxmlformats.org/officeDocument/2006/relationships" id="280" r:id="R73159de01f0d42f9"/>
    <p:sldId xmlns:r="http://schemas.openxmlformats.org/officeDocument/2006/relationships" id="281" r:id="R36f4b7df6fb04095"/>
    <p:sldId xmlns:r="http://schemas.openxmlformats.org/officeDocument/2006/relationships" id="282" r:id="R15747ae9bc044cd7"/>
    <p:sldId xmlns:r="http://schemas.openxmlformats.org/officeDocument/2006/relationships" id="283" r:id="R789a7abe2d274367"/>
    <p:sldId xmlns:r="http://schemas.openxmlformats.org/officeDocument/2006/relationships" id="284" r:id="Rf121a414670541dc"/>
    <p:sldId xmlns:r="http://schemas.openxmlformats.org/officeDocument/2006/relationships" id="285" r:id="Rc112e57cbbed4221"/>
    <p:sldId xmlns:r="http://schemas.openxmlformats.org/officeDocument/2006/relationships" id="286" r:id="R102629d04277402c"/>
    <p:sldId xmlns:r="http://schemas.openxmlformats.org/officeDocument/2006/relationships" id="287" r:id="R507334eeca8c4dfa"/>
    <p:sldId xmlns:r="http://schemas.openxmlformats.org/officeDocument/2006/relationships" id="288" r:id="R6828ac5f9d5e4a89"/>
    <p:sldId xmlns:r="http://schemas.openxmlformats.org/officeDocument/2006/relationships" id="289" r:id="Re9181a0bd91d423e"/>
    <p:sldId xmlns:r="http://schemas.openxmlformats.org/officeDocument/2006/relationships" id="290" r:id="R792faa0270634953"/>
    <p:sldId xmlns:r="http://schemas.openxmlformats.org/officeDocument/2006/relationships" id="291" r:id="R50f72f444e8b4be3"/>
    <p:sldId xmlns:r="http://schemas.openxmlformats.org/officeDocument/2006/relationships" id="292" r:id="Rc160188952fd47c9"/>
    <p:sldId xmlns:r="http://schemas.openxmlformats.org/officeDocument/2006/relationships" id="293" r:id="R278ba922cbe74ab4"/>
    <p:sldId xmlns:r="http://schemas.openxmlformats.org/officeDocument/2006/relationships" id="294" r:id="Raf3b3af626a0429d"/>
    <p:sldId xmlns:r="http://schemas.openxmlformats.org/officeDocument/2006/relationships" id="295" r:id="R712fad846efc4929"/>
    <p:sldId xmlns:r="http://schemas.openxmlformats.org/officeDocument/2006/relationships" id="296" r:id="Rf076f569ee5e4e86"/>
    <p:sldId xmlns:r="http://schemas.openxmlformats.org/officeDocument/2006/relationships" id="297" r:id="R52cf9880db604adf"/>
    <p:sldId xmlns:r="http://schemas.openxmlformats.org/officeDocument/2006/relationships" id="298" r:id="R294fe7ed3a654ee7"/>
    <p:sldId xmlns:r="http://schemas.openxmlformats.org/officeDocument/2006/relationships" id="299" r:id="Ra22c594093e34885"/>
    <p:sldId xmlns:r="http://schemas.openxmlformats.org/officeDocument/2006/relationships" id="300" r:id="R1d04d9d270a349d0"/>
    <p:sldId xmlns:r="http://schemas.openxmlformats.org/officeDocument/2006/relationships" id="301" r:id="Rdcd7a13ce7c54667"/>
    <p:sldId xmlns:r="http://schemas.openxmlformats.org/officeDocument/2006/relationships" id="302" r:id="R2ec8e48d1d5a4891"/>
    <p:sldId xmlns:r="http://schemas.openxmlformats.org/officeDocument/2006/relationships" id="303" r:id="R8975f656d5c24247"/>
    <p:sldId xmlns:r="http://schemas.openxmlformats.org/officeDocument/2006/relationships" id="304" r:id="R82fde2ee11d04f9f"/>
    <p:sldId xmlns:r="http://schemas.openxmlformats.org/officeDocument/2006/relationships" id="305" r:id="Rcfbab9b4978a46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a436056b584e97" /><Relationship Type="http://schemas.openxmlformats.org/officeDocument/2006/relationships/slideMaster" Target="/ppt/slideMasters/slideMaster1.xml" Id="Re7e70c9c2ea44c5d" /><Relationship Type="http://schemas.openxmlformats.org/officeDocument/2006/relationships/notesMaster" Target="/ppt/notesMasters/notesMaster1.xml" Id="R54f987066cbc4434" /><Relationship Type="http://schemas.openxmlformats.org/officeDocument/2006/relationships/presProps" Target="/ppt/presProps.xml" Id="Rddf53a8f534d4f59" /><Relationship Type="http://schemas.openxmlformats.org/officeDocument/2006/relationships/tableStyles" Target="/ppt/tableStyles.xml" Id="R8fcad805c4c642af" /><Relationship Type="http://schemas.openxmlformats.org/officeDocument/2006/relationships/slide" Target="/ppt/slides/slide1.xml" Id="Re6545557551247fb" /><Relationship Type="http://schemas.openxmlformats.org/officeDocument/2006/relationships/slide" Target="/ppt/slides/slide2.xml" Id="R064432671584425c" /><Relationship Type="http://schemas.openxmlformats.org/officeDocument/2006/relationships/slide" Target="/ppt/slides/slide3.xml" Id="R10af09bb7870448f" /><Relationship Type="http://schemas.openxmlformats.org/officeDocument/2006/relationships/slide" Target="/ppt/slides/slide4.xml" Id="Rae4dbc027c374cac" /><Relationship Type="http://schemas.openxmlformats.org/officeDocument/2006/relationships/slide" Target="/ppt/slides/slide5.xml" Id="Ra32a86c45cc1499b" /><Relationship Type="http://schemas.openxmlformats.org/officeDocument/2006/relationships/slide" Target="/ppt/slides/slide6.xml" Id="Rff71b9eca9f04829" /><Relationship Type="http://schemas.openxmlformats.org/officeDocument/2006/relationships/slide" Target="/ppt/slides/slide7.xml" Id="R880df5fb66f44392" /><Relationship Type="http://schemas.openxmlformats.org/officeDocument/2006/relationships/slide" Target="/ppt/slides/slide8.xml" Id="R1767df35ea164f59" /><Relationship Type="http://schemas.openxmlformats.org/officeDocument/2006/relationships/slide" Target="/ppt/slides/slide9.xml" Id="Rc5c06557552c4393" /><Relationship Type="http://schemas.openxmlformats.org/officeDocument/2006/relationships/slide" Target="/ppt/slides/slide10.xml" Id="Rbdaeee1e95a945b0" /><Relationship Type="http://schemas.openxmlformats.org/officeDocument/2006/relationships/slide" Target="/ppt/slides/slide11.xml" Id="Rfce34a08842a4293" /><Relationship Type="http://schemas.openxmlformats.org/officeDocument/2006/relationships/slide" Target="/ppt/slides/slide12.xml" Id="Rdacc5714ca8242be" /><Relationship Type="http://schemas.openxmlformats.org/officeDocument/2006/relationships/slide" Target="/ppt/slides/slide13.xml" Id="R2ab744fcae03497f" /><Relationship Type="http://schemas.openxmlformats.org/officeDocument/2006/relationships/slide" Target="/ppt/slides/slide14.xml" Id="R2884494761404763" /><Relationship Type="http://schemas.openxmlformats.org/officeDocument/2006/relationships/slide" Target="/ppt/slides/slide15.xml" Id="R7554ebbd3f4b4033" /><Relationship Type="http://schemas.openxmlformats.org/officeDocument/2006/relationships/slide" Target="/ppt/slides/slide16.xml" Id="R064ad583574444dc" /><Relationship Type="http://schemas.openxmlformats.org/officeDocument/2006/relationships/slide" Target="/ppt/slides/slide17.xml" Id="R45014cb605394720" /><Relationship Type="http://schemas.openxmlformats.org/officeDocument/2006/relationships/slide" Target="/ppt/slides/slide18.xml" Id="R40de58fa70684023" /><Relationship Type="http://schemas.openxmlformats.org/officeDocument/2006/relationships/slide" Target="/ppt/slides/slide19.xml" Id="Re9b7e1b0a2ec42d1" /><Relationship Type="http://schemas.openxmlformats.org/officeDocument/2006/relationships/slide" Target="/ppt/slides/slide20.xml" Id="R52f8d070d6ba49bf" /><Relationship Type="http://schemas.openxmlformats.org/officeDocument/2006/relationships/slide" Target="/ppt/slides/slide21.xml" Id="Rdd01fe2a93ac453f" /><Relationship Type="http://schemas.openxmlformats.org/officeDocument/2006/relationships/slide" Target="/ppt/slides/slide22.xml" Id="Rb171f96ec8774aaf" /><Relationship Type="http://schemas.openxmlformats.org/officeDocument/2006/relationships/slide" Target="/ppt/slides/slide23.xml" Id="R56818bf3c3754de1" /><Relationship Type="http://schemas.openxmlformats.org/officeDocument/2006/relationships/slide" Target="/ppt/slides/slide24.xml" Id="R8ab8df4c08354492" /><Relationship Type="http://schemas.openxmlformats.org/officeDocument/2006/relationships/slide" Target="/ppt/slides/slide25.xml" Id="R73159de01f0d42f9" /><Relationship Type="http://schemas.openxmlformats.org/officeDocument/2006/relationships/slide" Target="/ppt/slides/slide26.xml" Id="R36f4b7df6fb04095" /><Relationship Type="http://schemas.openxmlformats.org/officeDocument/2006/relationships/slide" Target="/ppt/slides/slide27.xml" Id="R15747ae9bc044cd7" /><Relationship Type="http://schemas.openxmlformats.org/officeDocument/2006/relationships/slide" Target="/ppt/slides/slide28.xml" Id="R789a7abe2d274367" /><Relationship Type="http://schemas.openxmlformats.org/officeDocument/2006/relationships/slide" Target="/ppt/slides/slide29.xml" Id="Rf121a414670541dc" /><Relationship Type="http://schemas.openxmlformats.org/officeDocument/2006/relationships/slide" Target="/ppt/slides/slide30.xml" Id="Rc112e57cbbed4221" /><Relationship Type="http://schemas.openxmlformats.org/officeDocument/2006/relationships/slide" Target="/ppt/slides/slide31.xml" Id="R102629d04277402c" /><Relationship Type="http://schemas.openxmlformats.org/officeDocument/2006/relationships/slide" Target="/ppt/slides/slide32.xml" Id="R507334eeca8c4dfa" /><Relationship Type="http://schemas.openxmlformats.org/officeDocument/2006/relationships/slide" Target="/ppt/slides/slide33.xml" Id="R6828ac5f9d5e4a89" /><Relationship Type="http://schemas.openxmlformats.org/officeDocument/2006/relationships/slide" Target="/ppt/slides/slide34.xml" Id="Re9181a0bd91d423e" /><Relationship Type="http://schemas.openxmlformats.org/officeDocument/2006/relationships/slide" Target="/ppt/slides/slide35.xml" Id="R792faa0270634953" /><Relationship Type="http://schemas.openxmlformats.org/officeDocument/2006/relationships/slide" Target="/ppt/slides/slide36.xml" Id="R50f72f444e8b4be3" /><Relationship Type="http://schemas.openxmlformats.org/officeDocument/2006/relationships/slide" Target="/ppt/slides/slide37.xml" Id="Rc160188952fd47c9" /><Relationship Type="http://schemas.openxmlformats.org/officeDocument/2006/relationships/slide" Target="/ppt/slides/slide38.xml" Id="R278ba922cbe74ab4" /><Relationship Type="http://schemas.openxmlformats.org/officeDocument/2006/relationships/slide" Target="/ppt/slides/slide39.xml" Id="Raf3b3af626a0429d" /><Relationship Type="http://schemas.openxmlformats.org/officeDocument/2006/relationships/slide" Target="/ppt/slides/slide40.xml" Id="R712fad846efc4929" /><Relationship Type="http://schemas.openxmlformats.org/officeDocument/2006/relationships/slide" Target="/ppt/slides/slide41.xml" Id="Rf076f569ee5e4e86" /><Relationship Type="http://schemas.openxmlformats.org/officeDocument/2006/relationships/slide" Target="/ppt/slides/slide42.xml" Id="R52cf9880db604adf" /><Relationship Type="http://schemas.openxmlformats.org/officeDocument/2006/relationships/slide" Target="/ppt/slides/slide43.xml" Id="R294fe7ed3a654ee7" /><Relationship Type="http://schemas.openxmlformats.org/officeDocument/2006/relationships/slide" Target="/ppt/slides/slide44.xml" Id="Ra22c594093e34885" /><Relationship Type="http://schemas.openxmlformats.org/officeDocument/2006/relationships/slide" Target="/ppt/slides/slide45.xml" Id="R1d04d9d270a349d0" /><Relationship Type="http://schemas.openxmlformats.org/officeDocument/2006/relationships/slide" Target="/ppt/slides/slide46.xml" Id="Rdcd7a13ce7c54667" /><Relationship Type="http://schemas.openxmlformats.org/officeDocument/2006/relationships/slide" Target="/ppt/slides/slide47.xml" Id="R2ec8e48d1d5a4891" /><Relationship Type="http://schemas.openxmlformats.org/officeDocument/2006/relationships/slide" Target="/ppt/slides/slide48.xml" Id="R8975f656d5c24247" /><Relationship Type="http://schemas.openxmlformats.org/officeDocument/2006/relationships/slide" Target="/ppt/slides/slide49.xml" Id="R82fde2ee11d04f9f" /><Relationship Type="http://schemas.openxmlformats.org/officeDocument/2006/relationships/slide" Target="/ppt/slides/slide50.xml" Id="Rcfbab9b4978a46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c2aa60fc1b40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NCU Morning">
      <a:dk1>
        <a:srgbClr val="000000"/>
      </a:dk1>
      <a:lt1>
        <a:srgbClr val="FFFFFF"/>
      </a:lt1>
      <a:dk2>
        <a:srgbClr val="15191F"/>
      </a:dk2>
      <a:lt2>
        <a:srgbClr val="EAF3FF"/>
      </a:lt2>
      <a:accent1>
        <a:srgbClr val="256FE8"/>
      </a:accent1>
      <a:accent2>
        <a:srgbClr val="FF7866"/>
      </a:accent2>
      <a:accent3>
        <a:srgbClr val="22AFA4"/>
      </a:accent3>
      <a:accent4>
        <a:srgbClr val="8B5CF6"/>
      </a:accent4>
      <a:accent5>
        <a:srgbClr val="F4B942"/>
      </a:accent5>
      <a:accent6>
        <a:srgbClr val="36A269"/>
      </a:accent6>
      <a:hlink>
        <a:srgbClr val="256FE8"/>
      </a:hlink>
      <a:folHlink>
        <a:srgbClr val="7C3AE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NCU Morning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b73c35a5bd4a09" /><Relationship Type="http://schemas.openxmlformats.org/officeDocument/2006/relationships/notesMaster" Target="/ppt/notesMasters/notesMaster1.xml" Id="R8de9a2ef2c9441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5932897f0d432d" /><Relationship Type="http://schemas.openxmlformats.org/officeDocument/2006/relationships/notesMaster" Target="/ppt/notesMasters/notesMaster1.xml" Id="R2d279292551f46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334cd4de1c4fe9" /><Relationship Type="http://schemas.openxmlformats.org/officeDocument/2006/relationships/notesMaster" Target="/ppt/notesMasters/notesMaster1.xml" Id="Re4e297f157b54b8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833209cf874689" /><Relationship Type="http://schemas.openxmlformats.org/officeDocument/2006/relationships/notesMaster" Target="/ppt/notesMasters/notesMaster1.xml" Id="R2d7970d347fc4b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55291152d8f4056" /><Relationship Type="http://schemas.openxmlformats.org/officeDocument/2006/relationships/notesMaster" Target="/ppt/notesMasters/notesMaster1.xml" Id="Rd30ba6a26bbe4cc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5f36e7e1f44db1" /><Relationship Type="http://schemas.openxmlformats.org/officeDocument/2006/relationships/notesMaster" Target="/ppt/notesMasters/notesMaster1.xml" Id="Rbd5b9e9de5f745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5fa25d613d4be9" /><Relationship Type="http://schemas.openxmlformats.org/officeDocument/2006/relationships/notesMaster" Target="/ppt/notesMasters/notesMaster1.xml" Id="R64eaf3a7803f46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a0f991aaa8d4ae1" /><Relationship Type="http://schemas.openxmlformats.org/officeDocument/2006/relationships/notesMaster" Target="/ppt/notesMasters/notesMaster1.xml" Id="R79967bfc764746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c4de775e21427e" /><Relationship Type="http://schemas.openxmlformats.org/officeDocument/2006/relationships/notesMaster" Target="/ppt/notesMasters/notesMaster1.xml" Id="Rc71be98c1203473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b8c53445364b88" /><Relationship Type="http://schemas.openxmlformats.org/officeDocument/2006/relationships/notesMaster" Target="/ppt/notesMasters/notesMaster1.xml" Id="R9d81457d199e4ef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e3b97936e140a7" /><Relationship Type="http://schemas.openxmlformats.org/officeDocument/2006/relationships/notesMaster" Target="/ppt/notesMasters/notesMaster1.xml" Id="Rca2d2ae405f5423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e5d557828264086" /><Relationship Type="http://schemas.openxmlformats.org/officeDocument/2006/relationships/notesMaster" Target="/ppt/notesMasters/notesMaster1.xml" Id="Rdbf3b08caffc4be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72be104eb224d33" /><Relationship Type="http://schemas.openxmlformats.org/officeDocument/2006/relationships/notesMaster" Target="/ppt/notesMasters/notesMaster1.xml" Id="Rffadc2783941446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8ab064854ac46e9" /><Relationship Type="http://schemas.openxmlformats.org/officeDocument/2006/relationships/notesMaster" Target="/ppt/notesMasters/notesMaster1.xml" Id="R1e615a0d29444ba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2447c59f7a749cd" /><Relationship Type="http://schemas.openxmlformats.org/officeDocument/2006/relationships/notesMaster" Target="/ppt/notesMasters/notesMaster1.xml" Id="R9e810702dbcd4fe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dc342b8812a4296" /><Relationship Type="http://schemas.openxmlformats.org/officeDocument/2006/relationships/notesMaster" Target="/ppt/notesMasters/notesMaster1.xml" Id="R8b770a0d040249e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7f0eab96a54f5f" /><Relationship Type="http://schemas.openxmlformats.org/officeDocument/2006/relationships/notesMaster" Target="/ppt/notesMasters/notesMaster1.xml" Id="R36669057b4d6432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16a44ba3a0f4d78" /><Relationship Type="http://schemas.openxmlformats.org/officeDocument/2006/relationships/notesMaster" Target="/ppt/notesMasters/notesMaster1.xml" Id="Rc8d0ed73e455477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d782ca9ae134f72" /><Relationship Type="http://schemas.openxmlformats.org/officeDocument/2006/relationships/notesMaster" Target="/ppt/notesMasters/notesMaster1.xml" Id="Re6814129097d4b3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032381e5d1344ab" /><Relationship Type="http://schemas.openxmlformats.org/officeDocument/2006/relationships/notesMaster" Target="/ppt/notesMasters/notesMaster1.xml" Id="R2249b30e39fb450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afcac6deb34b27" /><Relationship Type="http://schemas.openxmlformats.org/officeDocument/2006/relationships/notesMaster" Target="/ppt/notesMasters/notesMaster1.xml" Id="R1b0128ff88a943f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a7c0009a07a4680" /><Relationship Type="http://schemas.openxmlformats.org/officeDocument/2006/relationships/notesMaster" Target="/ppt/notesMasters/notesMaster1.xml" Id="R60636a8e947b4df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2922fc228ba4dc4" /><Relationship Type="http://schemas.openxmlformats.org/officeDocument/2006/relationships/notesMaster" Target="/ppt/notesMasters/notesMaster1.xml" Id="R00258abd4a90400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7ca4545f4774bc6" /><Relationship Type="http://schemas.openxmlformats.org/officeDocument/2006/relationships/notesMaster" Target="/ppt/notesMasters/notesMaster1.xml" Id="R00389133264e4eb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21090f0498f41cb" /><Relationship Type="http://schemas.openxmlformats.org/officeDocument/2006/relationships/notesMaster" Target="/ppt/notesMasters/notesMaster1.xml" Id="R427da8277d25441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a25afcd08704646" /><Relationship Type="http://schemas.openxmlformats.org/officeDocument/2006/relationships/notesMaster" Target="/ppt/notesMasters/notesMaster1.xml" Id="Raf1cae1c5fde483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5d9028a30744af4" /><Relationship Type="http://schemas.openxmlformats.org/officeDocument/2006/relationships/notesMaster" Target="/ppt/notesMasters/notesMaster1.xml" Id="Ra1e11909233a40e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01a5e5d07144e54" /><Relationship Type="http://schemas.openxmlformats.org/officeDocument/2006/relationships/notesMaster" Target="/ppt/notesMasters/notesMaster1.xml" Id="R83918dfa35964d8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db144453faa447f" /><Relationship Type="http://schemas.openxmlformats.org/officeDocument/2006/relationships/notesMaster" Target="/ppt/notesMasters/notesMaster1.xml" Id="R1447226739624c8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2d904907ba84f0e" /><Relationship Type="http://schemas.openxmlformats.org/officeDocument/2006/relationships/notesMaster" Target="/ppt/notesMasters/notesMaster1.xml" Id="Rdbc2399531414d9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627299884234c02" /><Relationship Type="http://schemas.openxmlformats.org/officeDocument/2006/relationships/notesMaster" Target="/ppt/notesMasters/notesMaster1.xml" Id="R3a245df6c9b54dd8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7c4ba849ef84a14" /><Relationship Type="http://schemas.openxmlformats.org/officeDocument/2006/relationships/notesMaster" Target="/ppt/notesMasters/notesMaster1.xml" Id="Rc6839d237862468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4de550676684dc3" /><Relationship Type="http://schemas.openxmlformats.org/officeDocument/2006/relationships/notesMaster" Target="/ppt/notesMasters/notesMaster1.xml" Id="R925c4047e4cf435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504a4394df04416a" /><Relationship Type="http://schemas.openxmlformats.org/officeDocument/2006/relationships/notesMaster" Target="/ppt/notesMasters/notesMaster1.xml" Id="Rc0b9c77c29b44d9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e0f32c8e5ae4b13" /><Relationship Type="http://schemas.openxmlformats.org/officeDocument/2006/relationships/notesMaster" Target="/ppt/notesMasters/notesMaster1.xml" Id="R552bf2f29b504358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8cb6922a45904551" /><Relationship Type="http://schemas.openxmlformats.org/officeDocument/2006/relationships/notesMaster" Target="/ppt/notesMasters/notesMaster1.xml" Id="R73f3aa91cc53452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6ab7f20ce9448a9" /><Relationship Type="http://schemas.openxmlformats.org/officeDocument/2006/relationships/notesMaster" Target="/ppt/notesMasters/notesMaster1.xml" Id="Reae68da5da694937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c38a232a00a94b6f" /><Relationship Type="http://schemas.openxmlformats.org/officeDocument/2006/relationships/notesMaster" Target="/ppt/notesMasters/notesMaster1.xml" Id="Rb06f40ba83754b71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aa7d1379d72a4316" /><Relationship Type="http://schemas.openxmlformats.org/officeDocument/2006/relationships/notesMaster" Target="/ppt/notesMasters/notesMaster1.xml" Id="R0a74dd4e5a5b49e5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1075516039db4d6e" /><Relationship Type="http://schemas.openxmlformats.org/officeDocument/2006/relationships/notesMaster" Target="/ppt/notesMasters/notesMaster1.xml" Id="R5cae002ddd1244e6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c062e91d9ed4307" /><Relationship Type="http://schemas.openxmlformats.org/officeDocument/2006/relationships/notesMaster" Target="/ppt/notesMasters/notesMaster1.xml" Id="R501f87e0d1a145e6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3b838e84d6d4a68" /><Relationship Type="http://schemas.openxmlformats.org/officeDocument/2006/relationships/notesMaster" Target="/ppt/notesMasters/notesMaster1.xml" Id="R134b4552240e4a0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e3316897371f4033" /><Relationship Type="http://schemas.openxmlformats.org/officeDocument/2006/relationships/notesMaster" Target="/ppt/notesMasters/notesMaster1.xml" Id="R00dd94d88d8d45ad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51ea8280a5af430a" /><Relationship Type="http://schemas.openxmlformats.org/officeDocument/2006/relationships/notesMaster" Target="/ppt/notesMasters/notesMaster1.xml" Id="R8a5d4b677f744745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1e27dd2b4c4c48bb" /><Relationship Type="http://schemas.openxmlformats.org/officeDocument/2006/relationships/notesMaster" Target="/ppt/notesMasters/notesMaster1.xml" Id="R0b6d337fe1254ad5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6bbb9f55674445b5" /><Relationship Type="http://schemas.openxmlformats.org/officeDocument/2006/relationships/notesMaster" Target="/ppt/notesMasters/notesMaster1.xml" Id="Rbebcf155353b4576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d0125d43c40e458b" /><Relationship Type="http://schemas.openxmlformats.org/officeDocument/2006/relationships/notesMaster" Target="/ppt/notesMasters/notesMaster1.xml" Id="R9b682d319acc4155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3eef9595268940f1" /><Relationship Type="http://schemas.openxmlformats.org/officeDocument/2006/relationships/notesMaster" Target="/ppt/notesMasters/notesMaster1.xml" Id="R15fbf87d097a49e9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a3f544c23b5148ff" /><Relationship Type="http://schemas.openxmlformats.org/officeDocument/2006/relationships/notesMaster" Target="/ppt/notesMasters/notesMaster1.xml" Id="R51609a4016174699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3b9934cb2ae147c0" /><Relationship Type="http://schemas.openxmlformats.org/officeDocument/2006/relationships/notesMaster" Target="/ppt/notesMasters/notesMaster1.xml" Id="R953cb25269c045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開場先說明：今天的重點不是把所有按鈕看過一遍，而是每位參與者都完成可帶回課堂的成果。邀請大家先選定一門課程，以及一個真實的教學／研究痛點與問題。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提醒：本簡報已全面採用現行名稱「Gemini Notebook」。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Andrej Karpathy 將這種『先跟著靈感走、用自然語言讓 AI 協助把想法做出來』的工作方式稱為 Vibe Coding。這裡把它轉成適合今天社群的學習入口：當你突然想到一個教學活動、研究工具或生活中的小作品，不必先被『我不會寫程式』擋住，可以先把想法說清楚，讓 AI／Agent 協助把它推成第一個可操作原型。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但 Vibe Coding 不是把責任交給模型。要保留人工試用、資料權限、測試與品質判斷；靈感負責啟動，人的目的與驗證負責把作品帶到可用。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https://www.youtube.com/watch?v=LCEmiRjPEtQ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Vibe Working 是本工作坊把 Vibe Coding 延伸到日常工作的課程框架，不把它當成 Andrej Karpathy 的原始名詞。當我們在工作中發現『為什麼人生要一直浪費在這些重複事情上』，那個不滿與靈感就是自動化的入口。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請大家不要只追求做更多，而是把重複流程交給 AI／Agent 後，重新決定省下來的時間要回到哪裡：更好的課程、更扎實的研究、更深的人際互動，或是自己一直想做卻沒有時間做的事。效率的終點不是把行程塞滿，而是重新取得生活的主導權。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上午會帶大家從 Level 1 的對話式 AI，進階到 Level 2 的協作式 AI：用 Gemini Notebook、Gem 與 Canvas 一起完成作品。下午再進入 Level 3 的 Agentic AI，讓 Agent 從頭到尾推進任務並交付成果。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Level 3 不只是『模型比較強』，而是人、工作區、工具、規則與 Skills 組成一個可重複的工作流。你可以把自己的 AI Agent 想成一位長期協作的數位同仁：它會逐漸理解你的工作方式與痛點，但授權範圍、驗證標準與最後責任仍由人保留。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https://notebook.google.com/</a:t>
            </a:r>
          </a:p>
          <a:p xmlns:a="http://schemas.openxmlformats.org/drawingml/2006/main">
            <a:r>
              <a:t>- https://gemini.google.com/app</a:t>
            </a:r>
          </a:p>
          <a:p xmlns:a="http://schemas.openxmlformats.org/drawingml/2006/main">
            <a:r>
              <a:t>- https://antigravity.google/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 Agent 正在讓職位邊界變得更薄。過去 PM 常需要先把需求交給工程師，再等待程式與產品成形；現在 PM 可以先用自然語言指派 Agent，做出一個自己能用、能玩的程式網站或互動原型，快速確認想法與使用者反應。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這不代表工程師被取代，也不代表每個人都要變成全端工程師，而是每個角色都多了一步跨界能力：PM 能先驗證問題，教師／研究者能直接做出第一版，工程師則更需要理解客戶、學生、教師與跨部門夥伴的真實情境。未來的競爭力不只在職稱，而在能否理解問題、運用 Agent、與人協作並交付成果。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PM 不必再等到所有規格都完美，才第一次看見成果。可以先把目標、對象、限制與使用情境說清楚，請 AI Agent 做出可操作原型，邀請同事、學生或客戶試用，再把回饋帶回需求與設計。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這裡的重點是『先驗證』，不是『跳過工程』。正式產品仍需要工程師處理架構、資安、效能、可維護性、資料治理與長期交付；Agent 讓跨職位對話更早發生，讓工程師收到的是經過試用與澄清的問題，而不是只有一張等待猜測的需求單。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當 AI Agent 降低製作原型與程式碼的門檻，工程師的價值會更需要往『理解問題與對成果負責』延伸。過去有些人選擇工程工作，可能偏好專注技術、減少頻繁溝通；這不是對工程師人格的定性，而是提醒工作內容正在改變：如果只守著程式碼、遠離使用者與跨部門，就更難及早發現需求落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未來需要的是 T 型能力：保留深度技術，同時願意走進現場、理解人與脈絡、和其他職位共同定義問題。PM、工程師、教師與研究者都一樣，邊界變模糊不是失去專業，而是讓專業可以更直接地服務真正的需求。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這一頁要讓文組專業者先放下『我不會寫程式，所以做不到』的自我設限。AI 與 Agent 可以協助把語言、想法與需求轉成程式碼、介面、資料流程與可操作作品；就像多了一雙翅膀，像 Red Bull 一樣如虎添翼，讓我們飛得更高、更遠。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但翅膀不是方向。真正要帶進工作坊的，是大家對教學、研究、文本、人的理解，以及對問題的判斷。技術執行可以交給工具協作，目的與最後責任仍由人掌握。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這不是文理對立，而是能力重新組隊。文組長期累積的理解、脈絡、辨識、表達與教育／研究判斷，正是 AI 時代的導航能力；AI 與 Agent 則補上程式、介面、資料與自動化的執行能力。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對今天在場的教授與社群成員來說，大家不是要變成另一種人，而是帶著原本的專業，取得一雙能把專業帶到更遠地方的技術翅膀。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請大家把今天想做的事情想成一次出航：先帶上自己的真問題與專業脈絡，再讓 Agent 補上技術翅膀。不是先學會所有工具才開始，而是從一個真實需求開始，讓工具協助我們完成以前以為不可能的事；最後仍由人驗證，並把成果帶回教學、研究與生活。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這也是今天上午的學習弧線：先說清楚，再有根據、有角色、有作品、能分享。等一下請大家帶著這個問題進入實作：如果我真的多了一雙翅膀，想飛去哪裡？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用一張圖建立全日心智模型。上午先完成 AI 教學與研究工作室，下午再把同一作品或資料分析任務交給 Agent 擴充、驗證與交付。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Typeless 放在最前面，先把教師腦中的口語想法整理成可複製、可查證、可交給 Gemini Notebook 的文字素材。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https://www.typeless.com/refer?code=LZTOQFT</a:t>
            </a:r>
          </a:p>
          <a:p xmlns:a="http://schemas.openxmlformats.org/drawingml/2006/main">
            <a:r>
              <a:t>- https://notebook.google.com/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簡要說明時間節奏。實作時採 6 位教授三組雙人共作；若某帳號沒有 Gemini 權限，擔任測試者與教學觀察員仍可完整參與。Typeless 先協助把每組的口述痛點整理成後續 Notebook、Gem 與 Canvas 都能使用的任務文字。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請參與者把這四項成果當作今日 checklist。每一段結束會回來勾選一次。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六位教授建議分三組。不要讓帳號差異變成旁觀：測試者的工作是檢查引用、指令邊界、手機畫面與實際教學價值。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痛點可能來自教學現場、研究資料、行政流程或共備工作。請每組先說出一個痛點，再把它寫成一句：『我希望哪一群學生、研究參與者或行政夥伴，在什麼情境下，完成什麼改變？』後續所有工具都服務這一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現場不要逐一介紹 123 個工具。請依參與者選定的教學／研究痛點，搜尋 1–2 個最接近的案例，分析它的使用者、輸入、輸出與互動方式，完成『痛點 → 案例 → 可驗證成果』的連線。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https://cagoooo.github.io/Akai/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三個案例分別對應語文創作、教學設計與互動網站。現場可由三組各選一張，先讀卡片介紹，再用測試者視角操作成品。本次資料依據案例公開版本與測試結果稽核。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https://cagoooo.github.io/Akai/tool/91/</a:t>
            </a:r>
          </a:p>
          <a:p xmlns:a="http://schemas.openxmlformats.org/drawingml/2006/main">
            <a:r>
              <a:t>- https://cagoooo.github.io/PhotoPoet/</a:t>
            </a:r>
          </a:p>
          <a:p xmlns:a="http://schemas.openxmlformats.org/drawingml/2006/main">
            <a:r>
              <a:t>- https://cagoooo.github.io/Akai/tool/58/</a:t>
            </a:r>
          </a:p>
          <a:p xmlns:a="http://schemas.openxmlformats.org/drawingml/2006/main">
            <a:r>
              <a:t>- https://cagoooo.github.io/prepare/</a:t>
            </a:r>
          </a:p>
          <a:p xmlns:a="http://schemas.openxmlformats.org/drawingml/2006/main">
            <a:r>
              <a:t>- https://cagoooo.github.io/Akai/tool/11/</a:t>
            </a:r>
          </a:p>
          <a:p xmlns:a="http://schemas.openxmlformats.org/drawingml/2006/main">
            <a:r>
              <a:t>- https://cagoooo.github.io/Akailao/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三個案例分別用於形成性回饋、Google Sites 與 GitHub Pages 部署比較。提醒參與者同時觀察內容架構、權限、維護方式與手機操作。本次資料依據案例公開版本與測試結果稽核。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https://cagoooo.github.io/Akai/tool/3/</a:t>
            </a:r>
          </a:p>
          <a:p xmlns:a="http://schemas.openxmlformats.org/drawingml/2006/main">
            <a:r>
              <a:t>- https://cagoooo.github.io/vote/</a:t>
            </a:r>
          </a:p>
          <a:p xmlns:a="http://schemas.openxmlformats.org/drawingml/2006/main">
            <a:r>
              <a:t>- https://cagoooo.github.io/Akai/tool/24/</a:t>
            </a:r>
          </a:p>
          <a:p xmlns:a="http://schemas.openxmlformats.org/drawingml/2006/main">
            <a:r>
              <a:t>- https://sites.google.com/mail2.smes.tyc.edu.tw/114teacher/</a:t>
            </a:r>
          </a:p>
          <a:p xmlns:a="http://schemas.openxmlformats.org/drawingml/2006/main">
            <a:r>
              <a:t>- https://cagoooo.github.io/Akai/tool/81/</a:t>
            </a:r>
          </a:p>
          <a:p xmlns:a="http://schemas.openxmlformats.org/drawingml/2006/main">
            <a:r>
              <a:t>- https://cagoooo.github.io/it-cockpit/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上午先教兩條語音入口。Typeless 適合把想法整理成可複製文字，再交給 Notebook、Gem 或 Canvas；ChatGPT Voice in Work／Codex 適合在桌面版工作區直接口述任務、追問進度與協調 Agent。兩者不是功能排名，而是依工作情境選擇。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現場請避免直接口述學生姓名、信箱、成績或未公開研究資料；先以合成情境示範。Codex Voice 仍需麥克風與工作區權限，請依帳號與資料控制設定使用。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https://www.typeless.com/refer?code=LZTOQFT</a:t>
            </a:r>
          </a:p>
          <a:p xmlns:a="http://schemas.openxmlformats.org/drawingml/2006/main">
            <a:r>
              <a:t>- https://www.typeless.com/refer?code=LZTOQFT</a:t>
            </a:r>
          </a:p>
          <a:p xmlns:a="http://schemas.openxmlformats.org/drawingml/2006/main">
            <a:r>
              <a:t>- https://chatgpt.com/codex/</a:t>
            </a:r>
          </a:p>
          <a:p xmlns:a="http://schemas.openxmlformats.org/drawingml/2006/main">
            <a:r>
              <a:t>- https://help.openai.com/en/articles/20001275-chatgpt-work-and-codex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示範同一個痛點的兩種走法：Typeless 先把口語整理成可複製文字；Codex Voice 則在 ChatGPT 桌面版的 Work／Codex 工作區直接口述任務，讓 Agent 先提出計畫再行動。兩者都要人工檢查意圖、限制、權限與敏感資料。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https://www.typeless.com/refer?code=LZTOQFT</a:t>
            </a:r>
          </a:p>
          <a:p xmlns:a="http://schemas.openxmlformats.org/drawingml/2006/main">
            <a:r>
              <a:t>- https://chatgpt.com/codex/</a:t>
            </a:r>
          </a:p>
          <a:p xmlns:a="http://schemas.openxmlformats.org/drawingml/2006/main">
            <a:r>
              <a:t>- https://help.openai.com/en/articles/20001275-chatgpt-work-and-codex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每組先從自己的真實痛點開始，不要從漂亮的 AI 題目開始。Typeless 使用者保留『原始口述』與『整理後版本』；Codex Voice 使用者保留『口述任務』與『Agent 計畫』。兩組都要在交給下一個工具前，確認沒有個資、越權要求或未授權發布。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https://www.typeless.com/refer?code=LZTOQFT</a:t>
            </a:r>
          </a:p>
          <a:p xmlns:a="http://schemas.openxmlformats.org/drawingml/2006/main">
            <a:r>
              <a:t>- https://www.typeless.com/refer?code=LZTOQFT</a:t>
            </a:r>
          </a:p>
          <a:p xmlns:a="http://schemas.openxmlformats.org/drawingml/2006/main">
            <a:r>
              <a:t>- https://chatgpt.com/codex/</a:t>
            </a:r>
          </a:p>
          <a:p xmlns:a="http://schemas.openxmlformats.org/drawingml/2006/main">
            <a:r>
              <a:t>- https://help.openai.com/en/articles/20001275-chatgpt-work-and-codex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這張橋接圖把兩種語音入口放回上午產線：Typeless 負責整理文字，Codex Voice 負責在工作區協調 Agent；兩者都必須留下可檢查的文字、計畫或證據。接著可把問題交給 Gemini Notebook 建立來源包，或交給 Codex／Gem／Canvas 推進作品。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https://www.typeless.com/refer?code=LZTOQFT</a:t>
            </a:r>
          </a:p>
          <a:p xmlns:a="http://schemas.openxmlformats.org/drawingml/2006/main">
            <a:r>
              <a:t>- https://chatgpt.com/codex/</a:t>
            </a:r>
          </a:p>
          <a:p xmlns:a="http://schemas.openxmlformats.org/drawingml/2006/main">
            <a:r>
              <a:t>- https://help.openai.com/en/articles/20001275-chatgpt-work-and-codex</a:t>
            </a:r>
          </a:p>
          <a:p xmlns:a="http://schemas.openxmlformats.org/drawingml/2006/main">
            <a:r>
              <a:t>- https://notebook.google.com/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強調工具選擇不是競賽。Notebook 負責來源，Gem 負責穩定行為，Canvas 負責可操作介面，部署平台負責觸及使用者。這條產線同時適用於教學設計與研究整理。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章節轉場。請參與者準備三份與自己課程最相關的資料。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https://support.google.com/gemininotebook/answer/16164461?hl=zh-Hant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示範同一個問題在一般聊天與來源型筆記本的差異。重點不是『一定正確』，而是『更容易追查與修正』。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https://support.google.com/gemininotebook/answer/16164461?hl=zh-Hant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要求每組先用少量高品質來源建立第一版。來源太多會讓提問與檢核難度提高，熟悉後再擴增。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現場示範以教學駕駛艙 GitHub repo 與公開網站為入口：先閱讀 README 與一個單元頁，再把可公開的內容加入 Gemini Notebook。示範一題能回到引用的問題，再示範一題資料不足的問題；最後把 Notebook 產出的摘要或提問稿放回駕駛艙的教學脈絡。提醒：不要上傳學生個資、未授權教材或私人研究資料。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https://github.com/cagoooo/it-cockpit</a:t>
            </a:r>
          </a:p>
          <a:p xmlns:a="http://schemas.openxmlformats.org/drawingml/2006/main">
            <a:r>
              <a:t>- https://cagoooo.github.io/it-cockpit/</a:t>
            </a:r>
          </a:p>
          <a:p xmlns:a="http://schemas.openxmlformats.org/drawingml/2006/main">
            <a:r>
              <a:t>- https://support.google.com/gemininotebook/answer/16206563?hl=zh-Hant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這一輪不追求把整座駕駛艙搬進筆記本，而是完成一個可追查的小案例。巡視時請確認來源權限、引用位置與輸出是否真的能被教師修改。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現場請每組依序跑三層提問，感受『問題層級』如何改變輸出。若回答無法回到來源，先修問題，不急著追求華麗文字。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請參與者只選一個駕駛艙成品完成，不要同時生成全部。強調 Notebook 是來源與推理的工作區，駕駛艙則是給教師或學生使用的整理與操作入口；完成後用『內容依據、使用者可用、教師可改』三項快速評估。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https://github.com/cagoooo/it-cockpit</a:t>
            </a:r>
          </a:p>
          <a:p xmlns:a="http://schemas.openxmlformats.org/drawingml/2006/main">
            <a:r>
              <a:t>- https://cagoooo.github.io/it-cockpit/</a:t>
            </a:r>
          </a:p>
          <a:p xmlns:a="http://schemas.openxmlformats.org/drawingml/2006/main">
            <a:r>
              <a:t>- https://support.google.com/gemininotebook/answer/16164461?hl=zh-Hant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讓每組口頭報告一個『回答得好』與一個『來源不足』的例子。這一步建立查證習慣。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轉場：Notebook 管來源，Gem 管行為。兩者可以搭配，但不要混為同一功能。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https://support.google.com/gemini/answer/15235603?hl=zh-Hant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用同一份學生作業或教案，分別在一般對話與 Gem 中測試。比較輸出的穩定度與是否遵守格式。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https://support.google.com/gemini/answer/15235603?hl=zh-Hant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這一頁的現場操作會直接打開講師帳號中既有的 Gem，讓大家看『真實產物如何拆解』。公開版本只示範結構與方法，不顯示私人 Gem 名稱、檔案或對話內容；若參與者帳號看不到相同 Gem，就用下一頁的通用範本重建。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https://support.google.com/gemini/answer/15235603?hl=zh-Hant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示範先在帳號中複製一個既有 Gem 的有效做法，再把它改成研習用的『教學與研究設計教練』。右側範本刻意保留簡短、可讀、可測試；實際儲存前請確認背景檔案與分享權限。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https://support.google.com/gemini/answer/15235603?hl=zh-Hant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巡視時請先確認參與者真的在改造一個既有資產，而不是另開一個完全不同的 Gem。測試案例至少包含：未提供學生程度、要求捏造引用、要求直接替學生完成作業。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如果四項只符合一項，先保留成提示詞，不急著做 Gem。可重複與可維護，才是專屬助理的價值。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轉場：現在把前面整理好的內容與教學方法，變成學生能操作的作品。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https://support.google.com/gemini/answer/16047321?hl=en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以『會議記錄自動產出平台（Pro 版）』作為需求參考，不把真實會議逐字稿直接貼入公開示範。先在 Canvas 生成最小可用的會議紀錄介面，再把公開網址嵌入 Google Sites；若來源網站禁止 iframe，就改用『在新分頁開啟』的備援按鈕。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https://cagoooo.github.io/Akai/tool/84/</a:t>
            </a:r>
          </a:p>
          <a:p xmlns:a="http://schemas.openxmlformats.org/drawingml/2006/main">
            <a:r>
              <a:t>- https://cagoooo.github.io/domain-meeting-go/</a:t>
            </a:r>
          </a:p>
          <a:p xmlns:a="http://schemas.openxmlformats.org/drawingml/2006/main">
            <a:r>
              <a:t>- https://support.google.com/gemini/answer/16047321?hl=en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先展示 #84 會議記錄自動產出平台的需求與操作脈絡，再請 Canvas 生成一個不含真實個資的最小原型。示範完成後複製分享網址，實際放進 Google Sites 頁面預覽；若嵌入被阻擋，保留同一網址的外開備援。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https://cagoooo.github.io/Akai/tool/84/</a:t>
            </a:r>
          </a:p>
          <a:p xmlns:a="http://schemas.openxmlformats.org/drawingml/2006/main">
            <a:r>
              <a:t>- https://cagoooo.github.io/domain-meeting-go/</a:t>
            </a:r>
          </a:p>
          <a:p xmlns:a="http://schemas.openxmlformats.org/drawingml/2006/main">
            <a:r>
              <a:t>- https://support.google.com/gemini/answer/16047321?hl=en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這個練習把上午三個重點串起來：Gemini Notebook 可整理會議來源，既有 Gem 可固定摘要格式，Canvas 產出可操作介面，Google Sites 負責組織與分享。嵌入前一定要用合成資料或已授權內容驗證。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https://cagoooo.github.io/domain-meeting-go/</a:t>
            </a:r>
          </a:p>
          <a:p xmlns:a="http://schemas.openxmlformats.org/drawingml/2006/main">
            <a:r>
              <a:t>- https://sites.google.com/mail2.smes.tyc.edu.tw/114teacher/</a:t>
            </a:r>
          </a:p>
          <a:p xmlns:a="http://schemas.openxmlformats.org/drawingml/2006/main">
            <a:r>
              <a:t>- https://support.google.com/sites/answer/6372878?hl=zh-Hant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安排同儕交換裝置測試。任何含真實學生或研究資料的作品，今天只做本機或私人分享版本。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先用 Google Sites 完成 Canvas 會議紀錄系統的嵌入與分享；若作品需要版本化、程式碼維護或跨專案重用，再選 GitHub Pages。EZPage 是降低第一次部署門檻的第三方入口，不是 GitHub 官方工具。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https://support.google.com/sites/answer/6372878?hl=zh-Hant</a:t>
            </a:r>
          </a:p>
          <a:p xmlns:a="http://schemas.openxmlformats.org/drawingml/2006/main">
            <a:r>
              <a:t>- https://docs.github.com/en/pages/quickstart</a:t>
            </a:r>
          </a:p>
          <a:p xmlns:a="http://schemas.openxmlformats.org/drawingml/2006/main">
            <a:r>
              <a:t>- https://gg90052.github.io/ezpage/</a:t>
            </a:r>
          </a:p>
          <a:p xmlns:a="http://schemas.openxmlformats.org/drawingml/2006/main">
            <a:r>
              <a:t>- https://cagoooo.github.io/domain-meeting-go/</a:t>
            </a:r>
          </a:p>
          <a:p xmlns:a="http://schemas.openxmlformats.org/drawingml/2006/main">
            <a:r>
              <a:t>- https://sites.google.com/mail2.smes.tyc.edu.tw/114teacher/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Google Sites 的現場流程是準備分享網址、插入嵌入、調整版面、預覽並發布。請用 #84 會議紀錄平台的需求作為畫面參考；若 Canvas 網址回應拒絕嵌入，直接提供清楚的『在新分頁開啟』按鈕，不要為了嵌入而放寬資料權限。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https://support.google.com/sites/answer/6372878?hl=zh-Hant</a:t>
            </a:r>
          </a:p>
          <a:p xmlns:a="http://schemas.openxmlformats.org/drawingml/2006/main">
            <a:r>
              <a:t>- https://cagoooo.github.io/domain-meeting-go/</a:t>
            </a:r>
          </a:p>
          <a:p xmlns:a="http://schemas.openxmlformats.org/drawingml/2006/main">
            <a:r>
              <a:t>- https://sites.google.com/mail2.smes.tyc.edu.tw/114teacher/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示範最簡單的 Deploy from a branch。提醒發布可能需要數分鐘；完成不是看到綠勾，而是實際打開公開網址走完主要流程。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https://docs.github.com/en/pages/quickstart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EZPage 是第三方圖形化入口，不是 GitHub 官方工具。先確認 ZIP 根目錄有 index.html；不要上傳學生個資、研究原始資料或未授權素材。登入授權前檢查權限範圍與儲存庫可見性；部署後仍要打開公開網址驗證。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https://gg90052.github.io/ezpage/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每組 90 秒：30 秒說明資料與使用者，45 秒操作作品，15 秒說明下一步。示範資料請使用合成或已授權內容；技術評論與 Agent 升級留到午後。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這張是上午與下午之間的生活哲學橋接。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講者觀察：Agent 讓我能完成很多以前想不到自己能做到的事，能力變得非常強大，就像擁有超能力一樣。現在 Agent 時代到來，讓人感覺「沒有你做不到的事，只有你想不到的事」。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但省下時間不等於要把行程塞滿。以前自己做完一件事就結束；現在有 AI 與 Agent 幫忙，常常只要原本 1/10 甚至 1/20 的時間，效率提升至少 20 倍，就會立刻想再做更多優化與改良。這張先請大家停一下，問自己：省下來的時間，我要拿來做什麼？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請把答案帶到下午最後的反思：培養興趣與未來志向、陪伴孩子與家人、和同儕與同事深入溝通，讓科技能力最後回到人的生活與關係。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請參與者先把資源頁加入書籤，再用手機拍下最後一句。若現場時間不足，部署與 Skill 擴寫可依此清單回家續作。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本頁資源皆為公開網站入口，請依卡片名稱點擊或掃描 QR Code 開啟。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公開資源：研習資源導航</a:t>
            </a:r>
          </a:p>
          <a:p xmlns:a="http://schemas.openxmlformats.org/drawingml/2006/main">
            <a:r>
              <a:t>- 公開資源：開啟 Gemini Notebook</a:t>
            </a:r>
          </a:p>
          <a:p xmlns:a="http://schemas.openxmlformats.org/drawingml/2006/main">
            <a:r>
              <a:t>- 公開資源：建立自訂 Gem</a:t>
            </a:r>
          </a:p>
          <a:p xmlns:a="http://schemas.openxmlformats.org/drawingml/2006/main">
            <a:r>
              <a:t>- 公開資源：開啟 Gemini Canvas</a:t>
            </a:r>
          </a:p>
          <a:p xmlns:a="http://schemas.openxmlformats.org/drawingml/2006/main">
            <a:r>
              <a:t>- 公開資源：教學駕駛艙 GitHub repo</a:t>
            </a:r>
          </a:p>
          <a:p xmlns:a="http://schemas.openxmlformats.org/drawingml/2006/main">
            <a:r>
              <a:t>- 公開資源：教學駕駛艙公開網站</a:t>
            </a:r>
          </a:p>
          <a:p xmlns:a="http://schemas.openxmlformats.org/drawingml/2006/main">
            <a:r>
              <a:t>- 公開資源：教師會議紀錄系統（#84）</a:t>
            </a:r>
          </a:p>
          <a:p xmlns:a="http://schemas.openxmlformats.org/drawingml/2006/main">
            <a:r>
              <a:t>- 公開資源：建立 Google Sites</a:t>
            </a:r>
          </a:p>
          <a:p xmlns:a="http://schemas.openxmlformats.org/drawingml/2006/main">
            <a:r>
              <a:t>- 公開資源：開啟 GitHub Pages</a:t>
            </a:r>
          </a:p>
          <a:p xmlns:a="http://schemas.openxmlformats.org/drawingml/2006/main">
            <a:r>
              <a:t>- 公開資源：EZPage 一鍵部署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c5243bb5354a3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4c0a0559894b4e" /><Relationship Type="http://schemas.openxmlformats.org/officeDocument/2006/relationships/slideLayout" Target="/ppt/slideLayouts/slideLayout1.xml" Id="Rcc51b4c82f0f449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51b4c82f0f449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NCU Morning">
      <a:dk1>
        <a:srgbClr val="000000"/>
      </a:dk1>
      <a:lt1>
        <a:srgbClr val="FFFFFF"/>
      </a:lt1>
      <a:dk2>
        <a:srgbClr val="15191F"/>
      </a:dk2>
      <a:lt2>
        <a:srgbClr val="EAF3FF"/>
      </a:lt2>
      <a:accent1>
        <a:srgbClr val="256FE8"/>
      </a:accent1>
      <a:accent2>
        <a:srgbClr val="FF7866"/>
      </a:accent2>
      <a:accent3>
        <a:srgbClr val="22AFA4"/>
      </a:accent3>
      <a:accent4>
        <a:srgbClr val="8B5CF6"/>
      </a:accent4>
      <a:accent5>
        <a:srgbClr val="F4B942"/>
      </a:accent5>
      <a:accent6>
        <a:srgbClr val="36A269"/>
      </a:accent6>
      <a:hlink>
        <a:srgbClr val="256FE8"/>
      </a:hlink>
      <a:folHlink>
        <a:srgbClr val="7C3AE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NCU Morning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4d91cf80f9496b" /><Relationship Type="http://schemas.openxmlformats.org/officeDocument/2006/relationships/image" Target="/ppt/media/image.png" Id="R5ecde09de21b4f28" /><Relationship Type="http://schemas.openxmlformats.org/officeDocument/2006/relationships/notesSlide" Target="/ppt/notesSlides/notesSlide1.xml" Id="R4b6ce759ae3949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64f4e681d44578" /><Relationship Type="http://schemas.openxmlformats.org/officeDocument/2006/relationships/hyperlink" Target="https://www.youtube.com/watch?v=LCEmiRjPEtQ" TargetMode="External" Id="Rab80db8ca1e04a2f" /><Relationship Type="http://schemas.openxmlformats.org/officeDocument/2006/relationships/image" Target="/ppt/media/image2.png" Id="Re2a6ecc36c4b4579" /><Relationship Type="http://schemas.openxmlformats.org/officeDocument/2006/relationships/notesSlide" Target="/ppt/notesSlides/notesSlide2.xml" Id="R8bf88073236246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cfebb66234459" /><Relationship Type="http://schemas.openxmlformats.org/officeDocument/2006/relationships/hyperlink" Target="https://notebook.google.com/" TargetMode="External" Id="Rc37c9136ff934d08" /><Relationship Type="http://schemas.openxmlformats.org/officeDocument/2006/relationships/hyperlink" Target="https://gemini.google.com/app" TargetMode="External" Id="R76a68e91bfdb404f" /><Relationship Type="http://schemas.openxmlformats.org/officeDocument/2006/relationships/image" Target="/ppt/media/image3.png" Id="Re0db68ff061e4c01" /><Relationship Type="http://schemas.openxmlformats.org/officeDocument/2006/relationships/image" Target="/ppt/media/image4.png" Id="Rfb1e0797659148cf" /><Relationship Type="http://schemas.openxmlformats.org/officeDocument/2006/relationships/notesSlide" Target="/ppt/notesSlides/notesSlide3.xml" Id="R6c68119c7e6249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1f1fd46f114794" /><Relationship Type="http://schemas.openxmlformats.org/officeDocument/2006/relationships/hyperlink" Target="https://notebook.google.com/" TargetMode="External" Id="Re4d39d6e98354903" /><Relationship Type="http://schemas.openxmlformats.org/officeDocument/2006/relationships/hyperlink" Target="https://gemini.google.com/app" TargetMode="External" Id="R7215d3cb7b2d421b" /><Relationship Type="http://schemas.openxmlformats.org/officeDocument/2006/relationships/hyperlink" Target="https://antigravity.google/" TargetMode="External" Id="R36baeea1a000432a" /><Relationship Type="http://schemas.openxmlformats.org/officeDocument/2006/relationships/image" Target="/ppt/media/image5.png" Id="R6b7d36c7111f44d5" /><Relationship Type="http://schemas.openxmlformats.org/officeDocument/2006/relationships/image" Target="/ppt/media/image6.png" Id="Rbcc4a3f255f5450b" /><Relationship Type="http://schemas.openxmlformats.org/officeDocument/2006/relationships/image" Target="/ppt/media/image7.png" Id="R0f76a48cf37d461c" /><Relationship Type="http://schemas.openxmlformats.org/officeDocument/2006/relationships/notesSlide" Target="/ppt/notesSlides/notesSlide4.xml" Id="Radfbc67cc5bb4b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b92f5cf3f493e" /><Relationship Type="http://schemas.openxmlformats.org/officeDocument/2006/relationships/notesSlide" Target="/ppt/notesSlides/notesSlide5.xml" Id="R6f514e40a7be4b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996d6d1104ae4" /><Relationship Type="http://schemas.openxmlformats.org/officeDocument/2006/relationships/notesSlide" Target="/ppt/notesSlides/notesSlide6.xml" Id="R74c777935b4642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1e5a6efd2a4641" /><Relationship Type="http://schemas.openxmlformats.org/officeDocument/2006/relationships/notesSlide" Target="/ppt/notesSlides/notesSlide7.xml" Id="Rd0925cf1be6948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71824a12044bc" /><Relationship Type="http://schemas.openxmlformats.org/officeDocument/2006/relationships/notesSlide" Target="/ppt/notesSlides/notesSlide8.xml" Id="R84904103dc13468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1cd6765ac4ab9" /><Relationship Type="http://schemas.openxmlformats.org/officeDocument/2006/relationships/hyperlink" Target="https://www.typeless.com/refer?code=LZTOQFT" TargetMode="External" Id="R8dfd2ad2bbe44f39" /><Relationship Type="http://schemas.openxmlformats.org/officeDocument/2006/relationships/hyperlink" Target="https://notebook.google.com/" TargetMode="External" Id="R028f8dabdab5401a" /><Relationship Type="http://schemas.openxmlformats.org/officeDocument/2006/relationships/image" Target="/ppt/media/image8.png" Id="Re85eeae533264c8e" /><Relationship Type="http://schemas.openxmlformats.org/officeDocument/2006/relationships/image" Target="/ppt/media/image9.png" Id="R4ab84c03f72b4dcf" /><Relationship Type="http://schemas.openxmlformats.org/officeDocument/2006/relationships/notesSlide" Target="/ppt/notesSlides/notesSlide9.xml" Id="Re567023db1af407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3108b63ba54943" /><Relationship Type="http://schemas.openxmlformats.org/officeDocument/2006/relationships/notesSlide" Target="/ppt/notesSlides/notesSlide10.xml" Id="Rc4ee2283643644a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c39552e7cf401a" /><Relationship Type="http://schemas.openxmlformats.org/officeDocument/2006/relationships/notesSlide" Target="/ppt/notesSlides/notesSlide11.xml" Id="R69e2b01379aa4a3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7c3d2d819d4a73" /><Relationship Type="http://schemas.openxmlformats.org/officeDocument/2006/relationships/hyperlink" Target="https://www.typeless.com/refer?code=LZTOQFT" TargetMode="External" Id="R7b5587d0a8ad4d45" /><Relationship Type="http://schemas.openxmlformats.org/officeDocument/2006/relationships/hyperlink" Target="https://notebook.google.com/" TargetMode="External" Id="R09a27aa8be494074" /><Relationship Type="http://schemas.openxmlformats.org/officeDocument/2006/relationships/image" Target="/ppt/media/image10.png" Id="R0016b37e668349bd" /><Relationship Type="http://schemas.openxmlformats.org/officeDocument/2006/relationships/image" Target="/ppt/media/image11.png" Id="R472276d75bd4496f" /><Relationship Type="http://schemas.openxmlformats.org/officeDocument/2006/relationships/notesSlide" Target="/ppt/notesSlides/notesSlide12.xml" Id="R03411455f55b444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91f636dbc400f" /><Relationship Type="http://schemas.openxmlformats.org/officeDocument/2006/relationships/notesSlide" Target="/ppt/notesSlides/notesSlide13.xml" Id="R6a6fefa5310241a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78129ca00f48d2" /><Relationship Type="http://schemas.openxmlformats.org/officeDocument/2006/relationships/notesSlide" Target="/ppt/notesSlides/notesSlide14.xml" Id="R1f25a9e6589e4d8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16334cfed6479b" /><Relationship Type="http://schemas.openxmlformats.org/officeDocument/2006/relationships/notesSlide" Target="/ppt/notesSlides/notesSlide15.xml" Id="R53c49ebe572f4b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8e88d0d8ed4d9d" /><Relationship Type="http://schemas.openxmlformats.org/officeDocument/2006/relationships/notesSlide" Target="/ppt/notesSlides/notesSlide16.xml" Id="Rf967696bb1854ad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7e52b357aa455f" /><Relationship Type="http://schemas.openxmlformats.org/officeDocument/2006/relationships/image" Target="/ppt/media/image12.png" Id="Re066e5277ac8435a" /><Relationship Type="http://schemas.openxmlformats.org/officeDocument/2006/relationships/hyperlink" Target="https://cagoooo.github.io/Akai/" TargetMode="External" Id="R621b568a648243cb" /><Relationship Type="http://schemas.openxmlformats.org/officeDocument/2006/relationships/image" Target="/ppt/media/image13.png" Id="R0f87a0b158124182" /><Relationship Type="http://schemas.openxmlformats.org/officeDocument/2006/relationships/notesSlide" Target="/ppt/notesSlides/notesSlide17.xml" Id="R4b969549d22b401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78602dc56c4d8b" /><Relationship Type="http://schemas.openxmlformats.org/officeDocument/2006/relationships/hyperlink" Target="https://cagoooo.github.io/Akai/tool/91/" TargetMode="External" Id="Rbf987bebb11146c1" /><Relationship Type="http://schemas.openxmlformats.org/officeDocument/2006/relationships/image" Target="/ppt/media/image14.png" Id="Rea960e3b85f44e8b" /><Relationship Type="http://schemas.openxmlformats.org/officeDocument/2006/relationships/hyperlink" Target="https://cagoooo.github.io/PhotoPoet/" TargetMode="External" Id="R3f5c22ce3dc64c11" /><Relationship Type="http://schemas.openxmlformats.org/officeDocument/2006/relationships/image" Target="/ppt/media/image15.png" Id="R8111db1ab7f84bc8" /><Relationship Type="http://schemas.openxmlformats.org/officeDocument/2006/relationships/hyperlink" Target="https://cagoooo.github.io/Akai/tool/58/" TargetMode="External" Id="R543d9cba9dc34657" /><Relationship Type="http://schemas.openxmlformats.org/officeDocument/2006/relationships/image" Target="/ppt/media/image16.png" Id="Raeffbaa5ed664e14" /><Relationship Type="http://schemas.openxmlformats.org/officeDocument/2006/relationships/hyperlink" Target="https://cagoooo.github.io/prepare/" TargetMode="External" Id="R2b908f543ff641e7" /><Relationship Type="http://schemas.openxmlformats.org/officeDocument/2006/relationships/image" Target="/ppt/media/image17.png" Id="Rc258cb3b809d4d0e" /><Relationship Type="http://schemas.openxmlformats.org/officeDocument/2006/relationships/hyperlink" Target="https://cagoooo.github.io/Akai/tool/11/" TargetMode="External" Id="R34751448e6f54d47" /><Relationship Type="http://schemas.openxmlformats.org/officeDocument/2006/relationships/image" Target="/ppt/media/image18.png" Id="R5161d147c2ee493a" /><Relationship Type="http://schemas.openxmlformats.org/officeDocument/2006/relationships/hyperlink" Target="https://cagoooo.github.io/Akailao/" TargetMode="External" Id="Raab4837cbce54ffa" /><Relationship Type="http://schemas.openxmlformats.org/officeDocument/2006/relationships/image" Target="/ppt/media/image19.png" Id="R9a4374b4592749bd" /><Relationship Type="http://schemas.openxmlformats.org/officeDocument/2006/relationships/notesSlide" Target="/ppt/notesSlides/notesSlide18.xml" Id="Re064c0d3f14f4f4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6568d343584b98" /><Relationship Type="http://schemas.openxmlformats.org/officeDocument/2006/relationships/hyperlink" Target="https://cagoooo.github.io/Akai/tool/3/" TargetMode="External" Id="R1595974bbbb14e15" /><Relationship Type="http://schemas.openxmlformats.org/officeDocument/2006/relationships/image" Target="/ppt/media/image20.png" Id="R22a24f22547a4bb1" /><Relationship Type="http://schemas.openxmlformats.org/officeDocument/2006/relationships/hyperlink" Target="https://cagoooo.github.io/vote/" TargetMode="External" Id="R6620eceba72e40f2" /><Relationship Type="http://schemas.openxmlformats.org/officeDocument/2006/relationships/image" Target="/ppt/media/image21.png" Id="R1e1cf7a3873c46ee" /><Relationship Type="http://schemas.openxmlformats.org/officeDocument/2006/relationships/hyperlink" Target="https://cagoooo.github.io/Akai/tool/24/" TargetMode="External" Id="R6c6d3ed8620a40cd" /><Relationship Type="http://schemas.openxmlformats.org/officeDocument/2006/relationships/image" Target="/ppt/media/image22.png" Id="Rda12a55ed4e44096" /><Relationship Type="http://schemas.openxmlformats.org/officeDocument/2006/relationships/hyperlink" Target="https://sites.google.com/mail2.smes.tyc.edu.tw/114teacher/" TargetMode="External" Id="R5448137877294804" /><Relationship Type="http://schemas.openxmlformats.org/officeDocument/2006/relationships/image" Target="/ppt/media/image23.png" Id="R46a5250132474fb8" /><Relationship Type="http://schemas.openxmlformats.org/officeDocument/2006/relationships/hyperlink" Target="https://cagoooo.github.io/Akai/tool/81/" TargetMode="External" Id="Reb84453194b94282" /><Relationship Type="http://schemas.openxmlformats.org/officeDocument/2006/relationships/image" Target="/ppt/media/image24.png" Id="Rea8b4e7116f24cf3" /><Relationship Type="http://schemas.openxmlformats.org/officeDocument/2006/relationships/hyperlink" Target="https://cagoooo.github.io/it-cockpit/" TargetMode="External" Id="R9b30028019de4168" /><Relationship Type="http://schemas.openxmlformats.org/officeDocument/2006/relationships/image" Target="/ppt/media/image25.png" Id="R1acbc9e3f5c64bd3" /><Relationship Type="http://schemas.openxmlformats.org/officeDocument/2006/relationships/notesSlide" Target="/ppt/notesSlides/notesSlide19.xml" Id="R3019eca2976242f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215aa4d0704f33" /><Relationship Type="http://schemas.openxmlformats.org/officeDocument/2006/relationships/hyperlink" Target="https://www.typeless.com/refer?code=LZTOQFT" TargetMode="External" Id="R80bd56e83b034a9a" /><Relationship Type="http://schemas.openxmlformats.org/officeDocument/2006/relationships/hyperlink" Target="https://chatgpt.com/codex/" TargetMode="External" Id="R742d1608cdcf4db3" /><Relationship Type="http://schemas.openxmlformats.org/officeDocument/2006/relationships/image" Target="/ppt/media/image26.png" Id="R5879e9fd9ae44b20" /><Relationship Type="http://schemas.openxmlformats.org/officeDocument/2006/relationships/image" Target="/ppt/media/image27.png" Id="Rde5675550df848b1" /><Relationship Type="http://schemas.openxmlformats.org/officeDocument/2006/relationships/notesSlide" Target="/ppt/notesSlides/notesSlide20.xml" Id="R3c1044ca7ae4475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a56f27ae5744d2" /><Relationship Type="http://schemas.openxmlformats.org/officeDocument/2006/relationships/hyperlink" Target="https://www.typeless.com/refer?code=LZTOQFT" TargetMode="External" Id="Re0aa788735a2459a" /><Relationship Type="http://schemas.openxmlformats.org/officeDocument/2006/relationships/hyperlink" Target="https://chatgpt.com/codex/" TargetMode="External" Id="Ra0c177949f6f4c48" /><Relationship Type="http://schemas.openxmlformats.org/officeDocument/2006/relationships/image" Target="/ppt/media/image28.png" Id="Rfe07183ca74e4ba5" /><Relationship Type="http://schemas.openxmlformats.org/officeDocument/2006/relationships/image" Target="/ppt/media/image29.png" Id="Rab0bac7eaf0148a5" /><Relationship Type="http://schemas.openxmlformats.org/officeDocument/2006/relationships/notesSlide" Target="/ppt/notesSlides/notesSlide21.xml" Id="R36866bcea7dd483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bae180e15418f" /><Relationship Type="http://schemas.openxmlformats.org/officeDocument/2006/relationships/hyperlink" Target="https://www.typeless.com/refer?code=LZTOQFT" TargetMode="External" Id="R6c82ea840b624980" /><Relationship Type="http://schemas.openxmlformats.org/officeDocument/2006/relationships/hyperlink" Target="https://chatgpt.com/codex/" TargetMode="External" Id="R5207953077bd4945" /><Relationship Type="http://schemas.openxmlformats.org/officeDocument/2006/relationships/image" Target="/ppt/media/image30.png" Id="Re597f2e32a0b4129" /><Relationship Type="http://schemas.openxmlformats.org/officeDocument/2006/relationships/image" Target="/ppt/media/image31.png" Id="Rff0882997c36421c" /><Relationship Type="http://schemas.openxmlformats.org/officeDocument/2006/relationships/notesSlide" Target="/ppt/notesSlides/notesSlide22.xml" Id="Rbcde0582914242a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6c366e48fd4df3" /><Relationship Type="http://schemas.openxmlformats.org/officeDocument/2006/relationships/hyperlink" Target="https://www.typeless.com/refer?code=LZTOQFT" TargetMode="External" Id="Rc9185407ece64f9e" /><Relationship Type="http://schemas.openxmlformats.org/officeDocument/2006/relationships/hyperlink" Target="https://chatgpt.com/codex/" TargetMode="External" Id="R8467a4bc5bc645e1" /><Relationship Type="http://schemas.openxmlformats.org/officeDocument/2006/relationships/hyperlink" Target="https://notebook.google.com/" TargetMode="External" Id="R6672aed6860e47b4" /><Relationship Type="http://schemas.openxmlformats.org/officeDocument/2006/relationships/image" Target="/ppt/media/image32.png" Id="R116b298302d749c4" /><Relationship Type="http://schemas.openxmlformats.org/officeDocument/2006/relationships/image" Target="/ppt/media/image33.png" Id="R7eafb876a2af4eb9" /><Relationship Type="http://schemas.openxmlformats.org/officeDocument/2006/relationships/notesSlide" Target="/ppt/notesSlides/notesSlide23.xml" Id="R4ba039c45418441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965fb8621c4e72" /><Relationship Type="http://schemas.openxmlformats.org/officeDocument/2006/relationships/notesSlide" Target="/ppt/notesSlides/notesSlide24.xml" Id="Re4d9c0865f2c424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0692e70f034009" /><Relationship Type="http://schemas.openxmlformats.org/officeDocument/2006/relationships/hyperlink" Target="https://notebook.google.com/" TargetMode="External" Id="Rc539bc6524554701" /><Relationship Type="http://schemas.openxmlformats.org/officeDocument/2006/relationships/image" Target="/ppt/media/image34.png" Id="Rb25fd0ec578b496c" /><Relationship Type="http://schemas.openxmlformats.org/officeDocument/2006/relationships/notesSlide" Target="/ppt/notesSlides/notesSlide25.xml" Id="R2df4f21105414df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2198794324c25" /><Relationship Type="http://schemas.openxmlformats.org/officeDocument/2006/relationships/hyperlink" Target="https://notebook.google.com/" TargetMode="External" Id="R0e6111d7d21f49ae" /><Relationship Type="http://schemas.openxmlformats.org/officeDocument/2006/relationships/image" Target="/ppt/media/image35.png" Id="R062abe91daf34270" /><Relationship Type="http://schemas.openxmlformats.org/officeDocument/2006/relationships/notesSlide" Target="/ppt/notesSlides/notesSlide26.xml" Id="R83cbb1a7ba68403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038ce08def4c3b" /><Relationship Type="http://schemas.openxmlformats.org/officeDocument/2006/relationships/hyperlink" Target="https://notebook.google.com/" TargetMode="External" Id="R6076719295034503" /><Relationship Type="http://schemas.openxmlformats.org/officeDocument/2006/relationships/image" Target="/ppt/media/image36.png" Id="R1080ffe72ab44007" /><Relationship Type="http://schemas.openxmlformats.org/officeDocument/2006/relationships/notesSlide" Target="/ppt/notesSlides/notesSlide27.xml" Id="R7b64b178dcf24d8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a1463ad9ab4191" /><Relationship Type="http://schemas.openxmlformats.org/officeDocument/2006/relationships/hyperlink" Target="https://notebook.google.com/" TargetMode="External" Id="R23414bcc47114a22" /><Relationship Type="http://schemas.openxmlformats.org/officeDocument/2006/relationships/hyperlink" Target="https://github.com/cagoooo/it-cockpit" TargetMode="External" Id="R7c92b4d8a4504411" /><Relationship Type="http://schemas.openxmlformats.org/officeDocument/2006/relationships/hyperlink" Target="https://cagoooo.github.io/it-cockpit/" TargetMode="External" Id="Ra09207d706a949cd" /><Relationship Type="http://schemas.openxmlformats.org/officeDocument/2006/relationships/image" Target="/ppt/media/image37.png" Id="Rfa48aabdb9e04669" /><Relationship Type="http://schemas.openxmlformats.org/officeDocument/2006/relationships/image" Target="/ppt/media/image38.png" Id="R41fedbda66624429" /><Relationship Type="http://schemas.openxmlformats.org/officeDocument/2006/relationships/image" Target="/ppt/media/image39.png" Id="Rd95c01d7eb104da1" /><Relationship Type="http://schemas.openxmlformats.org/officeDocument/2006/relationships/notesSlide" Target="/ppt/notesSlides/notesSlide28.xml" Id="Re75d248a6f7540e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6c2dd19a74f79" /><Relationship Type="http://schemas.openxmlformats.org/officeDocument/2006/relationships/hyperlink" Target="https://notebook.google.com/" TargetMode="External" Id="R0b0aada96a6b43c0" /><Relationship Type="http://schemas.openxmlformats.org/officeDocument/2006/relationships/hyperlink" Target="https://cagoooo.github.io/it-cockpit/" TargetMode="External" Id="R0bbd9b11320f4164" /><Relationship Type="http://schemas.openxmlformats.org/officeDocument/2006/relationships/image" Target="/ppt/media/image40.png" Id="R208f8151293a4c2b" /><Relationship Type="http://schemas.openxmlformats.org/officeDocument/2006/relationships/image" Target="/ppt/media/image41.png" Id="Rdae022420ea64eaa" /><Relationship Type="http://schemas.openxmlformats.org/officeDocument/2006/relationships/notesSlide" Target="/ppt/notesSlides/notesSlide29.xml" Id="R62aba1ad6386498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331b35056f47f7" /><Relationship Type="http://schemas.openxmlformats.org/officeDocument/2006/relationships/hyperlink" Target="https://notebook.google.com/" TargetMode="External" Id="Rb4fcfb07af5649d6" /><Relationship Type="http://schemas.openxmlformats.org/officeDocument/2006/relationships/image" Target="/ppt/media/image42.png" Id="R3d932eb98ef14414" /><Relationship Type="http://schemas.openxmlformats.org/officeDocument/2006/relationships/notesSlide" Target="/ppt/notesSlides/notesSlide30.xml" Id="Re8878c1dfc5445b6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6ef33407341fb" /><Relationship Type="http://schemas.openxmlformats.org/officeDocument/2006/relationships/hyperlink" Target="https://notebook.google.com/" TargetMode="External" Id="R7dbf0d9becc94f31" /><Relationship Type="http://schemas.openxmlformats.org/officeDocument/2006/relationships/image" Target="/ppt/media/image43.png" Id="R8de0f59739ba4075" /><Relationship Type="http://schemas.openxmlformats.org/officeDocument/2006/relationships/notesSlide" Target="/ppt/notesSlides/notesSlide31.xml" Id="R1b63dd9d0f2a4cd4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86e0d847324b1f" /><Relationship Type="http://schemas.openxmlformats.org/officeDocument/2006/relationships/hyperlink" Target="https://notebook.google.com/" TargetMode="External" Id="R5d405f4b3bda4e01" /><Relationship Type="http://schemas.openxmlformats.org/officeDocument/2006/relationships/image" Target="/ppt/media/image44.png" Id="Rf0451aa8386d4f69" /><Relationship Type="http://schemas.openxmlformats.org/officeDocument/2006/relationships/notesSlide" Target="/ppt/notesSlides/notesSlide32.xml" Id="R158f419fc4584e0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a2f05f45eb48dd" /><Relationship Type="http://schemas.openxmlformats.org/officeDocument/2006/relationships/hyperlink" Target="https://gemini.google.com/gems/create" TargetMode="External" Id="Rdaa82095377f4620" /><Relationship Type="http://schemas.openxmlformats.org/officeDocument/2006/relationships/image" Target="/ppt/media/image45.png" Id="R604cc6d270764224" /><Relationship Type="http://schemas.openxmlformats.org/officeDocument/2006/relationships/notesSlide" Target="/ppt/notesSlides/notesSlide33.xml" Id="R28bd99602b8b403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e110bac00a44a0" /><Relationship Type="http://schemas.openxmlformats.org/officeDocument/2006/relationships/hyperlink" Target="https://gemini.google.com/gems/create" TargetMode="External" Id="R91f8158396424d54" /><Relationship Type="http://schemas.openxmlformats.org/officeDocument/2006/relationships/image" Target="/ppt/media/image46.png" Id="R71e1a26911154ac6" /><Relationship Type="http://schemas.openxmlformats.org/officeDocument/2006/relationships/notesSlide" Target="/ppt/notesSlides/notesSlide34.xml" Id="R2835fd471f8046c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5c2ba4996943c1" /><Relationship Type="http://schemas.openxmlformats.org/officeDocument/2006/relationships/hyperlink" Target="https://gemini.google.com/gems/create" TargetMode="External" Id="R11be009aca214018" /><Relationship Type="http://schemas.openxmlformats.org/officeDocument/2006/relationships/image" Target="/ppt/media/image47.png" Id="R4f40e7b2e10b4f53" /><Relationship Type="http://schemas.openxmlformats.org/officeDocument/2006/relationships/notesSlide" Target="/ppt/notesSlides/notesSlide35.xml" Id="Ra720c5b161c34aec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116ce937294497" /><Relationship Type="http://schemas.openxmlformats.org/officeDocument/2006/relationships/hyperlink" Target="https://gemini.google.com/gems/create" TargetMode="External" Id="R79ae70c321994792" /><Relationship Type="http://schemas.openxmlformats.org/officeDocument/2006/relationships/image" Target="/ppt/media/image48.png" Id="R54ca849a45294981" /><Relationship Type="http://schemas.openxmlformats.org/officeDocument/2006/relationships/notesSlide" Target="/ppt/notesSlides/notesSlide36.xml" Id="Re67a5fa0688740c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40ca76a5a84691" /><Relationship Type="http://schemas.openxmlformats.org/officeDocument/2006/relationships/hyperlink" Target="https://gemini.google.com/gems/create" TargetMode="External" Id="R3bed13370ebd4bfb" /><Relationship Type="http://schemas.openxmlformats.org/officeDocument/2006/relationships/image" Target="/ppt/media/image49.png" Id="Ra88829a08c3443c7" /><Relationship Type="http://schemas.openxmlformats.org/officeDocument/2006/relationships/notesSlide" Target="/ppt/notesSlides/notesSlide37.xml" Id="R454275d6fb74416b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59147941354908" /><Relationship Type="http://schemas.openxmlformats.org/officeDocument/2006/relationships/hyperlink" Target="https://gemini.google.com/gems/create" TargetMode="External" Id="Rb682d10048cd4a2c" /><Relationship Type="http://schemas.openxmlformats.org/officeDocument/2006/relationships/image" Target="/ppt/media/image50.png" Id="R865c8cc76eb24339" /><Relationship Type="http://schemas.openxmlformats.org/officeDocument/2006/relationships/notesSlide" Target="/ppt/notesSlides/notesSlide38.xml" Id="R7739bf6ad5084ea7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5eee66c1a4fec" /><Relationship Type="http://schemas.openxmlformats.org/officeDocument/2006/relationships/hyperlink" Target="https://gemini.google.com/app" TargetMode="External" Id="R8c565f92cf4e4a93" /><Relationship Type="http://schemas.openxmlformats.org/officeDocument/2006/relationships/image" Target="/ppt/media/image51.png" Id="R5fb6ac78fe7d4ed3" /><Relationship Type="http://schemas.openxmlformats.org/officeDocument/2006/relationships/notesSlide" Target="/ppt/notesSlides/notesSlide39.xml" Id="Rb35b4b6c89e94093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12fe50693042a3" /><Relationship Type="http://schemas.openxmlformats.org/officeDocument/2006/relationships/hyperlink" Target="https://gemini.google.com/app" TargetMode="External" Id="R379a68211ca74e37" /><Relationship Type="http://schemas.openxmlformats.org/officeDocument/2006/relationships/image" Target="/ppt/media/image52.png" Id="Rd381ea2dbaaa458f" /><Relationship Type="http://schemas.openxmlformats.org/officeDocument/2006/relationships/notesSlide" Target="/ppt/notesSlides/notesSlide40.xml" Id="R8d84d351f41445c6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1422ab175a4d1f" /><Relationship Type="http://schemas.openxmlformats.org/officeDocument/2006/relationships/hyperlink" Target="https://gemini.google.com/app" TargetMode="External" Id="R47839da33cc84b68" /><Relationship Type="http://schemas.openxmlformats.org/officeDocument/2006/relationships/hyperlink" Target="https://cagoooo.github.io/domain-meeting-go/" TargetMode="External" Id="R33ce63af84854205" /><Relationship Type="http://schemas.openxmlformats.org/officeDocument/2006/relationships/image" Target="/ppt/media/image53.png" Id="Rdf804011f9f94a2b" /><Relationship Type="http://schemas.openxmlformats.org/officeDocument/2006/relationships/image" Target="/ppt/media/image54.png" Id="Raa8e72ee95b3413d" /><Relationship Type="http://schemas.openxmlformats.org/officeDocument/2006/relationships/notesSlide" Target="/ppt/notesSlides/notesSlide41.xml" Id="R0e7d8acd342844de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ec7f735f984667" /><Relationship Type="http://schemas.openxmlformats.org/officeDocument/2006/relationships/hyperlink" Target="https://gemini.google.com/app" TargetMode="External" Id="R38f41a8d889d4d9f" /><Relationship Type="http://schemas.openxmlformats.org/officeDocument/2006/relationships/hyperlink" Target="https://cagoooo.github.io/domain-meeting-go/" TargetMode="External" Id="R0713095b4669423b" /><Relationship Type="http://schemas.openxmlformats.org/officeDocument/2006/relationships/hyperlink" Target="https://sites.google.com/mail2.smes.tyc.edu.tw/114teacher/" TargetMode="External" Id="R5eefbb6469ec41a7" /><Relationship Type="http://schemas.openxmlformats.org/officeDocument/2006/relationships/image" Target="/ppt/media/image55.png" Id="R05493c202fdd4319" /><Relationship Type="http://schemas.openxmlformats.org/officeDocument/2006/relationships/image" Target="/ppt/media/image56.png" Id="Rcbc5d0b0ee2544b5" /><Relationship Type="http://schemas.openxmlformats.org/officeDocument/2006/relationships/image" Target="/ppt/media/image57.png" Id="R83264275e0984c7d" /><Relationship Type="http://schemas.openxmlformats.org/officeDocument/2006/relationships/notesSlide" Target="/ppt/notesSlides/notesSlide42.xml" Id="R373db28cc5434c30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f4518e1f349cf" /><Relationship Type="http://schemas.openxmlformats.org/officeDocument/2006/relationships/hyperlink" Target="https://sites.google.com/new" TargetMode="External" Id="R8b2234a93d4c479b" /><Relationship Type="http://schemas.openxmlformats.org/officeDocument/2006/relationships/hyperlink" Target="https://cagoooo.github.io/domain-meeting-go/" TargetMode="External" Id="Ra57a49e9dd2e425c" /><Relationship Type="http://schemas.openxmlformats.org/officeDocument/2006/relationships/image" Target="/ppt/media/image58.png" Id="R187318d06cfe477c" /><Relationship Type="http://schemas.openxmlformats.org/officeDocument/2006/relationships/image" Target="/ppt/media/image59.png" Id="R4accbcad1d0f4b47" /><Relationship Type="http://schemas.openxmlformats.org/officeDocument/2006/relationships/notesSlide" Target="/ppt/notesSlides/notesSlide43.xml" Id="Rc15ec3c3346d4d07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feef30ecee4f78" /><Relationship Type="http://schemas.openxmlformats.org/officeDocument/2006/relationships/hyperlink" Target="https://sites.google.com/new" TargetMode="External" Id="Ref1b674271a54039" /><Relationship Type="http://schemas.openxmlformats.org/officeDocument/2006/relationships/hyperlink" Target="https://pages.github.com/" TargetMode="External" Id="Rd3e577b22b9a4549" /><Relationship Type="http://schemas.openxmlformats.org/officeDocument/2006/relationships/hyperlink" Target="https://gg90052.github.io/ezpage/" TargetMode="External" Id="Rfe7ec17c9c414e11" /><Relationship Type="http://schemas.openxmlformats.org/officeDocument/2006/relationships/image" Target="/ppt/media/image60.png" Id="R7271611f2eb5475c" /><Relationship Type="http://schemas.openxmlformats.org/officeDocument/2006/relationships/image" Target="/ppt/media/image61.png" Id="R4dcbbf2f567649e0" /><Relationship Type="http://schemas.openxmlformats.org/officeDocument/2006/relationships/image" Target="/ppt/media/image62.png" Id="R977ab09319054b2a" /><Relationship Type="http://schemas.openxmlformats.org/officeDocument/2006/relationships/notesSlide" Target="/ppt/notesSlides/notesSlide44.xml" Id="Rc04d5e670b8a497e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1640c2b478419b" /><Relationship Type="http://schemas.openxmlformats.org/officeDocument/2006/relationships/hyperlink" Target="https://sites.google.com/new" TargetMode="External" Id="Rcdd59f8eb40349c9" /><Relationship Type="http://schemas.openxmlformats.org/officeDocument/2006/relationships/hyperlink" Target="https://sites.google.com/mail2.smes.tyc.edu.tw/114teacher/" TargetMode="External" Id="Rdd3cfcdb6ba94db6" /><Relationship Type="http://schemas.openxmlformats.org/officeDocument/2006/relationships/image" Target="/ppt/media/image63.png" Id="Rf6320d4c60084941" /><Relationship Type="http://schemas.openxmlformats.org/officeDocument/2006/relationships/image" Target="/ppt/media/image64.png" Id="R248c3faf150f4cbf" /><Relationship Type="http://schemas.openxmlformats.org/officeDocument/2006/relationships/notesSlide" Target="/ppt/notesSlides/notesSlide45.xml" Id="Rdd7277522ad54f66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ebf3bad0f4388" /><Relationship Type="http://schemas.openxmlformats.org/officeDocument/2006/relationships/hyperlink" Target="https://pages.github.com/" TargetMode="External" Id="R974bb0570de94fd3" /><Relationship Type="http://schemas.openxmlformats.org/officeDocument/2006/relationships/image" Target="/ppt/media/image65.png" Id="Ra641b28305c04ea4" /><Relationship Type="http://schemas.openxmlformats.org/officeDocument/2006/relationships/notesSlide" Target="/ppt/notesSlides/notesSlide46.xml" Id="R7dc18f49115345c6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9c2570a4f4cb2" /><Relationship Type="http://schemas.openxmlformats.org/officeDocument/2006/relationships/hyperlink" Target="https://gg90052.github.io/ezpage/" TargetMode="External" Id="R41d1f3a2a4f64036" /><Relationship Type="http://schemas.openxmlformats.org/officeDocument/2006/relationships/image" Target="/ppt/media/image66.png" Id="R79b28a81e4d149cb" /><Relationship Type="http://schemas.openxmlformats.org/officeDocument/2006/relationships/notesSlide" Target="/ppt/notesSlides/notesSlide47.xml" Id="Rf103393e49774462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2960faa52f4e83" /><Relationship Type="http://schemas.openxmlformats.org/officeDocument/2006/relationships/hyperlink" Target="https://notebook.google.com/" TargetMode="External" Id="Re3b2dd049462468b" /><Relationship Type="http://schemas.openxmlformats.org/officeDocument/2006/relationships/hyperlink" Target="https://cagoooo.github.io/domain-meeting-go/" TargetMode="External" Id="R5644599e77b64582" /><Relationship Type="http://schemas.openxmlformats.org/officeDocument/2006/relationships/hyperlink" Target="https://sites.google.com/mail2.smes.tyc.edu.tw/114teacher/" TargetMode="External" Id="R4c7d4a979b964a2b" /><Relationship Type="http://schemas.openxmlformats.org/officeDocument/2006/relationships/image" Target="/ppt/media/image67.png" Id="R6ff2d4458a7041ed" /><Relationship Type="http://schemas.openxmlformats.org/officeDocument/2006/relationships/image" Target="/ppt/media/image68.png" Id="Rc3956e6977a3403a" /><Relationship Type="http://schemas.openxmlformats.org/officeDocument/2006/relationships/image" Target="/ppt/media/image69.png" Id="Reb42c8075f2d468c" /><Relationship Type="http://schemas.openxmlformats.org/officeDocument/2006/relationships/notesSlide" Target="/ppt/notesSlides/notesSlide48.xml" Id="R82084d8f34a843ec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41784af37a44fd" /><Relationship Type="http://schemas.openxmlformats.org/officeDocument/2006/relationships/notesSlide" Target="/ppt/notesSlides/notesSlide49.xml" Id="R34882720655b4179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4f2b32ddd4763" /><Relationship Type="http://schemas.openxmlformats.org/officeDocument/2006/relationships/hyperlink" Target="https://cagoooo.github.io/ncu-ai-agent-workshop-20260826/START_HERE_%E7%A0%94%E7%BF%92%E8%B3%87%E6%BA%90%E5%B0%8E%E8%88%AA.html" TargetMode="External" Id="R1722ad334aa049ac" /><Relationship Type="http://schemas.openxmlformats.org/officeDocument/2006/relationships/image" Target="/ppt/media/image70.png" Id="R898560d1c1034dd3" /><Relationship Type="http://schemas.openxmlformats.org/officeDocument/2006/relationships/hyperlink" Target="https://notebook.google.com/" TargetMode="External" Id="R852f62d52c664ce5" /><Relationship Type="http://schemas.openxmlformats.org/officeDocument/2006/relationships/image" Target="/ppt/media/image71.png" Id="R0b78bd23aaf2404c" /><Relationship Type="http://schemas.openxmlformats.org/officeDocument/2006/relationships/hyperlink" Target="https://gemini.google.com/gems/create" TargetMode="External" Id="R6469ab5ee6bb4387" /><Relationship Type="http://schemas.openxmlformats.org/officeDocument/2006/relationships/image" Target="/ppt/media/image72.png" Id="R21ca0e73904b4d3f" /><Relationship Type="http://schemas.openxmlformats.org/officeDocument/2006/relationships/hyperlink" Target="https://gemini.google.com/app" TargetMode="External" Id="R0c64b2cdadc44117" /><Relationship Type="http://schemas.openxmlformats.org/officeDocument/2006/relationships/image" Target="/ppt/media/image73.png" Id="R93f102866db84f6c" /><Relationship Type="http://schemas.openxmlformats.org/officeDocument/2006/relationships/hyperlink" Target="https://github.com/cagoooo/it-cockpit" TargetMode="External" Id="R790b1f07bbe548ad" /><Relationship Type="http://schemas.openxmlformats.org/officeDocument/2006/relationships/image" Target="/ppt/media/image74.png" Id="R3df4f4ce09c2477d" /><Relationship Type="http://schemas.openxmlformats.org/officeDocument/2006/relationships/hyperlink" Target="https://cagoooo.github.io/it-cockpit/" TargetMode="External" Id="R728ef8d871a74169" /><Relationship Type="http://schemas.openxmlformats.org/officeDocument/2006/relationships/image" Target="/ppt/media/image75.png" Id="R0a3c74f698e347c2" /><Relationship Type="http://schemas.openxmlformats.org/officeDocument/2006/relationships/hyperlink" Target="https://cagoooo.github.io/domain-meeting-go/" TargetMode="External" Id="R154d6352ab384285" /><Relationship Type="http://schemas.openxmlformats.org/officeDocument/2006/relationships/image" Target="/ppt/media/image76.png" Id="R7dd725e1a1cf44cd" /><Relationship Type="http://schemas.openxmlformats.org/officeDocument/2006/relationships/hyperlink" Target="https://sites.google.com/new" TargetMode="External" Id="Rd3c24839184e4755" /><Relationship Type="http://schemas.openxmlformats.org/officeDocument/2006/relationships/image" Target="/ppt/media/image77.png" Id="R8dbca0d340a74c7a" /><Relationship Type="http://schemas.openxmlformats.org/officeDocument/2006/relationships/hyperlink" Target="https://pages.github.com/" TargetMode="External" Id="R9d6df4ff103b48b6" /><Relationship Type="http://schemas.openxmlformats.org/officeDocument/2006/relationships/image" Target="/ppt/media/image78.png" Id="R248893d9443245bb" /><Relationship Type="http://schemas.openxmlformats.org/officeDocument/2006/relationships/hyperlink" Target="https://gg90052.github.io/ezpage/" TargetMode="External" Id="R76ff471fd726489d" /><Relationship Type="http://schemas.openxmlformats.org/officeDocument/2006/relationships/image" Target="/ppt/media/image79.png" Id="Reabb9ce5327b4c74" /><Relationship Type="http://schemas.openxmlformats.org/officeDocument/2006/relationships/notesSlide" Target="/ppt/notesSlides/notesSlide50.xml" Id="R38d5a506e9f443d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cde09de21b4f2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hape-1">
            <a:extLst xmlns:a="http://schemas.openxmlformats.org/drawingml/2006/main">
              <a:ext uri="{FF2B5EF4-FFF2-40B4-BE49-F238E27FC236}">
                <a16:creationId xmlns:a16="http://schemas.microsoft.com/office/drawing/2014/main" id="{E93C456C-037F-4EDC-A22E-0B7BC8D45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286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36C3388-AA17-4E03-8491-D8782B7D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143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國立中央大學｜2026.08.26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9773674-7DAC-484D-A364-B6B638B66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00125"/>
            <a:ext cx="447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上午場｜09:00–12:00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0DE2482-254D-41A7-A077-D8F1B97B7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04950"/>
            <a:ext cx="5295900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打造專屬 AI 教學與研究工作室：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Gemini Notebook、Gem、Canvas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與網站部署實作</a:t>
            </a:r>
          </a:p>
        </p:txBody>
      </p:sp>
      <p:sp>
        <p:nvSpPr>
          <p:cNvPr id="6" name="shape-5">
            <a:extLst xmlns:a="http://schemas.openxmlformats.org/drawingml/2006/main">
              <a:ext uri="{FF2B5EF4-FFF2-40B4-BE49-F238E27FC236}">
                <a16:creationId xmlns:a16="http://schemas.microsoft.com/office/drawing/2014/main" id="{23D4E45F-1CE2-40F1-B016-BBE80D62C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05300"/>
            <a:ext cx="7239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E8A6290-7B9F-4D94-8500-B142120A0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29150"/>
            <a:ext cx="5219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從 AI 教學與研究助理到 AI Agent｜用 AI 降本增效，讓專業飛得更高更遠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01F183B3-4287-407B-B049-DED557A04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86450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黃凱揚（阿凱老師）｜桃園市龍潭區石門國小資訊組長｜教學年資第 11 年</a:t>
            </a:r>
          </a:p>
        </p:txBody>
      </p:sp>
    </p:spTree>
    <p:extLst>
      <p:ext uri="{BB962C8B-B14F-4D97-AF65-F5344CB8AC3E}">
        <p14:creationId xmlns:p14="http://schemas.microsoft.com/office/powerpoint/2010/main" val="19616599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8">
            <a:extLst xmlns:a="http://schemas.openxmlformats.org/drawingml/2006/main">
              <a:ext uri="{FF2B5EF4-FFF2-40B4-BE49-F238E27FC236}">
                <a16:creationId xmlns:a16="http://schemas.microsoft.com/office/drawing/2014/main" id="{E63BD8E1-BCDE-400A-9110-3B66B05B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VIBE CODING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00C525E-1C96-4ADF-962A-360F80BB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Vibe Coding：靈感一來，就開始做</a:t>
            </a:r>
          </a:p>
        </p:txBody>
      </p:sp>
      <p:cxnSp>
        <p:nvCxnSpPr>
          <p:cNvPr id="28" name="shape-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10">
            <a:extLst xmlns:a="http://schemas.openxmlformats.org/drawingml/2006/main">
              <a:ext uri="{FF2B5EF4-FFF2-40B4-BE49-F238E27FC236}">
                <a16:creationId xmlns:a16="http://schemas.microsoft.com/office/drawing/2014/main" id="{72748A71-9ED8-43F5-BBE4-6FB7FB487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9EF8F30-29FA-455A-9EC3-8118567B4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6" name="shape-11">
            <a:extLst xmlns:a="http://schemas.openxmlformats.org/drawingml/2006/main">
              <a:ext uri="{FF2B5EF4-FFF2-40B4-BE49-F238E27FC236}">
                <a16:creationId xmlns:a16="http://schemas.microsoft.com/office/drawing/2014/main" id="{045DCF00-970B-45BC-BA0C-CD2ED7BE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12">
            <a:extLst xmlns:a="http://schemas.openxmlformats.org/drawingml/2006/main">
              <a:ext uri="{FF2B5EF4-FFF2-40B4-BE49-F238E27FC236}">
                <a16:creationId xmlns:a16="http://schemas.microsoft.com/office/drawing/2014/main" id="{154C6A81-3A85-4445-A24C-60E06F0FF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3">
            <a:extLst xmlns:a="http://schemas.openxmlformats.org/drawingml/2006/main">
              <a:ext uri="{FF2B5EF4-FFF2-40B4-BE49-F238E27FC236}">
                <a16:creationId xmlns:a16="http://schemas.microsoft.com/office/drawing/2014/main" id="{4C703689-A42A-4534-99FA-98232AAF7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一個 vibe</a:t>
            </a:r>
          </a:p>
        </p:txBody>
      </p:sp>
      <p:sp>
        <p:nvSpPr>
          <p:cNvPr id="9" name="text-14">
            <a:extLst xmlns:a="http://schemas.openxmlformats.org/drawingml/2006/main">
              <a:ext uri="{FF2B5EF4-FFF2-40B4-BE49-F238E27FC236}">
                <a16:creationId xmlns:a16="http://schemas.microsoft.com/office/drawing/2014/main" id="{9A8058C5-60A2-4455-9DB5-EBC7ADCB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早上醒來靈光一閃，突然知道想做什麼；先把念頭抓住，不必等自己會寫程式。</a:t>
            </a:r>
          </a:p>
        </p:txBody>
      </p:sp>
      <p:sp>
        <p:nvSpPr>
          <p:cNvPr id="10" name="shape-15">
            <a:extLst xmlns:a="http://schemas.openxmlformats.org/drawingml/2006/main">
              <a:ext uri="{FF2B5EF4-FFF2-40B4-BE49-F238E27FC236}">
                <a16:creationId xmlns:a16="http://schemas.microsoft.com/office/drawing/2014/main" id="{00C0460A-3366-4B16-BF80-7E410DF4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16">
            <a:extLst xmlns:a="http://schemas.openxmlformats.org/drawingml/2006/main">
              <a:ext uri="{FF2B5EF4-FFF2-40B4-BE49-F238E27FC236}">
                <a16:creationId xmlns:a16="http://schemas.microsoft.com/office/drawing/2014/main" id="{762F0863-3FB8-4866-97FF-4DADB047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7">
            <a:extLst xmlns:a="http://schemas.openxmlformats.org/drawingml/2006/main">
              <a:ext uri="{FF2B5EF4-FFF2-40B4-BE49-F238E27FC236}">
                <a16:creationId xmlns:a16="http://schemas.microsoft.com/office/drawing/2014/main" id="{6E7E0CB7-904F-4814-B95A-513E998D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直接說出來</a:t>
            </a:r>
          </a:p>
        </p:txBody>
      </p:sp>
      <p:sp>
        <p:nvSpPr>
          <p:cNvPr id="13" name="text-18">
            <a:extLst xmlns:a="http://schemas.openxmlformats.org/drawingml/2006/main">
              <a:ext uri="{FF2B5EF4-FFF2-40B4-BE49-F238E27FC236}">
                <a16:creationId xmlns:a16="http://schemas.microsoft.com/office/drawing/2014/main" id="{2584D470-3499-4422-BCBE-F5AB917E7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用自然語言告訴 AI／Agent 目標、對象、限制與期待的成果。</a:t>
            </a:r>
          </a:p>
        </p:txBody>
      </p:sp>
      <p:sp>
        <p:nvSpPr>
          <p:cNvPr id="14" name="shape-19">
            <a:extLst xmlns:a="http://schemas.openxmlformats.org/drawingml/2006/main">
              <a:ext uri="{FF2B5EF4-FFF2-40B4-BE49-F238E27FC236}">
                <a16:creationId xmlns:a16="http://schemas.microsoft.com/office/drawing/2014/main" id="{0CAB7C73-D074-4A9D-BDA2-CC32FED2C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20">
            <a:extLst xmlns:a="http://schemas.openxmlformats.org/drawingml/2006/main">
              <a:ext uri="{FF2B5EF4-FFF2-40B4-BE49-F238E27FC236}">
                <a16:creationId xmlns:a16="http://schemas.microsoft.com/office/drawing/2014/main" id="{B5540EAA-E05E-4014-8587-A72CE2FC9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1">
            <a:extLst xmlns:a="http://schemas.openxmlformats.org/drawingml/2006/main">
              <a:ext uri="{FF2B5EF4-FFF2-40B4-BE49-F238E27FC236}">
                <a16:creationId xmlns:a16="http://schemas.microsoft.com/office/drawing/2014/main" id="{712AD465-3321-41B1-B58A-7BBEECF28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讓工具接手</a:t>
            </a:r>
          </a:p>
        </p:txBody>
      </p:sp>
      <p:sp>
        <p:nvSpPr>
          <p:cNvPr id="17" name="text-22">
            <a:extLst xmlns:a="http://schemas.openxmlformats.org/drawingml/2006/main">
              <a:ext uri="{FF2B5EF4-FFF2-40B4-BE49-F238E27FC236}">
                <a16:creationId xmlns:a16="http://schemas.microsoft.com/office/drawing/2014/main" id="{B3F7E702-8B88-4B9C-9FB5-15092F945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Agent 可以協助寫程式、做介面、串資料與測試，把想法推成可操作的原型。</a:t>
            </a:r>
          </a:p>
        </p:txBody>
      </p:sp>
      <p:sp>
        <p:nvSpPr>
          <p:cNvPr id="18" name="shape-23">
            <a:extLst xmlns:a="http://schemas.openxmlformats.org/drawingml/2006/main">
              <a:ext uri="{FF2B5EF4-FFF2-40B4-BE49-F238E27FC236}">
                <a16:creationId xmlns:a16="http://schemas.microsoft.com/office/drawing/2014/main" id="{6DD1DCB7-5416-49FD-BF77-0E3110D44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24">
            <a:extLst xmlns:a="http://schemas.openxmlformats.org/drawingml/2006/main">
              <a:ext uri="{FF2B5EF4-FFF2-40B4-BE49-F238E27FC236}">
                <a16:creationId xmlns:a16="http://schemas.microsoft.com/office/drawing/2014/main" id="{4835D880-4451-4747-A972-8A04FF4D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5">
            <a:extLst xmlns:a="http://schemas.openxmlformats.org/drawingml/2006/main">
              <a:ext uri="{FF2B5EF4-FFF2-40B4-BE49-F238E27FC236}">
                <a16:creationId xmlns:a16="http://schemas.microsoft.com/office/drawing/2014/main" id="{9DEBDD46-C9DE-4B20-B412-E8B9C4FD8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人來校準</a:t>
            </a:r>
          </a:p>
        </p:txBody>
      </p:sp>
      <p:sp>
        <p:nvSpPr>
          <p:cNvPr id="21" name="text-26">
            <a:extLst xmlns:a="http://schemas.openxmlformats.org/drawingml/2006/main">
              <a:ext uri="{FF2B5EF4-FFF2-40B4-BE49-F238E27FC236}">
                <a16:creationId xmlns:a16="http://schemas.microsoft.com/office/drawing/2014/main" id="{0F86890F-FC4E-4993-B44A-B47A869F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試用、提問、修正與驗證，保留目的、品質與責任；靈感不是免除判斷。</a:t>
            </a:r>
          </a:p>
        </p:txBody>
      </p:sp>
      <p:sp>
        <p:nvSpPr>
          <p:cNvPr id="22" name="text-938">
            <a:extLst xmlns:a="http://schemas.openxmlformats.org/drawingml/2006/main">
              <a:ext uri="{FF2B5EF4-FFF2-40B4-BE49-F238E27FC236}">
                <a16:creationId xmlns:a16="http://schemas.microsoft.com/office/drawing/2014/main" id="{42E8C23D-5A0D-4C08-8811-3DFC6219A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b80db8ca1e04a2f"/>
              </a:rPr>
              <a:t>Andrej Karpathy：Vibe Coding ↗</a:t>
            </a:r>
          </a:p>
        </p:txBody>
      </p:sp>
      <p:sp>
        <p:nvSpPr>
          <p:cNvPr id="23" name="shape-941">
            <a:extLst xmlns:a="http://schemas.openxmlformats.org/drawingml/2006/main">
              <a:ext uri="{FF2B5EF4-FFF2-40B4-BE49-F238E27FC236}">
                <a16:creationId xmlns:a16="http://schemas.microsoft.com/office/drawing/2014/main" id="{9D111D31-8517-40EC-A7A5-2DF31373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a6ecc36c4b4579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942">
            <a:extLst xmlns:a="http://schemas.openxmlformats.org/drawingml/2006/main">
              <a:ext uri="{FF2B5EF4-FFF2-40B4-BE49-F238E27FC236}">
                <a16:creationId xmlns:a16="http://schemas.microsoft.com/office/drawing/2014/main" id="{17EE99A1-9E69-4816-A294-941721C7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Vibe Coding</a:t>
            </a:r>
          </a:p>
        </p:txBody>
      </p:sp>
    </p:spTree>
    <p:extLst>
      <p:ext uri="{BB962C8B-B14F-4D97-AF65-F5344CB8AC3E}">
        <p14:creationId xmlns:p14="http://schemas.microsoft.com/office/powerpoint/2010/main" val="9432039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text-27">
            <a:extLst xmlns:a="http://schemas.openxmlformats.org/drawingml/2006/main">
              <a:ext uri="{FF2B5EF4-FFF2-40B4-BE49-F238E27FC236}">
                <a16:creationId xmlns:a16="http://schemas.microsoft.com/office/drawing/2014/main" id="{530B60ED-47DB-430B-94EC-15EC19238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VIBE WORKING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A20553A-6B2B-462E-96A2-B0BD2EF9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從 Vibe Coding 進階到 Vibe Working</a:t>
            </a:r>
          </a:p>
        </p:txBody>
      </p:sp>
      <p:cxnSp>
        <p:nvCxnSpPr>
          <p:cNvPr id="44" name="shape-2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29">
            <a:extLst xmlns:a="http://schemas.openxmlformats.org/drawingml/2006/main">
              <a:ext uri="{FF2B5EF4-FFF2-40B4-BE49-F238E27FC236}">
                <a16:creationId xmlns:a16="http://schemas.microsoft.com/office/drawing/2014/main" id="{C64F3E0C-8DFF-4A9E-A59C-909DD04FD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FA980DE-55F8-4BBF-A1FB-3214819E0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6" name="shape-30">
            <a:extLst xmlns:a="http://schemas.openxmlformats.org/drawingml/2006/main">
              <a:ext uri="{FF2B5EF4-FFF2-40B4-BE49-F238E27FC236}">
                <a16:creationId xmlns:a16="http://schemas.microsoft.com/office/drawing/2014/main" id="{AF9DF63A-DEBC-42DF-9BEF-A894AEC9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31">
            <a:extLst xmlns:a="http://schemas.openxmlformats.org/drawingml/2006/main">
              <a:ext uri="{FF2B5EF4-FFF2-40B4-BE49-F238E27FC236}">
                <a16:creationId xmlns:a16="http://schemas.microsoft.com/office/drawing/2014/main" id="{1D679844-6E62-4D08-8EC6-0512F9B88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32">
            <a:extLst xmlns:a="http://schemas.openxmlformats.org/drawingml/2006/main">
              <a:ext uri="{FF2B5EF4-FFF2-40B4-BE49-F238E27FC236}">
                <a16:creationId xmlns:a16="http://schemas.microsoft.com/office/drawing/2014/main" id="{7828C519-79B6-45B8-9546-92DA15E4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33">
            <a:extLst xmlns:a="http://schemas.openxmlformats.org/drawingml/2006/main">
              <a:ext uri="{FF2B5EF4-FFF2-40B4-BE49-F238E27FC236}">
                <a16:creationId xmlns:a16="http://schemas.microsoft.com/office/drawing/2014/main" id="{8B64F228-DF8D-48A4-95C2-E56F3F57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看見摩擦</a:t>
            </a:r>
          </a:p>
        </p:txBody>
      </p:sp>
      <p:sp>
        <p:nvSpPr>
          <p:cNvPr id="10" name="text-34">
            <a:extLst xmlns:a="http://schemas.openxmlformats.org/drawingml/2006/main">
              <a:ext uri="{FF2B5EF4-FFF2-40B4-BE49-F238E27FC236}">
                <a16:creationId xmlns:a16="http://schemas.microsoft.com/office/drawing/2014/main" id="{1467B18A-1B58-4AEC-A084-5C9FA31D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發現工作中一再重複、繁瑣又消耗人的流程。</a:t>
            </a:r>
          </a:p>
        </p:txBody>
      </p:sp>
      <p:sp>
        <p:nvSpPr>
          <p:cNvPr id="11" name="text-35">
            <a:extLst xmlns:a="http://schemas.openxmlformats.org/drawingml/2006/main">
              <a:ext uri="{FF2B5EF4-FFF2-40B4-BE49-F238E27FC236}">
                <a16:creationId xmlns:a16="http://schemas.microsoft.com/office/drawing/2014/main" id="{45A81678-130B-4A5D-93D5-87ACF58E1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36">
            <a:extLst xmlns:a="http://schemas.openxmlformats.org/drawingml/2006/main">
              <a:ext uri="{FF2B5EF4-FFF2-40B4-BE49-F238E27FC236}">
                <a16:creationId xmlns:a16="http://schemas.microsoft.com/office/drawing/2014/main" id="{72B469AB-1730-4B00-9309-81FC47482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37">
            <a:extLst xmlns:a="http://schemas.openxmlformats.org/drawingml/2006/main">
              <a:ext uri="{FF2B5EF4-FFF2-40B4-BE49-F238E27FC236}">
                <a16:creationId xmlns:a16="http://schemas.microsoft.com/office/drawing/2014/main" id="{973D48DF-BE6A-49E6-9FEA-934845EB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38">
            <a:extLst xmlns:a="http://schemas.openxmlformats.org/drawingml/2006/main">
              <a:ext uri="{FF2B5EF4-FFF2-40B4-BE49-F238E27FC236}">
                <a16:creationId xmlns:a16="http://schemas.microsoft.com/office/drawing/2014/main" id="{E946C4E4-3425-4D6F-8349-F3B608CB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39">
            <a:extLst xmlns:a="http://schemas.openxmlformats.org/drawingml/2006/main">
              <a:ext uri="{FF2B5EF4-FFF2-40B4-BE49-F238E27FC236}">
                <a16:creationId xmlns:a16="http://schemas.microsoft.com/office/drawing/2014/main" id="{78E4960B-4187-4947-AAC3-855BE8E97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捕捉靈感</a:t>
            </a:r>
          </a:p>
        </p:txBody>
      </p:sp>
      <p:sp>
        <p:nvSpPr>
          <p:cNvPr id="16" name="text-40">
            <a:extLst xmlns:a="http://schemas.openxmlformats.org/drawingml/2006/main">
              <a:ext uri="{FF2B5EF4-FFF2-40B4-BE49-F238E27FC236}">
                <a16:creationId xmlns:a16="http://schemas.microsoft.com/office/drawing/2014/main" id="{DD1DCE11-255D-4C48-8573-8FE95D755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想一想：這件事能不能交給 AI 協作或自動化？</a:t>
            </a:r>
          </a:p>
        </p:txBody>
      </p:sp>
      <p:sp>
        <p:nvSpPr>
          <p:cNvPr id="17" name="text-41">
            <a:extLst xmlns:a="http://schemas.openxmlformats.org/drawingml/2006/main">
              <a:ext uri="{FF2B5EF4-FFF2-40B4-BE49-F238E27FC236}">
                <a16:creationId xmlns:a16="http://schemas.microsoft.com/office/drawing/2014/main" id="{8440A2DD-E520-4046-A1DC-276437D0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42">
            <a:extLst xmlns:a="http://schemas.openxmlformats.org/drawingml/2006/main">
              <a:ext uri="{FF2B5EF4-FFF2-40B4-BE49-F238E27FC236}">
                <a16:creationId xmlns:a16="http://schemas.microsoft.com/office/drawing/2014/main" id="{C279DCAE-A37F-4574-ACFB-58981A8D6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43">
            <a:extLst xmlns:a="http://schemas.openxmlformats.org/drawingml/2006/main">
              <a:ext uri="{FF2B5EF4-FFF2-40B4-BE49-F238E27FC236}">
                <a16:creationId xmlns:a16="http://schemas.microsoft.com/office/drawing/2014/main" id="{4654C691-68FD-494A-B378-3A10BD9D7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44">
            <a:extLst xmlns:a="http://schemas.openxmlformats.org/drawingml/2006/main">
              <a:ext uri="{FF2B5EF4-FFF2-40B4-BE49-F238E27FC236}">
                <a16:creationId xmlns:a16="http://schemas.microsoft.com/office/drawing/2014/main" id="{447DC899-B0A7-408D-B501-107A7D29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45">
            <a:extLst xmlns:a="http://schemas.openxmlformats.org/drawingml/2006/main">
              <a:ext uri="{FF2B5EF4-FFF2-40B4-BE49-F238E27FC236}">
                <a16:creationId xmlns:a16="http://schemas.microsoft.com/office/drawing/2014/main" id="{6CD6BC68-EB3F-4A8C-8A49-09C3F5961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說明工作</a:t>
            </a:r>
          </a:p>
        </p:txBody>
      </p:sp>
      <p:sp>
        <p:nvSpPr>
          <p:cNvPr id="22" name="text-46">
            <a:extLst xmlns:a="http://schemas.openxmlformats.org/drawingml/2006/main">
              <a:ext uri="{FF2B5EF4-FFF2-40B4-BE49-F238E27FC236}">
                <a16:creationId xmlns:a16="http://schemas.microsoft.com/office/drawing/2014/main" id="{BCCE3124-B1D4-44A7-984E-FA2B896F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交代對象、資料、規則、限制與完成標準。</a:t>
            </a:r>
          </a:p>
        </p:txBody>
      </p:sp>
      <p:sp>
        <p:nvSpPr>
          <p:cNvPr id="23" name="text-47">
            <a:extLst xmlns:a="http://schemas.openxmlformats.org/drawingml/2006/main">
              <a:ext uri="{FF2B5EF4-FFF2-40B4-BE49-F238E27FC236}">
                <a16:creationId xmlns:a16="http://schemas.microsoft.com/office/drawing/2014/main" id="{2BB2FD91-EA7D-47B5-8762-B8DDD806A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48">
            <a:extLst xmlns:a="http://schemas.openxmlformats.org/drawingml/2006/main">
              <a:ext uri="{FF2B5EF4-FFF2-40B4-BE49-F238E27FC236}">
                <a16:creationId xmlns:a16="http://schemas.microsoft.com/office/drawing/2014/main" id="{5FAF2483-C542-413E-8793-E9B791CE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49">
            <a:extLst xmlns:a="http://schemas.openxmlformats.org/drawingml/2006/main">
              <a:ext uri="{FF2B5EF4-FFF2-40B4-BE49-F238E27FC236}">
                <a16:creationId xmlns:a16="http://schemas.microsoft.com/office/drawing/2014/main" id="{62EC4F10-FFAD-49D3-8B8D-2E27A219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50">
            <a:extLst xmlns:a="http://schemas.openxmlformats.org/drawingml/2006/main">
              <a:ext uri="{FF2B5EF4-FFF2-40B4-BE49-F238E27FC236}">
                <a16:creationId xmlns:a16="http://schemas.microsoft.com/office/drawing/2014/main" id="{A9A1129A-98F0-452F-A3FA-B2AE003F0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51">
            <a:extLst xmlns:a="http://schemas.openxmlformats.org/drawingml/2006/main">
              <a:ext uri="{FF2B5EF4-FFF2-40B4-BE49-F238E27FC236}">
                <a16:creationId xmlns:a16="http://schemas.microsoft.com/office/drawing/2014/main" id="{A23B40E8-6C0D-4993-9810-CB3683DD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讓 Agent 推進</a:t>
            </a:r>
          </a:p>
        </p:txBody>
      </p:sp>
      <p:sp>
        <p:nvSpPr>
          <p:cNvPr id="28" name="text-52">
            <a:extLst xmlns:a="http://schemas.openxmlformats.org/drawingml/2006/main">
              <a:ext uri="{FF2B5EF4-FFF2-40B4-BE49-F238E27FC236}">
                <a16:creationId xmlns:a16="http://schemas.microsoft.com/office/drawing/2014/main" id="{19BD6BBB-67AE-4D8D-A6AB-6B665580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從整理、產出到測試，讓工具持續把流程往前推。</a:t>
            </a:r>
          </a:p>
        </p:txBody>
      </p:sp>
      <p:sp>
        <p:nvSpPr>
          <p:cNvPr id="29" name="text-53">
            <a:extLst xmlns:a="http://schemas.openxmlformats.org/drawingml/2006/main">
              <a:ext uri="{FF2B5EF4-FFF2-40B4-BE49-F238E27FC236}">
                <a16:creationId xmlns:a16="http://schemas.microsoft.com/office/drawing/2014/main" id="{B8ED66AF-4A07-4B23-85A9-31451B69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54">
            <a:extLst xmlns:a="http://schemas.openxmlformats.org/drawingml/2006/main">
              <a:ext uri="{FF2B5EF4-FFF2-40B4-BE49-F238E27FC236}">
                <a16:creationId xmlns:a16="http://schemas.microsoft.com/office/drawing/2014/main" id="{200C0AFC-6FB4-46EA-B720-C72D932D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1" name="shape-55">
            <a:extLst xmlns:a="http://schemas.openxmlformats.org/drawingml/2006/main">
              <a:ext uri="{FF2B5EF4-FFF2-40B4-BE49-F238E27FC236}">
                <a16:creationId xmlns:a16="http://schemas.microsoft.com/office/drawing/2014/main" id="{D57E6A3E-22BF-42D6-8E35-85C80DEC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56">
            <a:extLst xmlns:a="http://schemas.openxmlformats.org/drawingml/2006/main">
              <a:ext uri="{FF2B5EF4-FFF2-40B4-BE49-F238E27FC236}">
                <a16:creationId xmlns:a16="http://schemas.microsoft.com/office/drawing/2014/main" id="{D5BD7133-A33C-41DA-AC94-DAE838919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57">
            <a:extLst xmlns:a="http://schemas.openxmlformats.org/drawingml/2006/main">
              <a:ext uri="{FF2B5EF4-FFF2-40B4-BE49-F238E27FC236}">
                <a16:creationId xmlns:a16="http://schemas.microsoft.com/office/drawing/2014/main" id="{8C671CBF-B295-4034-BA46-FAEC095A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把時間還給人</a:t>
            </a:r>
          </a:p>
        </p:txBody>
      </p:sp>
      <p:sp>
        <p:nvSpPr>
          <p:cNvPr id="34" name="text-58">
            <a:extLst xmlns:a="http://schemas.openxmlformats.org/drawingml/2006/main">
              <a:ext uri="{FF2B5EF4-FFF2-40B4-BE49-F238E27FC236}">
                <a16:creationId xmlns:a16="http://schemas.microsoft.com/office/drawing/2014/main" id="{EDA5590C-FF5D-45A8-AA13-358BAAFC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省下的時間回到教學、研究、家人、興趣與真正重要的事。</a:t>
            </a:r>
          </a:p>
        </p:txBody>
      </p:sp>
      <p:sp>
        <p:nvSpPr>
          <p:cNvPr id="35" name="text-59">
            <a:extLst xmlns:a="http://schemas.openxmlformats.org/drawingml/2006/main">
              <a:ext uri="{FF2B5EF4-FFF2-40B4-BE49-F238E27FC236}">
                <a16:creationId xmlns:a16="http://schemas.microsoft.com/office/drawing/2014/main" id="{99E27C0A-CFB6-43BF-923C-3A8DA332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6" name="text-939">
            <a:extLst xmlns:a="http://schemas.openxmlformats.org/drawingml/2006/main">
              <a:ext uri="{FF2B5EF4-FFF2-40B4-BE49-F238E27FC236}">
                <a16:creationId xmlns:a16="http://schemas.microsoft.com/office/drawing/2014/main" id="{41D67A6A-9A13-4815-A201-B3495D0CD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557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37c9136ff934d08"/>
              </a:rPr>
              <a:t>Gemini Notebook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6a68e91bfdb404f"/>
              </a:rPr>
              <a:t>Gemini Canvas ↗</a:t>
            </a:r>
          </a:p>
        </p:txBody>
      </p:sp>
      <p:sp>
        <p:nvSpPr>
          <p:cNvPr id="37" name="shape-943">
            <a:extLst xmlns:a="http://schemas.openxmlformats.org/drawingml/2006/main">
              <a:ext uri="{FF2B5EF4-FFF2-40B4-BE49-F238E27FC236}">
                <a16:creationId xmlns:a16="http://schemas.microsoft.com/office/drawing/2014/main" id="{E6803766-76F2-4FE6-A241-11833067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b68ff061e4c01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9" name="text-944">
            <a:extLst xmlns:a="http://schemas.openxmlformats.org/drawingml/2006/main">
              <a:ext uri="{FF2B5EF4-FFF2-40B4-BE49-F238E27FC236}">
                <a16:creationId xmlns:a16="http://schemas.microsoft.com/office/drawing/2014/main" id="{39C3BCD4-B42A-4565-90D8-B7AD1AA56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pic>
        <p:nvPicPr>
          <p:cNvPr id="8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1e0797659148cf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41" name="text-945">
            <a:extLst xmlns:a="http://schemas.openxmlformats.org/drawingml/2006/main">
              <a:ext uri="{FF2B5EF4-FFF2-40B4-BE49-F238E27FC236}">
                <a16:creationId xmlns:a16="http://schemas.microsoft.com/office/drawing/2014/main" id="{AECD24B5-2F49-4A8B-9FC0-AB0E8F49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Canvas</a:t>
            </a:r>
          </a:p>
        </p:txBody>
      </p:sp>
    </p:spTree>
    <p:extLst>
      <p:ext uri="{BB962C8B-B14F-4D97-AF65-F5344CB8AC3E}">
        <p14:creationId xmlns:p14="http://schemas.microsoft.com/office/powerpoint/2010/main" val="3318967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ext-60">
            <a:extLst xmlns:a="http://schemas.openxmlformats.org/drawingml/2006/main">
              <a:ext uri="{FF2B5EF4-FFF2-40B4-BE49-F238E27FC236}">
                <a16:creationId xmlns:a16="http://schemas.microsoft.com/office/drawing/2014/main" id="{514BCB82-75E8-46D1-A4C8-F9B88E32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AI CAPABILITY LEVELS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C85DC5E-F374-4AE5-A80C-2B004A5B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AI 的三個 Level：從對話到代理</a:t>
            </a:r>
          </a:p>
        </p:txBody>
      </p:sp>
      <p:cxnSp>
        <p:nvCxnSpPr>
          <p:cNvPr id="31" name="shape-6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62">
            <a:extLst xmlns:a="http://schemas.openxmlformats.org/drawingml/2006/main">
              <a:ext uri="{FF2B5EF4-FFF2-40B4-BE49-F238E27FC236}">
                <a16:creationId xmlns:a16="http://schemas.microsoft.com/office/drawing/2014/main" id="{535FFC54-0D50-401C-98F9-BCAD2FC2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F24C776-0EA9-4560-AECB-460DEABB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6" name="shape-63">
            <a:extLst xmlns:a="http://schemas.openxmlformats.org/drawingml/2006/main">
              <a:ext uri="{FF2B5EF4-FFF2-40B4-BE49-F238E27FC236}">
                <a16:creationId xmlns:a16="http://schemas.microsoft.com/office/drawing/2014/main" id="{87C0375E-9414-4D71-9B7D-3F8A463E6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64">
            <a:extLst xmlns:a="http://schemas.openxmlformats.org/drawingml/2006/main">
              <a:ext uri="{FF2B5EF4-FFF2-40B4-BE49-F238E27FC236}">
                <a16:creationId xmlns:a16="http://schemas.microsoft.com/office/drawing/2014/main" id="{1D33B263-0C58-4F9F-A11B-5BC118A6F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65">
            <a:extLst xmlns:a="http://schemas.openxmlformats.org/drawingml/2006/main">
              <a:ext uri="{FF2B5EF4-FFF2-40B4-BE49-F238E27FC236}">
                <a16:creationId xmlns:a16="http://schemas.microsoft.com/office/drawing/2014/main" id="{B80893B0-637C-4853-8499-A39EDC263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L1</a:t>
            </a:r>
          </a:p>
        </p:txBody>
      </p:sp>
      <p:sp>
        <p:nvSpPr>
          <p:cNvPr id="9" name="text-66">
            <a:extLst xmlns:a="http://schemas.openxmlformats.org/drawingml/2006/main">
              <a:ext uri="{FF2B5EF4-FFF2-40B4-BE49-F238E27FC236}">
                <a16:creationId xmlns:a16="http://schemas.microsoft.com/office/drawing/2014/main" id="{AD580B28-95C4-425E-9813-E4B88912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對話式 AI</a:t>
            </a:r>
          </a:p>
        </p:txBody>
      </p:sp>
      <p:sp>
        <p:nvSpPr>
          <p:cNvPr id="10" name="text-67">
            <a:extLst xmlns:a="http://schemas.openxmlformats.org/drawingml/2006/main">
              <a:ext uri="{FF2B5EF4-FFF2-40B4-BE49-F238E27FC236}">
                <a16:creationId xmlns:a16="http://schemas.microsoft.com/office/drawing/2014/main" id="{9AE5E2DC-07C5-4817-9A6D-684A8325A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問問題、要解釋、請它發想；人把答案帶回工作，通常仍由人逐步操作。現場平常使用的聊天機器人，多半在這一層。</a:t>
            </a:r>
          </a:p>
        </p:txBody>
      </p:sp>
      <p:sp>
        <p:nvSpPr>
          <p:cNvPr id="11" name="shape-68">
            <a:extLst xmlns:a="http://schemas.openxmlformats.org/drawingml/2006/main">
              <a:ext uri="{FF2B5EF4-FFF2-40B4-BE49-F238E27FC236}">
                <a16:creationId xmlns:a16="http://schemas.microsoft.com/office/drawing/2014/main" id="{1C8D39BD-7192-4805-8F81-FC79B05D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2" name="shape-69">
            <a:extLst xmlns:a="http://schemas.openxmlformats.org/drawingml/2006/main">
              <a:ext uri="{FF2B5EF4-FFF2-40B4-BE49-F238E27FC236}">
                <a16:creationId xmlns:a16="http://schemas.microsoft.com/office/drawing/2014/main" id="{F3D27683-C207-4AFB-9E58-9536404D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70">
            <a:extLst xmlns:a="http://schemas.openxmlformats.org/drawingml/2006/main">
              <a:ext uri="{FF2B5EF4-FFF2-40B4-BE49-F238E27FC236}">
                <a16:creationId xmlns:a16="http://schemas.microsoft.com/office/drawing/2014/main" id="{696071C5-A498-4172-A2FE-CF22C260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L2</a:t>
            </a:r>
          </a:p>
        </p:txBody>
      </p:sp>
      <p:sp>
        <p:nvSpPr>
          <p:cNvPr id="14" name="text-71">
            <a:extLst xmlns:a="http://schemas.openxmlformats.org/drawingml/2006/main">
              <a:ext uri="{FF2B5EF4-FFF2-40B4-BE49-F238E27FC236}">
                <a16:creationId xmlns:a16="http://schemas.microsoft.com/office/drawing/2014/main" id="{44C72155-60AC-435E-80E2-AA41A5E35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協作式 AI</a:t>
            </a:r>
          </a:p>
        </p:txBody>
      </p:sp>
      <p:sp>
        <p:nvSpPr>
          <p:cNvPr id="15" name="text-72">
            <a:extLst xmlns:a="http://schemas.openxmlformats.org/drawingml/2006/main">
              <a:ext uri="{FF2B5EF4-FFF2-40B4-BE49-F238E27FC236}">
                <a16:creationId xmlns:a16="http://schemas.microsoft.com/office/drawing/2014/main" id="{BCF6327A-077C-4EC7-A7B4-0E225641B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把來源、角色與工作區交給 AI，一起整理、比較、設計與修改。Gemini Notebook、Gem 與 Canvas 讓人和 AI 共同產出。</a:t>
            </a:r>
          </a:p>
        </p:txBody>
      </p:sp>
      <p:sp>
        <p:nvSpPr>
          <p:cNvPr id="16" name="shape-73">
            <a:extLst xmlns:a="http://schemas.openxmlformats.org/drawingml/2006/main">
              <a:ext uri="{FF2B5EF4-FFF2-40B4-BE49-F238E27FC236}">
                <a16:creationId xmlns:a16="http://schemas.microsoft.com/office/drawing/2014/main" id="{DE85E5F0-B7EF-4E4D-AAD6-EA9AD089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676400"/>
            <a:ext cx="3594100" cy="426720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7" name="shape-74">
            <a:extLst xmlns:a="http://schemas.openxmlformats.org/drawingml/2006/main">
              <a:ext uri="{FF2B5EF4-FFF2-40B4-BE49-F238E27FC236}">
                <a16:creationId xmlns:a16="http://schemas.microsoft.com/office/drawing/2014/main" id="{8C67F3C8-512E-41F2-8FAE-271CBD65F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1885950"/>
            <a:ext cx="3175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text-75">
            <a:extLst xmlns:a="http://schemas.openxmlformats.org/drawingml/2006/main">
              <a:ext uri="{FF2B5EF4-FFF2-40B4-BE49-F238E27FC236}">
                <a16:creationId xmlns:a16="http://schemas.microsoft.com/office/drawing/2014/main" id="{9D45DAF8-B4E7-4AC0-A40B-9EA3008C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L3</a:t>
            </a:r>
          </a:p>
        </p:txBody>
      </p:sp>
      <p:sp>
        <p:nvSpPr>
          <p:cNvPr id="19" name="text-76">
            <a:extLst xmlns:a="http://schemas.openxmlformats.org/drawingml/2006/main">
              <a:ext uri="{FF2B5EF4-FFF2-40B4-BE49-F238E27FC236}">
                <a16:creationId xmlns:a16="http://schemas.microsoft.com/office/drawing/2014/main" id="{420806EE-C006-49CD-9857-42BC95AB2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705100"/>
            <a:ext cx="317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Agentic AI／AI 代理人</a:t>
            </a:r>
          </a:p>
        </p:txBody>
      </p:sp>
      <p:sp>
        <p:nvSpPr>
          <p:cNvPr id="20" name="text-77">
            <a:extLst xmlns:a="http://schemas.openxmlformats.org/drawingml/2006/main">
              <a:ext uri="{FF2B5EF4-FFF2-40B4-BE49-F238E27FC236}">
                <a16:creationId xmlns:a16="http://schemas.microsoft.com/office/drawing/2014/main" id="{7412C839-3ADC-48DD-810D-992B24FC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467100"/>
            <a:ext cx="31750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交代目標與邊界，讓 Agent 長時間規劃、使用工具、執行與驗證，並透過 Skills 越來越懂你的工作流；人仍在關鍵節點做決策。</a:t>
            </a:r>
          </a:p>
        </p:txBody>
      </p:sp>
      <p:sp>
        <p:nvSpPr>
          <p:cNvPr id="21" name="text-940">
            <a:extLst xmlns:a="http://schemas.openxmlformats.org/drawingml/2006/main">
              <a:ext uri="{FF2B5EF4-FFF2-40B4-BE49-F238E27FC236}">
                <a16:creationId xmlns:a16="http://schemas.microsoft.com/office/drawing/2014/main" id="{F3AFF58B-C7F4-44FF-AC0A-F229BFEB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4d39d6e98354903"/>
              </a:rPr>
              <a:t>Gemini Notebook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215d3cb7b2d421b"/>
              </a:rPr>
              <a:t>Gemini Canvas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6baeea1a000432a"/>
              </a:rPr>
              <a:t>Antigravity ↗</a:t>
            </a:r>
          </a:p>
        </p:txBody>
      </p:sp>
      <p:sp>
        <p:nvSpPr>
          <p:cNvPr id="22" name="shape-946">
            <a:extLst xmlns:a="http://schemas.openxmlformats.org/drawingml/2006/main">
              <a:ext uri="{FF2B5EF4-FFF2-40B4-BE49-F238E27FC236}">
                <a16:creationId xmlns:a16="http://schemas.microsoft.com/office/drawing/2014/main" id="{A8B86BEE-3D56-4016-A4EB-C7B8591A7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7d36c7111f44d5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4" name="text-947">
            <a:extLst xmlns:a="http://schemas.openxmlformats.org/drawingml/2006/main">
              <a:ext uri="{FF2B5EF4-FFF2-40B4-BE49-F238E27FC236}">
                <a16:creationId xmlns:a16="http://schemas.microsoft.com/office/drawing/2014/main" id="{A0F3423D-C69E-43D2-B74B-F7D76A5B8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c4a3f255f5450b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6" name="text-948">
            <a:extLst xmlns:a="http://schemas.openxmlformats.org/drawingml/2006/main">
              <a:ext uri="{FF2B5EF4-FFF2-40B4-BE49-F238E27FC236}">
                <a16:creationId xmlns:a16="http://schemas.microsoft.com/office/drawing/2014/main" id="{C79603C8-2D41-4092-9E37-339F550FE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Canvas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76a48cf37d461c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8" name="text-949">
            <a:extLst xmlns:a="http://schemas.openxmlformats.org/drawingml/2006/main">
              <a:ext uri="{FF2B5EF4-FFF2-40B4-BE49-F238E27FC236}">
                <a16:creationId xmlns:a16="http://schemas.microsoft.com/office/drawing/2014/main" id="{6E3012B0-E052-4705-BB00-AFE52830E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Antigravity</a:t>
            </a:r>
          </a:p>
        </p:txBody>
      </p:sp>
    </p:spTree>
    <p:extLst>
      <p:ext uri="{BB962C8B-B14F-4D97-AF65-F5344CB8AC3E}">
        <p14:creationId xmlns:p14="http://schemas.microsoft.com/office/powerpoint/2010/main" val="194747513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78">
            <a:extLst xmlns:a="http://schemas.openxmlformats.org/drawingml/2006/main">
              <a:ext uri="{FF2B5EF4-FFF2-40B4-BE49-F238E27FC236}">
                <a16:creationId xmlns:a16="http://schemas.microsoft.com/office/drawing/2014/main" id="{23CE3F53-6082-4871-A6C7-900601E4B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BLURRED ROLE BOUNDARIES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ABCED6-8514-44F1-9939-6BEAB2BFF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職位邊界正在變薄：每個人都能往前多走一步</a:t>
            </a:r>
          </a:p>
        </p:txBody>
      </p:sp>
      <p:cxnSp>
        <p:nvCxnSpPr>
          <p:cNvPr id="24" name="shape-7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80">
            <a:extLst xmlns:a="http://schemas.openxmlformats.org/drawingml/2006/main">
              <a:ext uri="{FF2B5EF4-FFF2-40B4-BE49-F238E27FC236}">
                <a16:creationId xmlns:a16="http://schemas.microsoft.com/office/drawing/2014/main" id="{E9918E22-6EEC-488B-8989-00E65910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27E5245-DB41-4790-B5E8-4EA1D4B94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05</a:t>
            </a:r>
          </a:p>
        </p:txBody>
      </p:sp>
      <p:sp>
        <p:nvSpPr>
          <p:cNvPr id="6" name="shape-81">
            <a:extLst xmlns:a="http://schemas.openxmlformats.org/drawingml/2006/main">
              <a:ext uri="{FF2B5EF4-FFF2-40B4-BE49-F238E27FC236}">
                <a16:creationId xmlns:a16="http://schemas.microsoft.com/office/drawing/2014/main" id="{D71A9DC8-FE90-4B36-A86B-0113390E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82">
            <a:extLst xmlns:a="http://schemas.openxmlformats.org/drawingml/2006/main">
              <a:ext uri="{FF2B5EF4-FFF2-40B4-BE49-F238E27FC236}">
                <a16:creationId xmlns:a16="http://schemas.microsoft.com/office/drawing/2014/main" id="{7329D136-CF89-45FC-A059-253E90CBC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83">
            <a:extLst xmlns:a="http://schemas.openxmlformats.org/drawingml/2006/main">
              <a:ext uri="{FF2B5EF4-FFF2-40B4-BE49-F238E27FC236}">
                <a16:creationId xmlns:a16="http://schemas.microsoft.com/office/drawing/2014/main" id="{731C3B4F-2573-4D90-91D4-2982C56A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PM：從需求到原型</a:t>
            </a:r>
          </a:p>
        </p:txBody>
      </p:sp>
      <p:sp>
        <p:nvSpPr>
          <p:cNvPr id="9" name="text-84">
            <a:extLst xmlns:a="http://schemas.openxmlformats.org/drawingml/2006/main">
              <a:ext uri="{FF2B5EF4-FFF2-40B4-BE49-F238E27FC236}">
                <a16:creationId xmlns:a16="http://schemas.microsoft.com/office/drawing/2014/main" id="{64C41772-2D84-4555-940F-4D6A64E8E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用自然語言交代目標，先和 AI Agent 做出能用、能玩的網站原型，再帶著驗證結果與工程師共作。</a:t>
            </a:r>
          </a:p>
        </p:txBody>
      </p:sp>
      <p:sp>
        <p:nvSpPr>
          <p:cNvPr id="10" name="shape-85">
            <a:extLst xmlns:a="http://schemas.openxmlformats.org/drawingml/2006/main">
              <a:ext uri="{FF2B5EF4-FFF2-40B4-BE49-F238E27FC236}">
                <a16:creationId xmlns:a16="http://schemas.microsoft.com/office/drawing/2014/main" id="{95F7DB48-D362-4D27-9825-9D5E5BD0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86">
            <a:extLst xmlns:a="http://schemas.openxmlformats.org/drawingml/2006/main">
              <a:ext uri="{FF2B5EF4-FFF2-40B4-BE49-F238E27FC236}">
                <a16:creationId xmlns:a16="http://schemas.microsoft.com/office/drawing/2014/main" id="{0C36141D-CDDE-468C-ADA4-F34D8C644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87">
            <a:extLst xmlns:a="http://schemas.openxmlformats.org/drawingml/2006/main">
              <a:ext uri="{FF2B5EF4-FFF2-40B4-BE49-F238E27FC236}">
                <a16:creationId xmlns:a16="http://schemas.microsoft.com/office/drawing/2014/main" id="{624F49AF-58CC-4793-A32F-263A8FAA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776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專業者：從使用者到建造者</a:t>
            </a:r>
          </a:p>
        </p:txBody>
      </p:sp>
      <p:sp>
        <p:nvSpPr>
          <p:cNvPr id="13" name="text-88">
            <a:extLst xmlns:a="http://schemas.openxmlformats.org/drawingml/2006/main">
              <a:ext uri="{FF2B5EF4-FFF2-40B4-BE49-F238E27FC236}">
                <a16:creationId xmlns:a16="http://schemas.microsoft.com/office/drawing/2014/main" id="{2A002E5B-A4B3-406D-AF2F-5EBDB722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不只提出需求，也能自己試做、測試與修正，讓教學與研究脈絡直接進入成品。</a:t>
            </a:r>
          </a:p>
        </p:txBody>
      </p:sp>
      <p:sp>
        <p:nvSpPr>
          <p:cNvPr id="14" name="shape-89">
            <a:extLst xmlns:a="http://schemas.openxmlformats.org/drawingml/2006/main">
              <a:ext uri="{FF2B5EF4-FFF2-40B4-BE49-F238E27FC236}">
                <a16:creationId xmlns:a16="http://schemas.microsoft.com/office/drawing/2014/main" id="{04B8D105-A480-4ACC-B647-1AAB451D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90">
            <a:extLst xmlns:a="http://schemas.openxmlformats.org/drawingml/2006/main">
              <a:ext uri="{FF2B5EF4-FFF2-40B4-BE49-F238E27FC236}">
                <a16:creationId xmlns:a16="http://schemas.microsoft.com/office/drawing/2014/main" id="{BC263C7D-FB86-46A5-BDC6-495DD6554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91">
            <a:extLst xmlns:a="http://schemas.openxmlformats.org/drawingml/2006/main">
              <a:ext uri="{FF2B5EF4-FFF2-40B4-BE49-F238E27FC236}">
                <a16:creationId xmlns:a16="http://schemas.microsoft.com/office/drawing/2014/main" id="{C8A95D8E-0259-4411-9120-13220674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97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工程師：從程式到情境</a:t>
            </a:r>
          </a:p>
        </p:txBody>
      </p:sp>
      <p:sp>
        <p:nvSpPr>
          <p:cNvPr id="17" name="text-92">
            <a:extLst xmlns:a="http://schemas.openxmlformats.org/drawingml/2006/main">
              <a:ext uri="{FF2B5EF4-FFF2-40B4-BE49-F238E27FC236}">
                <a16:creationId xmlns:a16="http://schemas.microsoft.com/office/drawing/2014/main" id="{CF3F0AF9-FF64-4F81-B072-B3FD9BCA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除了寫程式，也要理解客戶、教師、學生與同事的痛點，讓技術更貼近真正需求。</a:t>
            </a:r>
          </a:p>
        </p:txBody>
      </p:sp>
      <p:sp>
        <p:nvSpPr>
          <p:cNvPr id="18" name="shape-93">
            <a:extLst xmlns:a="http://schemas.openxmlformats.org/drawingml/2006/main">
              <a:ext uri="{FF2B5EF4-FFF2-40B4-BE49-F238E27FC236}">
                <a16:creationId xmlns:a16="http://schemas.microsoft.com/office/drawing/2014/main" id="{DACF5766-4763-4952-9A23-ACBF52E83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94">
            <a:extLst xmlns:a="http://schemas.openxmlformats.org/drawingml/2006/main">
              <a:ext uri="{FF2B5EF4-FFF2-40B4-BE49-F238E27FC236}">
                <a16:creationId xmlns:a16="http://schemas.microsoft.com/office/drawing/2014/main" id="{CF205566-F652-49FC-BB68-0A9DDA29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95">
            <a:extLst xmlns:a="http://schemas.openxmlformats.org/drawingml/2006/main">
              <a:ext uri="{FF2B5EF4-FFF2-40B4-BE49-F238E27FC236}">
                <a16:creationId xmlns:a16="http://schemas.microsoft.com/office/drawing/2014/main" id="{BF8D1134-24CB-4EAA-8AEA-B59E8DEB2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43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未來協作：跨界完成事情</a:t>
            </a:r>
          </a:p>
        </p:txBody>
      </p:sp>
      <p:sp>
        <p:nvSpPr>
          <p:cNvPr id="21" name="text-96">
            <a:extLst xmlns:a="http://schemas.openxmlformats.org/drawingml/2006/main">
              <a:ext uri="{FF2B5EF4-FFF2-40B4-BE49-F238E27FC236}">
                <a16:creationId xmlns:a16="http://schemas.microsoft.com/office/drawing/2014/main" id="{8E5F95E9-DF22-41C9-9724-426BA701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不是誰取代誰，而是每個角色都能跨一步；人與 Agent 一起把問題推到可用成果。</a:t>
            </a:r>
          </a:p>
        </p:txBody>
      </p:sp>
    </p:spTree>
    <p:extLst>
      <p:ext uri="{BB962C8B-B14F-4D97-AF65-F5344CB8AC3E}">
        <p14:creationId xmlns:p14="http://schemas.microsoft.com/office/powerpoint/2010/main" val="87629994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97">
            <a:extLst xmlns:a="http://schemas.openxmlformats.org/drawingml/2006/main">
              <a:ext uri="{FF2B5EF4-FFF2-40B4-BE49-F238E27FC236}">
                <a16:creationId xmlns:a16="http://schemas.microsoft.com/office/drawing/2014/main" id="{F4F966CF-E0B5-4620-9BE9-E7267F1F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PM AS PROTOTYPER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C941C8C-68E8-44B6-A938-D1B9BB9D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PM × AI Agent：先驗證，再協作正式化</a:t>
            </a:r>
          </a:p>
        </p:txBody>
      </p:sp>
      <p:cxnSp>
        <p:nvCxnSpPr>
          <p:cNvPr id="14" name="shape-9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99">
            <a:extLst xmlns:a="http://schemas.openxmlformats.org/drawingml/2006/main">
              <a:ext uri="{FF2B5EF4-FFF2-40B4-BE49-F238E27FC236}">
                <a16:creationId xmlns:a16="http://schemas.microsoft.com/office/drawing/2014/main" id="{05F745DF-E861-46E7-87B9-D2913B08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73DB9DE-942D-4273-8F62-C5099E30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06</a:t>
            </a:r>
          </a:p>
        </p:txBody>
      </p:sp>
      <p:sp>
        <p:nvSpPr>
          <p:cNvPr id="6" name="shape-100">
            <a:extLst xmlns:a="http://schemas.openxmlformats.org/drawingml/2006/main">
              <a:ext uri="{FF2B5EF4-FFF2-40B4-BE49-F238E27FC236}">
                <a16:creationId xmlns:a16="http://schemas.microsoft.com/office/drawing/2014/main" id="{4007A002-3A3C-4293-A669-201F87C2E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101">
            <a:extLst xmlns:a="http://schemas.openxmlformats.org/drawingml/2006/main">
              <a:ext uri="{FF2B5EF4-FFF2-40B4-BE49-F238E27FC236}">
                <a16:creationId xmlns:a16="http://schemas.microsoft.com/office/drawing/2014/main" id="{4E147843-3894-4D0F-952B-21109F123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102">
            <a:extLst xmlns:a="http://schemas.openxmlformats.org/drawingml/2006/main">
              <a:ext uri="{FF2B5EF4-FFF2-40B4-BE49-F238E27FC236}">
                <a16:creationId xmlns:a16="http://schemas.microsoft.com/office/drawing/2014/main" id="{DC68FF85-9649-4A8A-BFF4-54C5DA31A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過去的協作路徑</a:t>
            </a:r>
          </a:p>
        </p:txBody>
      </p:sp>
      <p:sp>
        <p:nvSpPr>
          <p:cNvPr id="9" name="text-103">
            <a:extLst xmlns:a="http://schemas.openxmlformats.org/drawingml/2006/main">
              <a:ext uri="{FF2B5EF4-FFF2-40B4-BE49-F238E27FC236}">
                <a16:creationId xmlns:a16="http://schemas.microsoft.com/office/drawing/2014/main" id="{79484517-E380-41C1-90E9-45059AC9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PM 定義需求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→ 與工程師溝通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→ 等待實作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→ 驗收成品</a:t>
            </a:r>
          </a:p>
        </p:txBody>
      </p:sp>
      <p:sp>
        <p:nvSpPr>
          <p:cNvPr id="10" name="text-104">
            <a:extLst xmlns:a="http://schemas.openxmlformats.org/drawingml/2006/main">
              <a:ext uri="{FF2B5EF4-FFF2-40B4-BE49-F238E27FC236}">
                <a16:creationId xmlns:a16="http://schemas.microsoft.com/office/drawing/2014/main" id="{184237AA-F4E9-42A8-AD67-C7DE2B2B0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現在的快速迭代</a:t>
            </a:r>
          </a:p>
        </p:txBody>
      </p:sp>
      <p:sp>
        <p:nvSpPr>
          <p:cNvPr id="11" name="text-105">
            <a:extLst xmlns:a="http://schemas.openxmlformats.org/drawingml/2006/main">
              <a:ext uri="{FF2B5EF4-FFF2-40B4-BE49-F238E27FC236}">
                <a16:creationId xmlns:a16="http://schemas.microsoft.com/office/drawing/2014/main" id="{241060B0-1C65-422D-972E-6C0A592B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PM + AI Agent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→ 先做可操作原型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→ 找使用者試玩與修正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→ 再和工程師共作正式產品</a:t>
            </a:r>
          </a:p>
        </p:txBody>
      </p:sp>
    </p:spTree>
    <p:extLst>
      <p:ext uri="{BB962C8B-B14F-4D97-AF65-F5344CB8AC3E}">
        <p14:creationId xmlns:p14="http://schemas.microsoft.com/office/powerpoint/2010/main" val="16891955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106">
            <a:extLst xmlns:a="http://schemas.openxmlformats.org/drawingml/2006/main">
              <a:ext uri="{FF2B5EF4-FFF2-40B4-BE49-F238E27FC236}">
                <a16:creationId xmlns:a16="http://schemas.microsoft.com/office/drawing/2014/main" id="{DD55762B-5FAB-4E3D-AF04-764B80F90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T-SHAPED COLLABORATION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E467581-8014-443A-B98E-27A67F2D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工程師也要走進現場：深度技術 × 橫向理解</a:t>
            </a:r>
          </a:p>
        </p:txBody>
      </p:sp>
      <p:cxnSp>
        <p:nvCxnSpPr>
          <p:cNvPr id="24" name="shape-10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108">
            <a:extLst xmlns:a="http://schemas.openxmlformats.org/drawingml/2006/main">
              <a:ext uri="{FF2B5EF4-FFF2-40B4-BE49-F238E27FC236}">
                <a16:creationId xmlns:a16="http://schemas.microsoft.com/office/drawing/2014/main" id="{FC4009DE-DC5D-45ED-BBF6-EE2501EF0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F220096-FA02-4B41-BDDC-586E3CE12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07</a:t>
            </a:r>
          </a:p>
        </p:txBody>
      </p:sp>
      <p:sp>
        <p:nvSpPr>
          <p:cNvPr id="6" name="shape-109">
            <a:extLst xmlns:a="http://schemas.openxmlformats.org/drawingml/2006/main">
              <a:ext uri="{FF2B5EF4-FFF2-40B4-BE49-F238E27FC236}">
                <a16:creationId xmlns:a16="http://schemas.microsoft.com/office/drawing/2014/main" id="{4E0C321A-B25E-49E4-ACAE-FAA4E3FAA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110">
            <a:extLst xmlns:a="http://schemas.openxmlformats.org/drawingml/2006/main">
              <a:ext uri="{FF2B5EF4-FFF2-40B4-BE49-F238E27FC236}">
                <a16:creationId xmlns:a16="http://schemas.microsoft.com/office/drawing/2014/main" id="{C7F03607-1EC9-4B5A-B558-01F8BC9F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11">
            <a:extLst xmlns:a="http://schemas.openxmlformats.org/drawingml/2006/main">
              <a:ext uri="{FF2B5EF4-FFF2-40B4-BE49-F238E27FC236}">
                <a16:creationId xmlns:a16="http://schemas.microsoft.com/office/drawing/2014/main" id="{F7B14FFA-6EE1-4035-9BBF-CD6942B6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和人對話</a:t>
            </a:r>
          </a:p>
        </p:txBody>
      </p:sp>
      <p:sp>
        <p:nvSpPr>
          <p:cNvPr id="9" name="text-112">
            <a:extLst xmlns:a="http://schemas.openxmlformats.org/drawingml/2006/main">
              <a:ext uri="{FF2B5EF4-FFF2-40B4-BE49-F238E27FC236}">
                <a16:creationId xmlns:a16="http://schemas.microsoft.com/office/drawing/2014/main" id="{5962EC04-3017-4930-A467-54AF6E4B1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主動接觸客戶、教師、學生與跨職位夥伴，聽見沒有寫在規格裡的需求。</a:t>
            </a:r>
          </a:p>
        </p:txBody>
      </p:sp>
      <p:sp>
        <p:nvSpPr>
          <p:cNvPr id="10" name="shape-113">
            <a:extLst xmlns:a="http://schemas.openxmlformats.org/drawingml/2006/main">
              <a:ext uri="{FF2B5EF4-FFF2-40B4-BE49-F238E27FC236}">
                <a16:creationId xmlns:a16="http://schemas.microsoft.com/office/drawing/2014/main" id="{582C12A7-130D-429D-B9E2-A9B300B11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114">
            <a:extLst xmlns:a="http://schemas.openxmlformats.org/drawingml/2006/main">
              <a:ext uri="{FF2B5EF4-FFF2-40B4-BE49-F238E27FC236}">
                <a16:creationId xmlns:a16="http://schemas.microsoft.com/office/drawing/2014/main" id="{6A138973-E000-4AE8-B626-36773422B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15">
            <a:extLst xmlns:a="http://schemas.openxmlformats.org/drawingml/2006/main">
              <a:ext uri="{FF2B5EF4-FFF2-40B4-BE49-F238E27FC236}">
                <a16:creationId xmlns:a16="http://schemas.microsoft.com/office/drawing/2014/main" id="{F3921FA1-9296-45C0-AD3D-158B92BC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看懂工作脈絡</a:t>
            </a:r>
          </a:p>
        </p:txBody>
      </p:sp>
      <p:sp>
        <p:nvSpPr>
          <p:cNvPr id="13" name="text-116">
            <a:extLst xmlns:a="http://schemas.openxmlformats.org/drawingml/2006/main">
              <a:ext uri="{FF2B5EF4-FFF2-40B4-BE49-F238E27FC236}">
                <a16:creationId xmlns:a16="http://schemas.microsoft.com/office/drawing/2014/main" id="{13F8B568-54FC-4BF0-9DA4-2BE2C661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理解流程、限制、情緒與使用情境，不只接收需求單或處理程式碼。</a:t>
            </a:r>
          </a:p>
        </p:txBody>
      </p:sp>
      <p:sp>
        <p:nvSpPr>
          <p:cNvPr id="14" name="shape-117">
            <a:extLst xmlns:a="http://schemas.openxmlformats.org/drawingml/2006/main">
              <a:ext uri="{FF2B5EF4-FFF2-40B4-BE49-F238E27FC236}">
                <a16:creationId xmlns:a16="http://schemas.microsoft.com/office/drawing/2014/main" id="{7902683A-422B-4C33-8AB2-0BDDC2E3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118">
            <a:extLst xmlns:a="http://schemas.openxmlformats.org/drawingml/2006/main">
              <a:ext uri="{FF2B5EF4-FFF2-40B4-BE49-F238E27FC236}">
                <a16:creationId xmlns:a16="http://schemas.microsoft.com/office/drawing/2014/main" id="{D64D79C6-2BDA-4F60-8EF9-545B5EDBF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19">
            <a:extLst xmlns:a="http://schemas.openxmlformats.org/drawingml/2006/main">
              <a:ext uri="{FF2B5EF4-FFF2-40B4-BE49-F238E27FC236}">
                <a16:creationId xmlns:a16="http://schemas.microsoft.com/office/drawing/2014/main" id="{F838D114-00F8-4BB0-AF2E-FE8E66D8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用 Agent 加速驗證</a:t>
            </a:r>
          </a:p>
        </p:txBody>
      </p:sp>
      <p:sp>
        <p:nvSpPr>
          <p:cNvPr id="17" name="text-120">
            <a:extLst xmlns:a="http://schemas.openxmlformats.org/drawingml/2006/main">
              <a:ext uri="{FF2B5EF4-FFF2-40B4-BE49-F238E27FC236}">
                <a16:creationId xmlns:a16="http://schemas.microsoft.com/office/drawing/2014/main" id="{93FD5FC6-3C61-411F-8D99-10D3BCEA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把探索、原型、測試與回饋拉近，快速比較方案並修正方向。</a:t>
            </a:r>
          </a:p>
        </p:txBody>
      </p:sp>
      <p:sp>
        <p:nvSpPr>
          <p:cNvPr id="18" name="shape-121">
            <a:extLst xmlns:a="http://schemas.openxmlformats.org/drawingml/2006/main">
              <a:ext uri="{FF2B5EF4-FFF2-40B4-BE49-F238E27FC236}">
                <a16:creationId xmlns:a16="http://schemas.microsoft.com/office/drawing/2014/main" id="{CBB2F7B1-287A-4FB0-BD6B-A66BB1B2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122">
            <a:extLst xmlns:a="http://schemas.openxmlformats.org/drawingml/2006/main">
              <a:ext uri="{FF2B5EF4-FFF2-40B4-BE49-F238E27FC236}">
                <a16:creationId xmlns:a16="http://schemas.microsoft.com/office/drawing/2014/main" id="{0E7021F4-21D1-4F19-9202-71FEF71F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23">
            <a:extLst xmlns:a="http://schemas.openxmlformats.org/drawingml/2006/main">
              <a:ext uri="{FF2B5EF4-FFF2-40B4-BE49-F238E27FC236}">
                <a16:creationId xmlns:a16="http://schemas.microsoft.com/office/drawing/2014/main" id="{7A884320-9BE4-47E5-98CC-6FF976DE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保留工程品質</a:t>
            </a:r>
          </a:p>
        </p:txBody>
      </p:sp>
      <p:sp>
        <p:nvSpPr>
          <p:cNvPr id="21" name="text-124">
            <a:extLst xmlns:a="http://schemas.openxmlformats.org/drawingml/2006/main">
              <a:ext uri="{FF2B5EF4-FFF2-40B4-BE49-F238E27FC236}">
                <a16:creationId xmlns:a16="http://schemas.microsoft.com/office/drawing/2014/main" id="{F2B81FA9-80B1-4003-907E-E81BAC69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架構、資安、效能、可維護性與風險，仍需要工程專業把關。</a:t>
            </a:r>
          </a:p>
        </p:txBody>
      </p:sp>
    </p:spTree>
    <p:extLst>
      <p:ext uri="{BB962C8B-B14F-4D97-AF65-F5344CB8AC3E}">
        <p14:creationId xmlns:p14="http://schemas.microsoft.com/office/powerpoint/2010/main" val="212591599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25">
            <a:extLst xmlns:a="http://schemas.openxmlformats.org/drawingml/2006/main">
              <a:ext uri="{FF2B5EF4-FFF2-40B4-BE49-F238E27FC236}">
                <a16:creationId xmlns:a16="http://schemas.microsoft.com/office/drawing/2014/main" id="{1B5BF0C9-91A9-4FA0-9F7E-D95B97032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84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2" name="text-126">
            <a:extLst xmlns:a="http://schemas.openxmlformats.org/drawingml/2006/main">
              <a:ext uri="{FF2B5EF4-FFF2-40B4-BE49-F238E27FC236}">
                <a16:creationId xmlns:a16="http://schemas.microsoft.com/office/drawing/2014/main" id="{D6F9ABEA-8FC3-4B79-BD38-97A49F99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40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文組的 AI 大航海時代</a:t>
            </a:r>
          </a:p>
        </p:txBody>
      </p:sp>
      <p:sp>
        <p:nvSpPr>
          <p:cNvPr id="3" name="text-127">
            <a:extLst xmlns:a="http://schemas.openxmlformats.org/drawingml/2006/main">
              <a:ext uri="{FF2B5EF4-FFF2-40B4-BE49-F238E27FC236}">
                <a16:creationId xmlns:a16="http://schemas.microsoft.com/office/drawing/2014/main" id="{87DCD744-241A-4615-8BE8-52A4FE2AA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847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AI 與 Agent 讓文組帶著理解、脈絡與判斷，航向創作藍海。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多一雙技術翅膀，讓專業飛得更高、更遠，也讓教學研究降本增效。</a:t>
            </a:r>
          </a:p>
        </p:txBody>
      </p:sp>
      <p:sp>
        <p:nvSpPr>
          <p:cNvPr id="4" name="shape-128">
            <a:extLst xmlns:a="http://schemas.openxmlformats.org/drawingml/2006/main">
              <a:ext uri="{FF2B5EF4-FFF2-40B4-BE49-F238E27FC236}">
                <a16:creationId xmlns:a16="http://schemas.microsoft.com/office/drawing/2014/main" id="{04BE8E68-B79B-471F-A69C-B7FC9953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810000"/>
            <a:ext cx="1524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129">
            <a:extLst xmlns:a="http://schemas.openxmlformats.org/drawingml/2006/main">
              <a:ext uri="{FF2B5EF4-FFF2-40B4-BE49-F238E27FC236}">
                <a16:creationId xmlns:a16="http://schemas.microsoft.com/office/drawing/2014/main" id="{A0462CEF-8B0F-4E00-B868-915F9B0A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114800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動手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做</a:t>
            </a:r>
          </a:p>
        </p:txBody>
      </p:sp>
      <p:cxnSp>
        <p:nvCxnSpPr>
          <p:cNvPr id="14" name="shape-13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7" name="text-131">
            <a:extLst xmlns:a="http://schemas.openxmlformats.org/drawingml/2006/main">
              <a:ext uri="{FF2B5EF4-FFF2-40B4-BE49-F238E27FC236}">
                <a16:creationId xmlns:a16="http://schemas.microsoft.com/office/drawing/2014/main" id="{4BD09FAA-010D-4BF1-A88D-F2F35F6A3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A1AB7E3-E7BD-4D2E-8DEB-52741D76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0663461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132">
            <a:extLst xmlns:a="http://schemas.openxmlformats.org/drawingml/2006/main">
              <a:ext uri="{FF2B5EF4-FFF2-40B4-BE49-F238E27FC236}">
                <a16:creationId xmlns:a16="http://schemas.microsoft.com/office/drawing/2014/main" id="{EACC2480-2D0D-4E18-990F-3C24C0FF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AI AS WINGS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35D3EBD-6A34-44E1-A4C1-47AF83FF3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多一雙翅膀：不會寫程式，也能做出作品</a:t>
            </a:r>
          </a:p>
        </p:txBody>
      </p:sp>
      <p:cxnSp>
        <p:nvCxnSpPr>
          <p:cNvPr id="20" name="shape-13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134">
            <a:extLst xmlns:a="http://schemas.openxmlformats.org/drawingml/2006/main">
              <a:ext uri="{FF2B5EF4-FFF2-40B4-BE49-F238E27FC236}">
                <a16:creationId xmlns:a16="http://schemas.microsoft.com/office/drawing/2014/main" id="{76DDCDDA-450B-40F3-98CB-D458ED15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1F46BBF-A5C4-446A-9157-BB09EC36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09</a:t>
            </a:r>
          </a:p>
        </p:txBody>
      </p:sp>
      <p:sp>
        <p:nvSpPr>
          <p:cNvPr id="6" name="shape-135">
            <a:extLst xmlns:a="http://schemas.openxmlformats.org/drawingml/2006/main">
              <a:ext uri="{FF2B5EF4-FFF2-40B4-BE49-F238E27FC236}">
                <a16:creationId xmlns:a16="http://schemas.microsoft.com/office/drawing/2014/main" id="{CCE461F3-69F8-4358-850F-882A9E0C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136">
            <a:extLst xmlns:a="http://schemas.openxmlformats.org/drawingml/2006/main">
              <a:ext uri="{FF2B5EF4-FFF2-40B4-BE49-F238E27FC236}">
                <a16:creationId xmlns:a16="http://schemas.microsoft.com/office/drawing/2014/main" id="{538822B1-3FDB-48F9-A6C3-E66010D6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137">
            <a:extLst xmlns:a="http://schemas.openxmlformats.org/drawingml/2006/main">
              <a:ext uri="{FF2B5EF4-FFF2-40B4-BE49-F238E27FC236}">
                <a16:creationId xmlns:a16="http://schemas.microsoft.com/office/drawing/2014/main" id="{7877A56A-B554-47DB-98E9-13EF25D8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你帶來的專業</a:t>
            </a:r>
          </a:p>
        </p:txBody>
      </p:sp>
      <p:sp>
        <p:nvSpPr>
          <p:cNvPr id="9" name="text-138">
            <a:extLst xmlns:a="http://schemas.openxmlformats.org/drawingml/2006/main">
              <a:ext uri="{FF2B5EF4-FFF2-40B4-BE49-F238E27FC236}">
                <a16:creationId xmlns:a16="http://schemas.microsoft.com/office/drawing/2014/main" id="{5460D82E-430B-4C49-8C20-E92E5067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問題意識與語言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教學／研究脈絡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對人的理解與判斷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目的、責任與界線</a:t>
            </a:r>
          </a:p>
        </p:txBody>
      </p:sp>
      <p:sp>
        <p:nvSpPr>
          <p:cNvPr id="10" name="text-139">
            <a:extLst xmlns:a="http://schemas.openxmlformats.org/drawingml/2006/main">
              <a:ext uri="{FF2B5EF4-FFF2-40B4-BE49-F238E27FC236}">
                <a16:creationId xmlns:a16="http://schemas.microsoft.com/office/drawing/2014/main" id="{4417F218-F742-4CF3-A26F-7B4B2F2F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Agent 補上的能力</a:t>
            </a:r>
          </a:p>
        </p:txBody>
      </p:sp>
      <p:sp>
        <p:nvSpPr>
          <p:cNvPr id="11" name="text-140">
            <a:extLst xmlns:a="http://schemas.openxmlformats.org/drawingml/2006/main">
              <a:ext uri="{FF2B5EF4-FFF2-40B4-BE49-F238E27FC236}">
                <a16:creationId xmlns:a16="http://schemas.microsoft.com/office/drawing/2014/main" id="{B9B3BFEC-FF5C-4765-A305-7D761C393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把想法拆成程式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建立介面、資料與流程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測試、修正、部署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長時間不中斷地推進</a:t>
            </a:r>
          </a:p>
        </p:txBody>
      </p:sp>
      <p:sp>
        <p:nvSpPr>
          <p:cNvPr id="12" name="text-950">
            <a:extLst xmlns:a="http://schemas.openxmlformats.org/drawingml/2006/main">
              <a:ext uri="{FF2B5EF4-FFF2-40B4-BE49-F238E27FC236}">
                <a16:creationId xmlns:a16="http://schemas.microsoft.com/office/drawing/2014/main" id="{9E86EDD7-EB51-4AF0-A1EF-283FDE68F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dfd2ad2bbe44f39"/>
              </a:rPr>
              <a:t>Typeless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28f8dabdab5401a"/>
              </a:rPr>
              <a:t>Gemini Notebook ↗</a:t>
            </a:r>
          </a:p>
        </p:txBody>
      </p:sp>
      <p:sp>
        <p:nvSpPr>
          <p:cNvPr id="13" name="shape-951">
            <a:extLst xmlns:a="http://schemas.openxmlformats.org/drawingml/2006/main">
              <a:ext uri="{FF2B5EF4-FFF2-40B4-BE49-F238E27FC236}">
                <a16:creationId xmlns:a16="http://schemas.microsoft.com/office/drawing/2014/main" id="{EA37D6E5-F51F-4979-A510-8D3FC8A6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5eeae533264c8e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15" name="text-952">
            <a:extLst xmlns:a="http://schemas.openxmlformats.org/drawingml/2006/main">
              <a:ext uri="{FF2B5EF4-FFF2-40B4-BE49-F238E27FC236}">
                <a16:creationId xmlns:a16="http://schemas.microsoft.com/office/drawing/2014/main" id="{F8850CBF-E1EE-4B2E-BE3E-24CC0426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Typeless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84c03f72b4dcf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17" name="text-953">
            <a:extLst xmlns:a="http://schemas.openxmlformats.org/drawingml/2006/main">
              <a:ext uri="{FF2B5EF4-FFF2-40B4-BE49-F238E27FC236}">
                <a16:creationId xmlns:a16="http://schemas.microsoft.com/office/drawing/2014/main" id="{B8B560F1-AC23-4703-9D09-AB689346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13464646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141">
            <a:extLst xmlns:a="http://schemas.openxmlformats.org/drawingml/2006/main">
              <a:ext uri="{FF2B5EF4-FFF2-40B4-BE49-F238E27FC236}">
                <a16:creationId xmlns:a16="http://schemas.microsoft.com/office/drawing/2014/main" id="{22D3E0D2-10F2-478A-8295-1AF28060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HUMANITIES AS NAVIGATION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43D8E3C-40A7-49ED-A890-1698366D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文組的底子，就是 AI 時代的導航能力</a:t>
            </a:r>
          </a:p>
        </p:txBody>
      </p:sp>
      <p:cxnSp>
        <p:nvCxnSpPr>
          <p:cNvPr id="24" name="shape-142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143">
            <a:extLst xmlns:a="http://schemas.openxmlformats.org/drawingml/2006/main">
              <a:ext uri="{FF2B5EF4-FFF2-40B4-BE49-F238E27FC236}">
                <a16:creationId xmlns:a16="http://schemas.microsoft.com/office/drawing/2014/main" id="{CF6A0A31-0021-4919-BAE8-C905BD56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14E02AB-BBA9-47BA-B786-19B11EB0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10</a:t>
            </a:r>
          </a:p>
        </p:txBody>
      </p:sp>
      <p:sp>
        <p:nvSpPr>
          <p:cNvPr id="6" name="shape-144">
            <a:extLst xmlns:a="http://schemas.openxmlformats.org/drawingml/2006/main">
              <a:ext uri="{FF2B5EF4-FFF2-40B4-BE49-F238E27FC236}">
                <a16:creationId xmlns:a16="http://schemas.microsoft.com/office/drawing/2014/main" id="{2E5D39AB-DF46-4F07-BEF2-2223C81F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145">
            <a:extLst xmlns:a="http://schemas.openxmlformats.org/drawingml/2006/main">
              <a:ext uri="{FF2B5EF4-FFF2-40B4-BE49-F238E27FC236}">
                <a16:creationId xmlns:a16="http://schemas.microsoft.com/office/drawing/2014/main" id="{39098672-FA38-4E0C-B31A-2C8C699C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146">
            <a:extLst xmlns:a="http://schemas.openxmlformats.org/drawingml/2006/main">
              <a:ext uri="{FF2B5EF4-FFF2-40B4-BE49-F238E27FC236}">
                <a16:creationId xmlns:a16="http://schemas.microsoft.com/office/drawing/2014/main" id="{1FB74C7E-5C5A-43A7-A3DD-857C2CF8E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理解人與情境</a:t>
            </a:r>
          </a:p>
        </p:txBody>
      </p:sp>
      <p:sp>
        <p:nvSpPr>
          <p:cNvPr id="9" name="text-147">
            <a:extLst xmlns:a="http://schemas.openxmlformats.org/drawingml/2006/main">
              <a:ext uri="{FF2B5EF4-FFF2-40B4-BE49-F238E27FC236}">
                <a16:creationId xmlns:a16="http://schemas.microsoft.com/office/drawing/2014/main" id="{24DB546D-AB10-4388-B761-939F984D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讀懂需求、角色、文化與脈絡，知道問題真正發生在哪裡。</a:t>
            </a:r>
          </a:p>
        </p:txBody>
      </p:sp>
      <p:sp>
        <p:nvSpPr>
          <p:cNvPr id="10" name="shape-148">
            <a:extLst xmlns:a="http://schemas.openxmlformats.org/drawingml/2006/main">
              <a:ext uri="{FF2B5EF4-FFF2-40B4-BE49-F238E27FC236}">
                <a16:creationId xmlns:a16="http://schemas.microsoft.com/office/drawing/2014/main" id="{5201F0D7-1D85-4B8B-9EB3-CD80F917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149">
            <a:extLst xmlns:a="http://schemas.openxmlformats.org/drawingml/2006/main">
              <a:ext uri="{FF2B5EF4-FFF2-40B4-BE49-F238E27FC236}">
                <a16:creationId xmlns:a16="http://schemas.microsoft.com/office/drawing/2014/main" id="{8BEE0F64-2BA4-4769-8AE7-EE41CA0C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150">
            <a:extLst xmlns:a="http://schemas.openxmlformats.org/drawingml/2006/main">
              <a:ext uri="{FF2B5EF4-FFF2-40B4-BE49-F238E27FC236}">
                <a16:creationId xmlns:a16="http://schemas.microsoft.com/office/drawing/2014/main" id="{5BF3EC72-0253-4CE8-A869-EB8666E9F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辨識與判斷</a:t>
            </a:r>
          </a:p>
        </p:txBody>
      </p:sp>
      <p:sp>
        <p:nvSpPr>
          <p:cNvPr id="13" name="text-151">
            <a:extLst xmlns:a="http://schemas.openxmlformats.org/drawingml/2006/main">
              <a:ext uri="{FF2B5EF4-FFF2-40B4-BE49-F238E27FC236}">
                <a16:creationId xmlns:a16="http://schemas.microsoft.com/office/drawing/2014/main" id="{B3950409-21A0-4103-8302-4CB0DB56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分辨證據、觀點、偏誤與限制，不把工具產出的文字直接當成真理。</a:t>
            </a:r>
          </a:p>
        </p:txBody>
      </p:sp>
      <p:sp>
        <p:nvSpPr>
          <p:cNvPr id="14" name="shape-152">
            <a:extLst xmlns:a="http://schemas.openxmlformats.org/drawingml/2006/main">
              <a:ext uri="{FF2B5EF4-FFF2-40B4-BE49-F238E27FC236}">
                <a16:creationId xmlns:a16="http://schemas.microsoft.com/office/drawing/2014/main" id="{97650B1F-BDE4-455A-86A5-B82A3B5E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153">
            <a:extLst xmlns:a="http://schemas.openxmlformats.org/drawingml/2006/main">
              <a:ext uri="{FF2B5EF4-FFF2-40B4-BE49-F238E27FC236}">
                <a16:creationId xmlns:a16="http://schemas.microsoft.com/office/drawing/2014/main" id="{0F67B814-6789-4D90-8CBD-5E72B87F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154">
            <a:extLst xmlns:a="http://schemas.openxmlformats.org/drawingml/2006/main">
              <a:ext uri="{FF2B5EF4-FFF2-40B4-BE49-F238E27FC236}">
                <a16:creationId xmlns:a16="http://schemas.microsoft.com/office/drawing/2014/main" id="{7F6B9FA1-AE91-4D3B-9535-C1EB80F6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語言與敘事</a:t>
            </a:r>
          </a:p>
        </p:txBody>
      </p:sp>
      <p:sp>
        <p:nvSpPr>
          <p:cNvPr id="17" name="text-155">
            <a:extLst xmlns:a="http://schemas.openxmlformats.org/drawingml/2006/main">
              <a:ext uri="{FF2B5EF4-FFF2-40B4-BE49-F238E27FC236}">
                <a16:creationId xmlns:a16="http://schemas.microsoft.com/office/drawing/2014/main" id="{E46B3351-91C2-456E-B963-CC5EC850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把複雜想法說清楚、寫清楚，讓人與 Agent 都能理解下一步。</a:t>
            </a:r>
          </a:p>
        </p:txBody>
      </p:sp>
      <p:sp>
        <p:nvSpPr>
          <p:cNvPr id="18" name="shape-156">
            <a:extLst xmlns:a="http://schemas.openxmlformats.org/drawingml/2006/main">
              <a:ext uri="{FF2B5EF4-FFF2-40B4-BE49-F238E27FC236}">
                <a16:creationId xmlns:a16="http://schemas.microsoft.com/office/drawing/2014/main" id="{584A0E9E-EFC5-4D44-81F0-5833165D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157">
            <a:extLst xmlns:a="http://schemas.openxmlformats.org/drawingml/2006/main">
              <a:ext uri="{FF2B5EF4-FFF2-40B4-BE49-F238E27FC236}">
                <a16:creationId xmlns:a16="http://schemas.microsoft.com/office/drawing/2014/main" id="{A1E3212A-95F5-467E-B766-7D9D35D2C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158">
            <a:extLst xmlns:a="http://schemas.openxmlformats.org/drawingml/2006/main">
              <a:ext uri="{FF2B5EF4-FFF2-40B4-BE49-F238E27FC236}">
                <a16:creationId xmlns:a16="http://schemas.microsoft.com/office/drawing/2014/main" id="{92372401-7ADA-4BAD-9E02-B5E32838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教育／研究倫理</a:t>
            </a:r>
          </a:p>
        </p:txBody>
      </p:sp>
      <p:sp>
        <p:nvSpPr>
          <p:cNvPr id="21" name="text-159">
            <a:extLst xmlns:a="http://schemas.openxmlformats.org/drawingml/2006/main">
              <a:ext uri="{FF2B5EF4-FFF2-40B4-BE49-F238E27FC236}">
                <a16:creationId xmlns:a16="http://schemas.microsoft.com/office/drawing/2014/main" id="{6F3DDD82-A17C-4F94-88E1-CFAC725F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守住目的、關係、隱私與責任，讓作品真的對人有幫助。</a:t>
            </a:r>
          </a:p>
        </p:txBody>
      </p:sp>
    </p:spTree>
    <p:extLst>
      <p:ext uri="{BB962C8B-B14F-4D97-AF65-F5344CB8AC3E}">
        <p14:creationId xmlns:p14="http://schemas.microsoft.com/office/powerpoint/2010/main" val="14131041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160">
            <a:extLst xmlns:a="http://schemas.openxmlformats.org/drawingml/2006/main">
              <a:ext uri="{FF2B5EF4-FFF2-40B4-BE49-F238E27FC236}">
                <a16:creationId xmlns:a16="http://schemas.microsoft.com/office/drawing/2014/main" id="{0CD018AF-DEC1-4254-8016-8AE205114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SET SAIL WITH YOUR EXPERTISE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5CCFDC3-8223-42BE-A962-DD45BF992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大藍海的邀請：帶著你的專業出航</a:t>
            </a:r>
          </a:p>
        </p:txBody>
      </p:sp>
      <p:cxnSp>
        <p:nvCxnSpPr>
          <p:cNvPr id="38" name="shape-16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162">
            <a:extLst xmlns:a="http://schemas.openxmlformats.org/drawingml/2006/main">
              <a:ext uri="{FF2B5EF4-FFF2-40B4-BE49-F238E27FC236}">
                <a16:creationId xmlns:a16="http://schemas.microsoft.com/office/drawing/2014/main" id="{A9E03F9E-E22A-4A3C-A352-D7D50D5E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83F29B9-A9CB-4ABE-9227-7759EB539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11</a:t>
            </a:r>
          </a:p>
        </p:txBody>
      </p:sp>
      <p:sp>
        <p:nvSpPr>
          <p:cNvPr id="6" name="shape-163">
            <a:extLst xmlns:a="http://schemas.openxmlformats.org/drawingml/2006/main">
              <a:ext uri="{FF2B5EF4-FFF2-40B4-BE49-F238E27FC236}">
                <a16:creationId xmlns:a16="http://schemas.microsoft.com/office/drawing/2014/main" id="{378E8A05-090F-40CD-8B5B-C02CF3007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164">
            <a:extLst xmlns:a="http://schemas.openxmlformats.org/drawingml/2006/main">
              <a:ext uri="{FF2B5EF4-FFF2-40B4-BE49-F238E27FC236}">
                <a16:creationId xmlns:a16="http://schemas.microsoft.com/office/drawing/2014/main" id="{9F265265-31BE-46ED-BD75-957E6FA1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65">
            <a:extLst xmlns:a="http://schemas.openxmlformats.org/drawingml/2006/main">
              <a:ext uri="{FF2B5EF4-FFF2-40B4-BE49-F238E27FC236}">
                <a16:creationId xmlns:a16="http://schemas.microsoft.com/office/drawing/2014/main" id="{BC236136-D760-4C36-AB47-17BFC065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66">
            <a:extLst xmlns:a="http://schemas.openxmlformats.org/drawingml/2006/main">
              <a:ext uri="{FF2B5EF4-FFF2-40B4-BE49-F238E27FC236}">
                <a16:creationId xmlns:a16="http://schemas.microsoft.com/office/drawing/2014/main" id="{12BEFF97-849B-4982-BBA9-53F384F5C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帶上真問題</a:t>
            </a:r>
          </a:p>
        </p:txBody>
      </p:sp>
      <p:sp>
        <p:nvSpPr>
          <p:cNvPr id="10" name="text-167">
            <a:extLst xmlns:a="http://schemas.openxmlformats.org/drawingml/2006/main">
              <a:ext uri="{FF2B5EF4-FFF2-40B4-BE49-F238E27FC236}">
                <a16:creationId xmlns:a16="http://schemas.microsoft.com/office/drawing/2014/main" id="{0855743A-F5CC-49E5-B5DF-BB3D8F45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從課堂、研究或生活中的一個痛點出發</a:t>
            </a:r>
          </a:p>
        </p:txBody>
      </p:sp>
      <p:sp>
        <p:nvSpPr>
          <p:cNvPr id="11" name="text-168">
            <a:extLst xmlns:a="http://schemas.openxmlformats.org/drawingml/2006/main">
              <a:ext uri="{FF2B5EF4-FFF2-40B4-BE49-F238E27FC236}">
                <a16:creationId xmlns:a16="http://schemas.microsoft.com/office/drawing/2014/main" id="{FB2D66D9-479D-46D4-A930-A7176C37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169">
            <a:extLst xmlns:a="http://schemas.openxmlformats.org/drawingml/2006/main">
              <a:ext uri="{FF2B5EF4-FFF2-40B4-BE49-F238E27FC236}">
                <a16:creationId xmlns:a16="http://schemas.microsoft.com/office/drawing/2014/main" id="{0ADA22FD-FD63-439A-AE1F-FC1E2F72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170">
            <a:extLst xmlns:a="http://schemas.openxmlformats.org/drawingml/2006/main">
              <a:ext uri="{FF2B5EF4-FFF2-40B4-BE49-F238E27FC236}">
                <a16:creationId xmlns:a16="http://schemas.microsoft.com/office/drawing/2014/main" id="{28A3607E-EF7A-47DC-94A9-822379E8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171">
            <a:extLst xmlns:a="http://schemas.openxmlformats.org/drawingml/2006/main">
              <a:ext uri="{FF2B5EF4-FFF2-40B4-BE49-F238E27FC236}">
                <a16:creationId xmlns:a16="http://schemas.microsoft.com/office/drawing/2014/main" id="{6B321C41-D0D5-411C-861B-AB32B358E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172">
            <a:extLst xmlns:a="http://schemas.openxmlformats.org/drawingml/2006/main">
              <a:ext uri="{FF2B5EF4-FFF2-40B4-BE49-F238E27FC236}">
                <a16:creationId xmlns:a16="http://schemas.microsoft.com/office/drawing/2014/main" id="{110F026C-AAED-4027-ACAE-C28074B3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說清楚脈絡</a:t>
            </a:r>
          </a:p>
        </p:txBody>
      </p:sp>
      <p:sp>
        <p:nvSpPr>
          <p:cNvPr id="16" name="text-173">
            <a:extLst xmlns:a="http://schemas.openxmlformats.org/drawingml/2006/main">
              <a:ext uri="{FF2B5EF4-FFF2-40B4-BE49-F238E27FC236}">
                <a16:creationId xmlns:a16="http://schemas.microsoft.com/office/drawing/2014/main" id="{3FF0C0D7-87E9-4528-BC85-2F2ED7623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交代對象、情境、限制與想完成的改變</a:t>
            </a:r>
          </a:p>
        </p:txBody>
      </p:sp>
      <p:sp>
        <p:nvSpPr>
          <p:cNvPr id="17" name="text-174">
            <a:extLst xmlns:a="http://schemas.openxmlformats.org/drawingml/2006/main">
              <a:ext uri="{FF2B5EF4-FFF2-40B4-BE49-F238E27FC236}">
                <a16:creationId xmlns:a16="http://schemas.microsoft.com/office/drawing/2014/main" id="{A7B5F3BE-F4E4-4451-8535-88B6B2866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175">
            <a:extLst xmlns:a="http://schemas.openxmlformats.org/drawingml/2006/main">
              <a:ext uri="{FF2B5EF4-FFF2-40B4-BE49-F238E27FC236}">
                <a16:creationId xmlns:a16="http://schemas.microsoft.com/office/drawing/2014/main" id="{F777B74F-7C15-4431-8EAA-5CD34C1B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176">
            <a:extLst xmlns:a="http://schemas.openxmlformats.org/drawingml/2006/main">
              <a:ext uri="{FF2B5EF4-FFF2-40B4-BE49-F238E27FC236}">
                <a16:creationId xmlns:a16="http://schemas.microsoft.com/office/drawing/2014/main" id="{9C9FC4A2-0F62-43EB-A192-6418F631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177">
            <a:extLst xmlns:a="http://schemas.openxmlformats.org/drawingml/2006/main">
              <a:ext uri="{FF2B5EF4-FFF2-40B4-BE49-F238E27FC236}">
                <a16:creationId xmlns:a16="http://schemas.microsoft.com/office/drawing/2014/main" id="{64800EA9-AB19-4463-9FCF-20E496B64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178">
            <a:extLst xmlns:a="http://schemas.openxmlformats.org/drawingml/2006/main">
              <a:ext uri="{FF2B5EF4-FFF2-40B4-BE49-F238E27FC236}">
                <a16:creationId xmlns:a16="http://schemas.microsoft.com/office/drawing/2014/main" id="{D3617767-EBE7-4DA8-9329-5F6CCA2B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讓 Agent 執行</a:t>
            </a:r>
          </a:p>
        </p:txBody>
      </p:sp>
      <p:sp>
        <p:nvSpPr>
          <p:cNvPr id="22" name="text-179">
            <a:extLst xmlns:a="http://schemas.openxmlformats.org/drawingml/2006/main">
              <a:ext uri="{FF2B5EF4-FFF2-40B4-BE49-F238E27FC236}">
                <a16:creationId xmlns:a16="http://schemas.microsoft.com/office/drawing/2014/main" id="{F23A383B-7AC5-407B-85B2-822F7924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把想法轉成程式、流程、介面與可操作作品</a:t>
            </a:r>
          </a:p>
        </p:txBody>
      </p:sp>
      <p:sp>
        <p:nvSpPr>
          <p:cNvPr id="23" name="text-180">
            <a:extLst xmlns:a="http://schemas.openxmlformats.org/drawingml/2006/main">
              <a:ext uri="{FF2B5EF4-FFF2-40B4-BE49-F238E27FC236}">
                <a16:creationId xmlns:a16="http://schemas.microsoft.com/office/drawing/2014/main" id="{4E96FCCA-E5AF-4886-ADA8-BA92A98B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181">
            <a:extLst xmlns:a="http://schemas.openxmlformats.org/drawingml/2006/main">
              <a:ext uri="{FF2B5EF4-FFF2-40B4-BE49-F238E27FC236}">
                <a16:creationId xmlns:a16="http://schemas.microsoft.com/office/drawing/2014/main" id="{9A8753D0-781E-46B3-BA74-85314EDEF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182">
            <a:extLst xmlns:a="http://schemas.openxmlformats.org/drawingml/2006/main">
              <a:ext uri="{FF2B5EF4-FFF2-40B4-BE49-F238E27FC236}">
                <a16:creationId xmlns:a16="http://schemas.microsoft.com/office/drawing/2014/main" id="{637EE3AC-6406-40C9-A3EC-2C8125BE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183">
            <a:extLst xmlns:a="http://schemas.openxmlformats.org/drawingml/2006/main">
              <a:ext uri="{FF2B5EF4-FFF2-40B4-BE49-F238E27FC236}">
                <a16:creationId xmlns:a16="http://schemas.microsoft.com/office/drawing/2014/main" id="{5AA1D7D4-68CD-4D79-8A8D-A8380133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184">
            <a:extLst xmlns:a="http://schemas.openxmlformats.org/drawingml/2006/main">
              <a:ext uri="{FF2B5EF4-FFF2-40B4-BE49-F238E27FC236}">
                <a16:creationId xmlns:a16="http://schemas.microsoft.com/office/drawing/2014/main" id="{0594E1DF-D5C1-4915-9E53-7E23ADB7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人來驗證</a:t>
            </a:r>
          </a:p>
        </p:txBody>
      </p:sp>
      <p:sp>
        <p:nvSpPr>
          <p:cNvPr id="28" name="text-185">
            <a:extLst xmlns:a="http://schemas.openxmlformats.org/drawingml/2006/main">
              <a:ext uri="{FF2B5EF4-FFF2-40B4-BE49-F238E27FC236}">
                <a16:creationId xmlns:a16="http://schemas.microsoft.com/office/drawing/2014/main" id="{EE37DEF7-89AD-4BFF-9D45-5B47B84F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檢查內容、證據、權限、倫理與實際使用感受</a:t>
            </a:r>
          </a:p>
        </p:txBody>
      </p:sp>
      <p:sp>
        <p:nvSpPr>
          <p:cNvPr id="29" name="text-186">
            <a:extLst xmlns:a="http://schemas.openxmlformats.org/drawingml/2006/main">
              <a:ext uri="{FF2B5EF4-FFF2-40B4-BE49-F238E27FC236}">
                <a16:creationId xmlns:a16="http://schemas.microsoft.com/office/drawing/2014/main" id="{39CB1F5F-1336-4AC2-A978-3AA54341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187">
            <a:extLst xmlns:a="http://schemas.openxmlformats.org/drawingml/2006/main">
              <a:ext uri="{FF2B5EF4-FFF2-40B4-BE49-F238E27FC236}">
                <a16:creationId xmlns:a16="http://schemas.microsoft.com/office/drawing/2014/main" id="{D79BC4D9-B46A-4A3A-B074-3954626A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1" name="shape-188">
            <a:extLst xmlns:a="http://schemas.openxmlformats.org/drawingml/2006/main">
              <a:ext uri="{FF2B5EF4-FFF2-40B4-BE49-F238E27FC236}">
                <a16:creationId xmlns:a16="http://schemas.microsoft.com/office/drawing/2014/main" id="{007887B2-39CD-426C-8FBB-75764CBE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189">
            <a:extLst xmlns:a="http://schemas.openxmlformats.org/drawingml/2006/main">
              <a:ext uri="{FF2B5EF4-FFF2-40B4-BE49-F238E27FC236}">
                <a16:creationId xmlns:a16="http://schemas.microsoft.com/office/drawing/2014/main" id="{6AE3BC65-B17B-4DF6-811D-D1741A9A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190">
            <a:extLst xmlns:a="http://schemas.openxmlformats.org/drawingml/2006/main">
              <a:ext uri="{FF2B5EF4-FFF2-40B4-BE49-F238E27FC236}">
                <a16:creationId xmlns:a16="http://schemas.microsoft.com/office/drawing/2014/main" id="{C97B5D12-D994-4C17-AC05-5E4B9138C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把成果帶回生活</a:t>
            </a:r>
          </a:p>
        </p:txBody>
      </p:sp>
      <p:sp>
        <p:nvSpPr>
          <p:cNvPr id="34" name="text-191">
            <a:extLst xmlns:a="http://schemas.openxmlformats.org/drawingml/2006/main">
              <a:ext uri="{FF2B5EF4-FFF2-40B4-BE49-F238E27FC236}">
                <a16:creationId xmlns:a16="http://schemas.microsoft.com/office/drawing/2014/main" id="{742A3926-FD0C-41B2-88D1-AFDB8415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讓省下的時間回到教學、研究、關係與志向</a:t>
            </a:r>
          </a:p>
        </p:txBody>
      </p:sp>
      <p:sp>
        <p:nvSpPr>
          <p:cNvPr id="35" name="text-192">
            <a:extLst xmlns:a="http://schemas.openxmlformats.org/drawingml/2006/main">
              <a:ext uri="{FF2B5EF4-FFF2-40B4-BE49-F238E27FC236}">
                <a16:creationId xmlns:a16="http://schemas.microsoft.com/office/drawing/2014/main" id="{1A1A7D5E-FDB2-4891-A7A4-32B80E7DA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</p:spTree>
    <p:extLst>
      <p:ext uri="{BB962C8B-B14F-4D97-AF65-F5344CB8AC3E}">
        <p14:creationId xmlns:p14="http://schemas.microsoft.com/office/powerpoint/2010/main" val="20941739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text-193">
            <a:extLst xmlns:a="http://schemas.openxmlformats.org/drawingml/2006/main">
              <a:ext uri="{FF2B5EF4-FFF2-40B4-BE49-F238E27FC236}">
                <a16:creationId xmlns:a16="http://schemas.microsoft.com/office/drawing/2014/main" id="{C7FBDBFF-B81F-400A-806E-C7B3AC4C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FROM ASSISTANT TO AGENT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922A1AA-10F2-48AD-A5AF-48F700588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今天的學習弧線</a:t>
            </a:r>
          </a:p>
        </p:txBody>
      </p:sp>
      <p:cxnSp>
        <p:nvCxnSpPr>
          <p:cNvPr id="44" name="shape-19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195">
            <a:extLst xmlns:a="http://schemas.openxmlformats.org/drawingml/2006/main">
              <a:ext uri="{FF2B5EF4-FFF2-40B4-BE49-F238E27FC236}">
                <a16:creationId xmlns:a16="http://schemas.microsoft.com/office/drawing/2014/main" id="{9429FDC6-8BDD-4AFB-ACD4-B31E617E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B43536C-8006-406C-8C02-5E9C222B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12</a:t>
            </a:r>
          </a:p>
        </p:txBody>
      </p:sp>
      <p:sp>
        <p:nvSpPr>
          <p:cNvPr id="6" name="shape-196">
            <a:extLst xmlns:a="http://schemas.openxmlformats.org/drawingml/2006/main">
              <a:ext uri="{FF2B5EF4-FFF2-40B4-BE49-F238E27FC236}">
                <a16:creationId xmlns:a16="http://schemas.microsoft.com/office/drawing/2014/main" id="{8FB26FAB-5DE1-483A-8C32-12AF2D5EC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197">
            <a:extLst xmlns:a="http://schemas.openxmlformats.org/drawingml/2006/main">
              <a:ext uri="{FF2B5EF4-FFF2-40B4-BE49-F238E27FC236}">
                <a16:creationId xmlns:a16="http://schemas.microsoft.com/office/drawing/2014/main" id="{0B1CC04C-3E66-41E0-9391-F8694964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198">
            <a:extLst xmlns:a="http://schemas.openxmlformats.org/drawingml/2006/main">
              <a:ext uri="{FF2B5EF4-FFF2-40B4-BE49-F238E27FC236}">
                <a16:creationId xmlns:a16="http://schemas.microsoft.com/office/drawing/2014/main" id="{D2B4F63D-9EFF-45E9-9174-FDEC94EA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199">
            <a:extLst xmlns:a="http://schemas.openxmlformats.org/drawingml/2006/main">
              <a:ext uri="{FF2B5EF4-FFF2-40B4-BE49-F238E27FC236}">
                <a16:creationId xmlns:a16="http://schemas.microsoft.com/office/drawing/2014/main" id="{8596C1D1-7665-40D2-94B9-712018FD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先說清楚</a:t>
            </a:r>
          </a:p>
        </p:txBody>
      </p:sp>
      <p:sp>
        <p:nvSpPr>
          <p:cNvPr id="10" name="text-200">
            <a:extLst xmlns:a="http://schemas.openxmlformats.org/drawingml/2006/main">
              <a:ext uri="{FF2B5EF4-FFF2-40B4-BE49-F238E27FC236}">
                <a16:creationId xmlns:a16="http://schemas.microsoft.com/office/drawing/2014/main" id="{B24B86E6-0867-4D80-A284-93167EF6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 Typeless 把口語想法整理成可用文字</a:t>
            </a:r>
          </a:p>
        </p:txBody>
      </p:sp>
      <p:sp>
        <p:nvSpPr>
          <p:cNvPr id="11" name="text-201">
            <a:extLst xmlns:a="http://schemas.openxmlformats.org/drawingml/2006/main">
              <a:ext uri="{FF2B5EF4-FFF2-40B4-BE49-F238E27FC236}">
                <a16:creationId xmlns:a16="http://schemas.microsoft.com/office/drawing/2014/main" id="{26E628E8-9FB8-4871-B2A0-E99D7C5F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202">
            <a:extLst xmlns:a="http://schemas.openxmlformats.org/drawingml/2006/main">
              <a:ext uri="{FF2B5EF4-FFF2-40B4-BE49-F238E27FC236}">
                <a16:creationId xmlns:a16="http://schemas.microsoft.com/office/drawing/2014/main" id="{67F1BC68-EEC4-4435-BA3A-FB2C31CF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203">
            <a:extLst xmlns:a="http://schemas.openxmlformats.org/drawingml/2006/main">
              <a:ext uri="{FF2B5EF4-FFF2-40B4-BE49-F238E27FC236}">
                <a16:creationId xmlns:a16="http://schemas.microsoft.com/office/drawing/2014/main" id="{7CE2A1AA-4D41-4570-8471-2D5E11E3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204">
            <a:extLst xmlns:a="http://schemas.openxmlformats.org/drawingml/2006/main">
              <a:ext uri="{FF2B5EF4-FFF2-40B4-BE49-F238E27FC236}">
                <a16:creationId xmlns:a16="http://schemas.microsoft.com/office/drawing/2014/main" id="{CC852BB8-25AC-49DB-BCF1-ACC43C059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205">
            <a:extLst xmlns:a="http://schemas.openxmlformats.org/drawingml/2006/main">
              <a:ext uri="{FF2B5EF4-FFF2-40B4-BE49-F238E27FC236}">
                <a16:creationId xmlns:a16="http://schemas.microsoft.com/office/drawing/2014/main" id="{2FBB7924-70C5-46F9-9281-AE196ABF5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有根據</a:t>
            </a:r>
          </a:p>
        </p:txBody>
      </p:sp>
      <p:sp>
        <p:nvSpPr>
          <p:cNvPr id="16" name="text-206">
            <a:extLst xmlns:a="http://schemas.openxmlformats.org/drawingml/2006/main">
              <a:ext uri="{FF2B5EF4-FFF2-40B4-BE49-F238E27FC236}">
                <a16:creationId xmlns:a16="http://schemas.microsoft.com/office/drawing/2014/main" id="{2C6516DC-EB10-4F9C-AC2D-02EC9C47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 Gemini Notebook 整理可信來源</a:t>
            </a:r>
          </a:p>
        </p:txBody>
      </p:sp>
      <p:sp>
        <p:nvSpPr>
          <p:cNvPr id="17" name="text-207">
            <a:extLst xmlns:a="http://schemas.openxmlformats.org/drawingml/2006/main">
              <a:ext uri="{FF2B5EF4-FFF2-40B4-BE49-F238E27FC236}">
                <a16:creationId xmlns:a16="http://schemas.microsoft.com/office/drawing/2014/main" id="{1DB600AF-EB84-490D-BD75-D7733AFF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208">
            <a:extLst xmlns:a="http://schemas.openxmlformats.org/drawingml/2006/main">
              <a:ext uri="{FF2B5EF4-FFF2-40B4-BE49-F238E27FC236}">
                <a16:creationId xmlns:a16="http://schemas.microsoft.com/office/drawing/2014/main" id="{95FE7BC8-8390-4455-BD5D-0457CEAF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209">
            <a:extLst xmlns:a="http://schemas.openxmlformats.org/drawingml/2006/main">
              <a:ext uri="{FF2B5EF4-FFF2-40B4-BE49-F238E27FC236}">
                <a16:creationId xmlns:a16="http://schemas.microsoft.com/office/drawing/2014/main" id="{5129EDB4-6A45-4250-9B2E-F4D42101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210">
            <a:extLst xmlns:a="http://schemas.openxmlformats.org/drawingml/2006/main">
              <a:ext uri="{FF2B5EF4-FFF2-40B4-BE49-F238E27FC236}">
                <a16:creationId xmlns:a16="http://schemas.microsoft.com/office/drawing/2014/main" id="{56F055AD-2573-4342-B283-28F29D1F5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211">
            <a:extLst xmlns:a="http://schemas.openxmlformats.org/drawingml/2006/main">
              <a:ext uri="{FF2B5EF4-FFF2-40B4-BE49-F238E27FC236}">
                <a16:creationId xmlns:a16="http://schemas.microsoft.com/office/drawing/2014/main" id="{EDD45200-9D86-4D21-9C23-0557CE5FC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有角色</a:t>
            </a:r>
          </a:p>
        </p:txBody>
      </p:sp>
      <p:sp>
        <p:nvSpPr>
          <p:cNvPr id="22" name="text-212">
            <a:extLst xmlns:a="http://schemas.openxmlformats.org/drawingml/2006/main">
              <a:ext uri="{FF2B5EF4-FFF2-40B4-BE49-F238E27FC236}">
                <a16:creationId xmlns:a16="http://schemas.microsoft.com/office/drawing/2014/main" id="{6D0B2C24-87A3-40E7-81B3-FE979A25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 Gem 固定教學方法與回覆格式</a:t>
            </a:r>
          </a:p>
        </p:txBody>
      </p:sp>
      <p:sp>
        <p:nvSpPr>
          <p:cNvPr id="23" name="text-213">
            <a:extLst xmlns:a="http://schemas.openxmlformats.org/drawingml/2006/main">
              <a:ext uri="{FF2B5EF4-FFF2-40B4-BE49-F238E27FC236}">
                <a16:creationId xmlns:a16="http://schemas.microsoft.com/office/drawing/2014/main" id="{4CC06D8C-88E6-4FB0-A879-1ACC974F1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214">
            <a:extLst xmlns:a="http://schemas.openxmlformats.org/drawingml/2006/main">
              <a:ext uri="{FF2B5EF4-FFF2-40B4-BE49-F238E27FC236}">
                <a16:creationId xmlns:a16="http://schemas.microsoft.com/office/drawing/2014/main" id="{152E0338-E3C7-4D54-A62A-35978D4D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215">
            <a:extLst xmlns:a="http://schemas.openxmlformats.org/drawingml/2006/main">
              <a:ext uri="{FF2B5EF4-FFF2-40B4-BE49-F238E27FC236}">
                <a16:creationId xmlns:a16="http://schemas.microsoft.com/office/drawing/2014/main" id="{C96BF8CE-E65A-4809-BE90-4DA7012E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216">
            <a:extLst xmlns:a="http://schemas.openxmlformats.org/drawingml/2006/main">
              <a:ext uri="{FF2B5EF4-FFF2-40B4-BE49-F238E27FC236}">
                <a16:creationId xmlns:a16="http://schemas.microsoft.com/office/drawing/2014/main" id="{316266F7-BE9A-4E41-8203-F5BCBC3E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217">
            <a:extLst xmlns:a="http://schemas.openxmlformats.org/drawingml/2006/main">
              <a:ext uri="{FF2B5EF4-FFF2-40B4-BE49-F238E27FC236}">
                <a16:creationId xmlns:a16="http://schemas.microsoft.com/office/drawing/2014/main" id="{D2FD6704-2BE9-4F6F-A9B7-E381DB67A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有作品</a:t>
            </a:r>
          </a:p>
        </p:txBody>
      </p:sp>
      <p:sp>
        <p:nvSpPr>
          <p:cNvPr id="28" name="text-218">
            <a:extLst xmlns:a="http://schemas.openxmlformats.org/drawingml/2006/main">
              <a:ext uri="{FF2B5EF4-FFF2-40B4-BE49-F238E27FC236}">
                <a16:creationId xmlns:a16="http://schemas.microsoft.com/office/drawing/2014/main" id="{182C8D95-D555-4A32-B8AF-C37B9C77B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 Canvas 做出互動教學原型</a:t>
            </a:r>
          </a:p>
        </p:txBody>
      </p:sp>
      <p:sp>
        <p:nvSpPr>
          <p:cNvPr id="29" name="text-219">
            <a:extLst xmlns:a="http://schemas.openxmlformats.org/drawingml/2006/main">
              <a:ext uri="{FF2B5EF4-FFF2-40B4-BE49-F238E27FC236}">
                <a16:creationId xmlns:a16="http://schemas.microsoft.com/office/drawing/2014/main" id="{AF5851B4-EF31-4051-AD38-5E8F5DE96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220">
            <a:extLst xmlns:a="http://schemas.openxmlformats.org/drawingml/2006/main">
              <a:ext uri="{FF2B5EF4-FFF2-40B4-BE49-F238E27FC236}">
                <a16:creationId xmlns:a16="http://schemas.microsoft.com/office/drawing/2014/main" id="{5D62124D-BCC7-44E5-9348-212DB631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1" name="shape-221">
            <a:extLst xmlns:a="http://schemas.openxmlformats.org/drawingml/2006/main">
              <a:ext uri="{FF2B5EF4-FFF2-40B4-BE49-F238E27FC236}">
                <a16:creationId xmlns:a16="http://schemas.microsoft.com/office/drawing/2014/main" id="{9ED08346-0BF0-4F02-92A1-81FA63EBD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222">
            <a:extLst xmlns:a="http://schemas.openxmlformats.org/drawingml/2006/main">
              <a:ext uri="{FF2B5EF4-FFF2-40B4-BE49-F238E27FC236}">
                <a16:creationId xmlns:a16="http://schemas.microsoft.com/office/drawing/2014/main" id="{ACCEC058-0681-4780-9415-435A0DDD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223">
            <a:extLst xmlns:a="http://schemas.openxmlformats.org/drawingml/2006/main">
              <a:ext uri="{FF2B5EF4-FFF2-40B4-BE49-F238E27FC236}">
                <a16:creationId xmlns:a16="http://schemas.microsoft.com/office/drawing/2014/main" id="{D4B49125-B9A2-40A8-B635-9592E9005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能分享</a:t>
            </a:r>
          </a:p>
        </p:txBody>
      </p:sp>
      <p:sp>
        <p:nvSpPr>
          <p:cNvPr id="34" name="text-224">
            <a:extLst xmlns:a="http://schemas.openxmlformats.org/drawingml/2006/main">
              <a:ext uri="{FF2B5EF4-FFF2-40B4-BE49-F238E27FC236}">
                <a16:creationId xmlns:a16="http://schemas.microsoft.com/office/drawing/2014/main" id="{D58EC665-E70E-4D17-95A0-B557DC6C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 Sites 或 Pages 發布成果</a:t>
            </a:r>
          </a:p>
        </p:txBody>
      </p:sp>
      <p:sp>
        <p:nvSpPr>
          <p:cNvPr id="35" name="text-225">
            <a:extLst xmlns:a="http://schemas.openxmlformats.org/drawingml/2006/main">
              <a:ext uri="{FF2B5EF4-FFF2-40B4-BE49-F238E27FC236}">
                <a16:creationId xmlns:a16="http://schemas.microsoft.com/office/drawing/2014/main" id="{67043D1F-7285-4E26-B952-50583B86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6" name="text-954">
            <a:extLst xmlns:a="http://schemas.openxmlformats.org/drawingml/2006/main">
              <a:ext uri="{FF2B5EF4-FFF2-40B4-BE49-F238E27FC236}">
                <a16:creationId xmlns:a16="http://schemas.microsoft.com/office/drawing/2014/main" id="{67A2EE55-19A7-4675-A230-0A5EE868C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b5587d0a8ad4d45"/>
              </a:rPr>
              <a:t>Typeless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9a27aa8be494074"/>
              </a:rPr>
              <a:t>Gemini Notebook ↗</a:t>
            </a:r>
          </a:p>
        </p:txBody>
      </p:sp>
      <p:sp>
        <p:nvSpPr>
          <p:cNvPr id="37" name="shape-984">
            <a:extLst xmlns:a="http://schemas.openxmlformats.org/drawingml/2006/main">
              <a:ext uri="{FF2B5EF4-FFF2-40B4-BE49-F238E27FC236}">
                <a16:creationId xmlns:a16="http://schemas.microsoft.com/office/drawing/2014/main" id="{6F061293-F97F-41F2-BE56-8EDAF8E8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16b37e668349bd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9" name="text-985">
            <a:extLst xmlns:a="http://schemas.openxmlformats.org/drawingml/2006/main">
              <a:ext uri="{FF2B5EF4-FFF2-40B4-BE49-F238E27FC236}">
                <a16:creationId xmlns:a16="http://schemas.microsoft.com/office/drawing/2014/main" id="{FFD4329F-C15A-4100-85BA-065B49ED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Typeless</a:t>
            </a:r>
          </a:p>
        </p:txBody>
      </p:sp>
      <p:pic>
        <p:nvPicPr>
          <p:cNvPr id="8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2276d75bd4496f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41" name="text-986">
            <a:extLst xmlns:a="http://schemas.openxmlformats.org/drawingml/2006/main">
              <a:ext uri="{FF2B5EF4-FFF2-40B4-BE49-F238E27FC236}">
                <a16:creationId xmlns:a16="http://schemas.microsoft.com/office/drawing/2014/main" id="{5A9B124A-F846-4A29-933D-393521D80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103476279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text-226">
            <a:extLst xmlns:a="http://schemas.openxmlformats.org/drawingml/2006/main">
              <a:ext uri="{FF2B5EF4-FFF2-40B4-BE49-F238E27FC236}">
                <a16:creationId xmlns:a16="http://schemas.microsoft.com/office/drawing/2014/main" id="{84C53C40-4986-412A-B8C2-C4B2A9CE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RUN OF SHOW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DFD81AF-3204-4FF6-BC26-9D1847823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上午 180 分鐘：每一段都有作品</a:t>
            </a:r>
          </a:p>
        </p:txBody>
      </p:sp>
      <p:cxnSp>
        <p:nvCxnSpPr>
          <p:cNvPr id="37" name="shape-22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228">
            <a:extLst xmlns:a="http://schemas.openxmlformats.org/drawingml/2006/main">
              <a:ext uri="{FF2B5EF4-FFF2-40B4-BE49-F238E27FC236}">
                <a16:creationId xmlns:a16="http://schemas.microsoft.com/office/drawing/2014/main" id="{A352421D-FFC7-438D-99ED-7EDB5953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D0D9FFC-5BEA-45B4-8646-683CBCB5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13</a:t>
            </a:r>
          </a:p>
        </p:txBody>
      </p:sp>
      <p:sp>
        <p:nvSpPr>
          <p:cNvPr id="6" name="shape-229">
            <a:extLst xmlns:a="http://schemas.openxmlformats.org/drawingml/2006/main">
              <a:ext uri="{FF2B5EF4-FFF2-40B4-BE49-F238E27FC236}">
                <a16:creationId xmlns:a16="http://schemas.microsoft.com/office/drawing/2014/main" id="{56559BB6-3CCA-4584-A0E6-26A53D667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24200"/>
            <a:ext cx="105918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DD3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shape-230">
            <a:extLst xmlns:a="http://schemas.openxmlformats.org/drawingml/2006/main">
              <a:ext uri="{FF2B5EF4-FFF2-40B4-BE49-F238E27FC236}">
                <a16:creationId xmlns:a16="http://schemas.microsoft.com/office/drawing/2014/main" id="{74548D23-D4EF-4A12-88EA-BADC153C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231">
            <a:extLst xmlns:a="http://schemas.openxmlformats.org/drawingml/2006/main">
              <a:ext uri="{FF2B5EF4-FFF2-40B4-BE49-F238E27FC236}">
                <a16:creationId xmlns:a16="http://schemas.microsoft.com/office/drawing/2014/main" id="{76F7D5E3-086D-4276-B367-B601E0DA5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00–10</a:t>
            </a:r>
          </a:p>
        </p:txBody>
      </p:sp>
      <p:sp>
        <p:nvSpPr>
          <p:cNvPr id="9" name="text-232">
            <a:extLst xmlns:a="http://schemas.openxmlformats.org/drawingml/2006/main">
              <a:ext uri="{FF2B5EF4-FFF2-40B4-BE49-F238E27FC236}">
                <a16:creationId xmlns:a16="http://schemas.microsoft.com/office/drawing/2014/main" id="{C9963943-95A1-4569-BC71-ECD2FD131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381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定題</a:t>
            </a:r>
          </a:p>
        </p:txBody>
      </p:sp>
      <p:sp>
        <p:nvSpPr>
          <p:cNvPr id="10" name="text-233">
            <a:extLst xmlns:a="http://schemas.openxmlformats.org/drawingml/2006/main">
              <a:ext uri="{FF2B5EF4-FFF2-40B4-BE49-F238E27FC236}">
                <a16:creationId xmlns:a16="http://schemas.microsoft.com/office/drawing/2014/main" id="{170D91BA-3BD4-4F74-B34A-7A7C2F195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381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選一門課／一個問題</a:t>
            </a:r>
          </a:p>
        </p:txBody>
      </p:sp>
      <p:sp>
        <p:nvSpPr>
          <p:cNvPr id="11" name="shape-234">
            <a:extLst xmlns:a="http://schemas.openxmlformats.org/drawingml/2006/main">
              <a:ext uri="{FF2B5EF4-FFF2-40B4-BE49-F238E27FC236}">
                <a16:creationId xmlns:a16="http://schemas.microsoft.com/office/drawing/2014/main" id="{79EC6414-589A-4F3D-AAFC-C8D53A38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2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235">
            <a:extLst xmlns:a="http://schemas.openxmlformats.org/drawingml/2006/main">
              <a:ext uri="{FF2B5EF4-FFF2-40B4-BE49-F238E27FC236}">
                <a16:creationId xmlns:a16="http://schemas.microsoft.com/office/drawing/2014/main" id="{1B1FADD5-2889-4666-A0FA-29240A798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58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10–25</a:t>
            </a:r>
          </a:p>
        </p:txBody>
      </p:sp>
      <p:sp>
        <p:nvSpPr>
          <p:cNvPr id="13" name="text-236">
            <a:extLst xmlns:a="http://schemas.openxmlformats.org/drawingml/2006/main">
              <a:ext uri="{FF2B5EF4-FFF2-40B4-BE49-F238E27FC236}">
                <a16:creationId xmlns:a16="http://schemas.microsoft.com/office/drawing/2014/main" id="{509FF812-0A83-4341-BCBA-1615E62C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2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Typeless</a:t>
            </a:r>
          </a:p>
        </p:txBody>
      </p:sp>
      <p:sp>
        <p:nvSpPr>
          <p:cNvPr id="14" name="text-237">
            <a:extLst xmlns:a="http://schemas.openxmlformats.org/drawingml/2006/main">
              <a:ext uri="{FF2B5EF4-FFF2-40B4-BE49-F238E27FC236}">
                <a16:creationId xmlns:a16="http://schemas.microsoft.com/office/drawing/2014/main" id="{6F3DD09D-B25B-4A87-B390-AEE86611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72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語音輸入與整理</a:t>
            </a:r>
          </a:p>
        </p:txBody>
      </p:sp>
      <p:sp>
        <p:nvSpPr>
          <p:cNvPr id="15" name="shape-238">
            <a:extLst xmlns:a="http://schemas.openxmlformats.org/drawingml/2006/main">
              <a:ext uri="{FF2B5EF4-FFF2-40B4-BE49-F238E27FC236}">
                <a16:creationId xmlns:a16="http://schemas.microsoft.com/office/drawing/2014/main" id="{7F904591-3833-49CE-98CB-04BB5B9D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35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xt-239">
            <a:extLst xmlns:a="http://schemas.openxmlformats.org/drawingml/2006/main">
              <a:ext uri="{FF2B5EF4-FFF2-40B4-BE49-F238E27FC236}">
                <a16:creationId xmlns:a16="http://schemas.microsoft.com/office/drawing/2014/main" id="{BEE8AA8A-E4D1-4CD4-A7FB-E1F0A2657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1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25–65</a:t>
            </a:r>
          </a:p>
        </p:txBody>
      </p:sp>
      <p:sp>
        <p:nvSpPr>
          <p:cNvPr id="17" name="text-240">
            <a:extLst xmlns:a="http://schemas.openxmlformats.org/drawingml/2006/main">
              <a:ext uri="{FF2B5EF4-FFF2-40B4-BE49-F238E27FC236}">
                <a16:creationId xmlns:a16="http://schemas.microsoft.com/office/drawing/2014/main" id="{0CA44B08-F334-48FF-8CA6-87F5EC96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5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sp>
        <p:nvSpPr>
          <p:cNvPr id="18" name="text-241">
            <a:extLst xmlns:a="http://schemas.openxmlformats.org/drawingml/2006/main">
              <a:ext uri="{FF2B5EF4-FFF2-40B4-BE49-F238E27FC236}">
                <a16:creationId xmlns:a16="http://schemas.microsoft.com/office/drawing/2014/main" id="{BA42BB9C-E374-4DAF-B169-69EAFD73A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5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來源與引用</a:t>
            </a:r>
          </a:p>
        </p:txBody>
      </p:sp>
      <p:sp>
        <p:nvSpPr>
          <p:cNvPr id="19" name="shape-242">
            <a:extLst xmlns:a="http://schemas.openxmlformats.org/drawingml/2006/main">
              <a:ext uri="{FF2B5EF4-FFF2-40B4-BE49-F238E27FC236}">
                <a16:creationId xmlns:a16="http://schemas.microsoft.com/office/drawing/2014/main" id="{9386DD47-2598-4146-9E91-CDCEAC76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243">
            <a:extLst xmlns:a="http://schemas.openxmlformats.org/drawingml/2006/main">
              <a:ext uri="{FF2B5EF4-FFF2-40B4-BE49-F238E27FC236}">
                <a16:creationId xmlns:a16="http://schemas.microsoft.com/office/drawing/2014/main" id="{EB752B06-14CD-45F4-AA92-E4518EF9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65–90</a:t>
            </a:r>
          </a:p>
        </p:txBody>
      </p:sp>
      <p:sp>
        <p:nvSpPr>
          <p:cNvPr id="21" name="text-244">
            <a:extLst xmlns:a="http://schemas.openxmlformats.org/drawingml/2006/main">
              <a:ext uri="{FF2B5EF4-FFF2-40B4-BE49-F238E27FC236}">
                <a16:creationId xmlns:a16="http://schemas.microsoft.com/office/drawing/2014/main" id="{99E3A9C5-B39F-4870-B6CB-453ECA46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</a:t>
            </a:r>
          </a:p>
        </p:txBody>
      </p:sp>
      <p:sp>
        <p:nvSpPr>
          <p:cNvPr id="22" name="text-245">
            <a:extLst xmlns:a="http://schemas.openxmlformats.org/drawingml/2006/main">
              <a:ext uri="{FF2B5EF4-FFF2-40B4-BE49-F238E27FC236}">
                <a16:creationId xmlns:a16="http://schemas.microsoft.com/office/drawing/2014/main" id="{F7837887-F0E7-4453-84E5-1BFBDE4B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專屬助理</a:t>
            </a:r>
          </a:p>
        </p:txBody>
      </p:sp>
      <p:sp>
        <p:nvSpPr>
          <p:cNvPr id="23" name="shape-246">
            <a:extLst xmlns:a="http://schemas.openxmlformats.org/drawingml/2006/main">
              <a:ext uri="{FF2B5EF4-FFF2-40B4-BE49-F238E27FC236}">
                <a16:creationId xmlns:a16="http://schemas.microsoft.com/office/drawing/2014/main" id="{FEEF8529-E8F8-4C7F-B893-A8B3BEF8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41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text-247">
            <a:extLst xmlns:a="http://schemas.openxmlformats.org/drawingml/2006/main">
              <a:ext uri="{FF2B5EF4-FFF2-40B4-BE49-F238E27FC236}">
                <a16:creationId xmlns:a16="http://schemas.microsoft.com/office/drawing/2014/main" id="{3A92A790-FFA3-49D9-B3CE-91E0AD088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17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90–100</a:t>
            </a:r>
          </a:p>
        </p:txBody>
      </p:sp>
      <p:sp>
        <p:nvSpPr>
          <p:cNvPr id="25" name="text-248">
            <a:extLst xmlns:a="http://schemas.openxmlformats.org/drawingml/2006/main">
              <a:ext uri="{FF2B5EF4-FFF2-40B4-BE49-F238E27FC236}">
                <a16:creationId xmlns:a16="http://schemas.microsoft.com/office/drawing/2014/main" id="{9DF4E224-64C9-4D03-836B-99EA9044F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1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休息</a:t>
            </a:r>
          </a:p>
        </p:txBody>
      </p:sp>
      <p:sp>
        <p:nvSpPr>
          <p:cNvPr id="26" name="text-249">
            <a:extLst xmlns:a="http://schemas.openxmlformats.org/drawingml/2006/main">
              <a:ext uri="{FF2B5EF4-FFF2-40B4-BE49-F238E27FC236}">
                <a16:creationId xmlns:a16="http://schemas.microsoft.com/office/drawing/2014/main" id="{150CCB94-6D0B-4680-92B3-365CF50B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1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帳號與檔案整理</a:t>
            </a:r>
          </a:p>
        </p:txBody>
      </p:sp>
      <p:sp>
        <p:nvSpPr>
          <p:cNvPr id="27" name="shape-250">
            <a:extLst xmlns:a="http://schemas.openxmlformats.org/drawingml/2006/main">
              <a:ext uri="{FF2B5EF4-FFF2-40B4-BE49-F238E27FC236}">
                <a16:creationId xmlns:a16="http://schemas.microsoft.com/office/drawing/2014/main" id="{3210335D-DE97-4704-B95A-12025018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94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text-251">
            <a:extLst xmlns:a="http://schemas.openxmlformats.org/drawingml/2006/main">
              <a:ext uri="{FF2B5EF4-FFF2-40B4-BE49-F238E27FC236}">
                <a16:creationId xmlns:a16="http://schemas.microsoft.com/office/drawing/2014/main" id="{988B344F-DCEF-4BE6-9A37-3DC62AD6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70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100–140</a:t>
            </a:r>
          </a:p>
        </p:txBody>
      </p:sp>
      <p:sp>
        <p:nvSpPr>
          <p:cNvPr id="29" name="text-252">
            <a:extLst xmlns:a="http://schemas.openxmlformats.org/drawingml/2006/main">
              <a:ext uri="{FF2B5EF4-FFF2-40B4-BE49-F238E27FC236}">
                <a16:creationId xmlns:a16="http://schemas.microsoft.com/office/drawing/2014/main" id="{7E145B43-5EED-48D0-AC29-3128DABB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84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Canvas</a:t>
            </a:r>
          </a:p>
        </p:txBody>
      </p:sp>
      <p:sp>
        <p:nvSpPr>
          <p:cNvPr id="30" name="text-253">
            <a:extLst xmlns:a="http://schemas.openxmlformats.org/drawingml/2006/main">
              <a:ext uri="{FF2B5EF4-FFF2-40B4-BE49-F238E27FC236}">
                <a16:creationId xmlns:a16="http://schemas.microsoft.com/office/drawing/2014/main" id="{F40C6701-D7A9-4E10-BAEF-B015DD20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84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互動原型</a:t>
            </a:r>
          </a:p>
        </p:txBody>
      </p:sp>
      <p:sp>
        <p:nvSpPr>
          <p:cNvPr id="31" name="shape-254">
            <a:extLst xmlns:a="http://schemas.openxmlformats.org/drawingml/2006/main">
              <a:ext uri="{FF2B5EF4-FFF2-40B4-BE49-F238E27FC236}">
                <a16:creationId xmlns:a16="http://schemas.microsoft.com/office/drawing/2014/main" id="{F53E38A0-6025-4EDC-B0D3-D7D78582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0099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255">
            <a:extLst xmlns:a="http://schemas.openxmlformats.org/drawingml/2006/main">
              <a:ext uri="{FF2B5EF4-FFF2-40B4-BE49-F238E27FC236}">
                <a16:creationId xmlns:a16="http://schemas.microsoft.com/office/drawing/2014/main" id="{7045B48D-8E75-4308-84D3-E6C07B14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305050"/>
            <a:ext cx="1371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140–180</a:t>
            </a:r>
          </a:p>
        </p:txBody>
      </p:sp>
      <p:sp>
        <p:nvSpPr>
          <p:cNvPr id="33" name="text-256">
            <a:extLst xmlns:a="http://schemas.openxmlformats.org/drawingml/2006/main">
              <a:ext uri="{FF2B5EF4-FFF2-40B4-BE49-F238E27FC236}">
                <a16:creationId xmlns:a16="http://schemas.microsoft.com/office/drawing/2014/main" id="{2794808C-15C3-4381-BCBF-B7C6AABF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3562350"/>
            <a:ext cx="1828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部署分享</a:t>
            </a:r>
          </a:p>
        </p:txBody>
      </p:sp>
      <p:sp>
        <p:nvSpPr>
          <p:cNvPr id="34" name="text-257">
            <a:extLst xmlns:a="http://schemas.openxmlformats.org/drawingml/2006/main">
              <a:ext uri="{FF2B5EF4-FFF2-40B4-BE49-F238E27FC236}">
                <a16:creationId xmlns:a16="http://schemas.microsoft.com/office/drawing/2014/main" id="{B280E2C1-1DB0-4896-B283-FCFA2B0E1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4305300"/>
            <a:ext cx="1828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公開與回饋</a:t>
            </a:r>
          </a:p>
        </p:txBody>
      </p:sp>
    </p:spTree>
    <p:extLst>
      <p:ext uri="{BB962C8B-B14F-4D97-AF65-F5344CB8AC3E}">
        <p14:creationId xmlns:p14="http://schemas.microsoft.com/office/powerpoint/2010/main" val="14794788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258">
            <a:extLst xmlns:a="http://schemas.openxmlformats.org/drawingml/2006/main">
              <a:ext uri="{FF2B5EF4-FFF2-40B4-BE49-F238E27FC236}">
                <a16:creationId xmlns:a16="http://schemas.microsoft.com/office/drawing/2014/main" id="{202154C5-AA9F-4D69-B84A-595A7DD1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LEARNING OUTCOMES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0C60446-6FE7-40FD-B6CE-B6DE6200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今天離開教室前，你會有四項成果</a:t>
            </a:r>
          </a:p>
        </p:txBody>
      </p:sp>
      <p:cxnSp>
        <p:nvCxnSpPr>
          <p:cNvPr id="24" name="shape-25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260">
            <a:extLst xmlns:a="http://schemas.openxmlformats.org/drawingml/2006/main">
              <a:ext uri="{FF2B5EF4-FFF2-40B4-BE49-F238E27FC236}">
                <a16:creationId xmlns:a16="http://schemas.microsoft.com/office/drawing/2014/main" id="{4F60ABEC-4325-42F6-965D-3E9A39DD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FA917B1-F8AC-41E2-A4A5-AEBF9BEB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14</a:t>
            </a:r>
          </a:p>
        </p:txBody>
      </p:sp>
      <p:sp>
        <p:nvSpPr>
          <p:cNvPr id="6" name="shape-261">
            <a:extLst xmlns:a="http://schemas.openxmlformats.org/drawingml/2006/main">
              <a:ext uri="{FF2B5EF4-FFF2-40B4-BE49-F238E27FC236}">
                <a16:creationId xmlns:a16="http://schemas.microsoft.com/office/drawing/2014/main" id="{EE1BA695-1991-498A-A690-220FCDAC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262">
            <a:extLst xmlns:a="http://schemas.openxmlformats.org/drawingml/2006/main">
              <a:ext uri="{FF2B5EF4-FFF2-40B4-BE49-F238E27FC236}">
                <a16:creationId xmlns:a16="http://schemas.microsoft.com/office/drawing/2014/main" id="{A2C8B496-89C7-4DD2-8662-D3D25E76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263">
            <a:extLst xmlns:a="http://schemas.openxmlformats.org/drawingml/2006/main">
              <a:ext uri="{FF2B5EF4-FFF2-40B4-BE49-F238E27FC236}">
                <a16:creationId xmlns:a16="http://schemas.microsoft.com/office/drawing/2014/main" id="{4743E99A-B21C-4FA7-BEB8-43B897856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Gemini Notebook</a:t>
            </a:r>
          </a:p>
        </p:txBody>
      </p:sp>
      <p:sp>
        <p:nvSpPr>
          <p:cNvPr id="9" name="text-264">
            <a:extLst xmlns:a="http://schemas.openxmlformats.org/drawingml/2006/main">
              <a:ext uri="{FF2B5EF4-FFF2-40B4-BE49-F238E27FC236}">
                <a16:creationId xmlns:a16="http://schemas.microsoft.com/office/drawing/2014/main" id="{0BD4F01B-7B71-4AF0-A515-BE5BFB300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至少 3 份教學或研究來源、3 個有引用的問題、1 個可用輸出。</a:t>
            </a:r>
          </a:p>
        </p:txBody>
      </p:sp>
      <p:sp>
        <p:nvSpPr>
          <p:cNvPr id="10" name="shape-265">
            <a:extLst xmlns:a="http://schemas.openxmlformats.org/drawingml/2006/main">
              <a:ext uri="{FF2B5EF4-FFF2-40B4-BE49-F238E27FC236}">
                <a16:creationId xmlns:a16="http://schemas.microsoft.com/office/drawing/2014/main" id="{8E7E0E28-FDB7-41FA-9EFE-2158CE3F8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266">
            <a:extLst xmlns:a="http://schemas.openxmlformats.org/drawingml/2006/main">
              <a:ext uri="{FF2B5EF4-FFF2-40B4-BE49-F238E27FC236}">
                <a16:creationId xmlns:a16="http://schemas.microsoft.com/office/drawing/2014/main" id="{86FF0132-C534-404E-9F65-2F4BD1454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267">
            <a:extLst xmlns:a="http://schemas.openxmlformats.org/drawingml/2006/main">
              <a:ext uri="{FF2B5EF4-FFF2-40B4-BE49-F238E27FC236}">
                <a16:creationId xmlns:a16="http://schemas.microsoft.com/office/drawing/2014/main" id="{0D18A6DD-F96C-4765-B8BF-8FDAF9F2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專屬 Gem</a:t>
            </a:r>
          </a:p>
        </p:txBody>
      </p:sp>
      <p:sp>
        <p:nvSpPr>
          <p:cNvPr id="13" name="text-268">
            <a:extLst xmlns:a="http://schemas.openxmlformats.org/drawingml/2006/main">
              <a:ext uri="{FF2B5EF4-FFF2-40B4-BE49-F238E27FC236}">
                <a16:creationId xmlns:a16="http://schemas.microsoft.com/office/drawing/2014/main" id="{8F44662D-7292-4A90-8EA9-D22DEA53D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明確角色、任務、背景與格式，並完成反例測試。</a:t>
            </a:r>
          </a:p>
        </p:txBody>
      </p:sp>
      <p:sp>
        <p:nvSpPr>
          <p:cNvPr id="14" name="shape-269">
            <a:extLst xmlns:a="http://schemas.openxmlformats.org/drawingml/2006/main">
              <a:ext uri="{FF2B5EF4-FFF2-40B4-BE49-F238E27FC236}">
                <a16:creationId xmlns:a16="http://schemas.microsoft.com/office/drawing/2014/main" id="{DDF4838D-D09C-4A4C-BC6A-3B05B28A0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270">
            <a:extLst xmlns:a="http://schemas.openxmlformats.org/drawingml/2006/main">
              <a:ext uri="{FF2B5EF4-FFF2-40B4-BE49-F238E27FC236}">
                <a16:creationId xmlns:a16="http://schemas.microsoft.com/office/drawing/2014/main" id="{57ABCA9E-1D5F-4FA2-832F-18D5CBBD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271">
            <a:extLst xmlns:a="http://schemas.openxmlformats.org/drawingml/2006/main">
              <a:ext uri="{FF2B5EF4-FFF2-40B4-BE49-F238E27FC236}">
                <a16:creationId xmlns:a16="http://schemas.microsoft.com/office/drawing/2014/main" id="{5CA030ED-D75D-493E-9B27-AAB61AED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Canvas 原型</a:t>
            </a:r>
          </a:p>
        </p:txBody>
      </p:sp>
      <p:sp>
        <p:nvSpPr>
          <p:cNvPr id="17" name="text-272">
            <a:extLst xmlns:a="http://schemas.openxmlformats.org/drawingml/2006/main">
              <a:ext uri="{FF2B5EF4-FFF2-40B4-BE49-F238E27FC236}">
                <a16:creationId xmlns:a16="http://schemas.microsoft.com/office/drawing/2014/main" id="{9BEAA7A8-D3B8-4F74-9179-AFEF41006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一個可操作的課程活動、評量或學習支架。</a:t>
            </a:r>
          </a:p>
        </p:txBody>
      </p:sp>
      <p:sp>
        <p:nvSpPr>
          <p:cNvPr id="18" name="shape-273">
            <a:extLst xmlns:a="http://schemas.openxmlformats.org/drawingml/2006/main">
              <a:ext uri="{FF2B5EF4-FFF2-40B4-BE49-F238E27FC236}">
                <a16:creationId xmlns:a16="http://schemas.microsoft.com/office/drawing/2014/main" id="{366238D8-B073-4ADC-A52E-D732193C1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274">
            <a:extLst xmlns:a="http://schemas.openxmlformats.org/drawingml/2006/main">
              <a:ext uri="{FF2B5EF4-FFF2-40B4-BE49-F238E27FC236}">
                <a16:creationId xmlns:a16="http://schemas.microsoft.com/office/drawing/2014/main" id="{9FD2453A-EA2A-42C1-B220-95AACD8B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275">
            <a:extLst xmlns:a="http://schemas.openxmlformats.org/drawingml/2006/main">
              <a:ext uri="{FF2B5EF4-FFF2-40B4-BE49-F238E27FC236}">
                <a16:creationId xmlns:a16="http://schemas.microsoft.com/office/drawing/2014/main" id="{2B3D992B-7455-43DB-96A2-FFC243260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分享方式</a:t>
            </a:r>
          </a:p>
        </p:txBody>
      </p:sp>
      <p:sp>
        <p:nvSpPr>
          <p:cNvPr id="21" name="text-276">
            <a:extLst xmlns:a="http://schemas.openxmlformats.org/drawingml/2006/main">
              <a:ext uri="{FF2B5EF4-FFF2-40B4-BE49-F238E27FC236}">
                <a16:creationId xmlns:a16="http://schemas.microsoft.com/office/drawing/2014/main" id="{CF4ECF68-9F8D-46BF-90AC-E990C4C1D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完成分享連結、Google Sites 嵌入，或 GitHub Pages 部署計畫。</a:t>
            </a:r>
          </a:p>
        </p:txBody>
      </p:sp>
    </p:spTree>
    <p:extLst>
      <p:ext uri="{BB962C8B-B14F-4D97-AF65-F5344CB8AC3E}">
        <p14:creationId xmlns:p14="http://schemas.microsoft.com/office/powerpoint/2010/main" val="24412565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277">
            <a:extLst xmlns:a="http://schemas.openxmlformats.org/drawingml/2006/main">
              <a:ext uri="{FF2B5EF4-FFF2-40B4-BE49-F238E27FC236}">
                <a16:creationId xmlns:a16="http://schemas.microsoft.com/office/drawing/2014/main" id="{44FCE331-8609-4AB7-BD66-63B472421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ACCESS &amp; PAIRING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5CAECC1-F78C-4326-A0A3-14856CCA7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共作規則：沒有相同帳號，也能一起完成</a:t>
            </a:r>
          </a:p>
        </p:txBody>
      </p:sp>
      <p:cxnSp>
        <p:nvCxnSpPr>
          <p:cNvPr id="20" name="shape-27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279">
            <a:extLst xmlns:a="http://schemas.openxmlformats.org/drawingml/2006/main">
              <a:ext uri="{FF2B5EF4-FFF2-40B4-BE49-F238E27FC236}">
                <a16:creationId xmlns:a16="http://schemas.microsoft.com/office/drawing/2014/main" id="{32AB9EB8-3C9E-465D-9386-AFB070FDE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52D77A7-AD56-4EDD-9614-CB2BD461B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15</a:t>
            </a:r>
          </a:p>
        </p:txBody>
      </p:sp>
      <p:sp>
        <p:nvSpPr>
          <p:cNvPr id="6" name="shape-280">
            <a:extLst xmlns:a="http://schemas.openxmlformats.org/drawingml/2006/main">
              <a:ext uri="{FF2B5EF4-FFF2-40B4-BE49-F238E27FC236}">
                <a16:creationId xmlns:a16="http://schemas.microsoft.com/office/drawing/2014/main" id="{0C815FDA-17DF-4AA1-B0E7-A561137F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281">
            <a:extLst xmlns:a="http://schemas.openxmlformats.org/drawingml/2006/main">
              <a:ext uri="{FF2B5EF4-FFF2-40B4-BE49-F238E27FC236}">
                <a16:creationId xmlns:a16="http://schemas.microsoft.com/office/drawing/2014/main" id="{53692A00-9348-4F59-A566-CD1FD212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282">
            <a:extLst xmlns:a="http://schemas.openxmlformats.org/drawingml/2006/main">
              <a:ext uri="{FF2B5EF4-FFF2-40B4-BE49-F238E27FC236}">
                <a16:creationId xmlns:a16="http://schemas.microsoft.com/office/drawing/2014/main" id="{2CF3605D-32C7-4666-BAF6-DACCF165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主操作手</a:t>
            </a:r>
          </a:p>
        </p:txBody>
      </p:sp>
      <p:sp>
        <p:nvSpPr>
          <p:cNvPr id="9" name="text-283">
            <a:extLst xmlns:a="http://schemas.openxmlformats.org/drawingml/2006/main">
              <a:ext uri="{FF2B5EF4-FFF2-40B4-BE49-F238E27FC236}">
                <a16:creationId xmlns:a16="http://schemas.microsoft.com/office/drawing/2014/main" id="{7F60A81A-03AE-4AE0-95F5-1D89E90C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登入有權限的工具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負責建立、儲存與分享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口述每一步決策</a:t>
            </a:r>
          </a:p>
        </p:txBody>
      </p:sp>
      <p:sp>
        <p:nvSpPr>
          <p:cNvPr id="10" name="text-284">
            <a:extLst xmlns:a="http://schemas.openxmlformats.org/drawingml/2006/main">
              <a:ext uri="{FF2B5EF4-FFF2-40B4-BE49-F238E27FC236}">
                <a16:creationId xmlns:a16="http://schemas.microsoft.com/office/drawing/2014/main" id="{726075DA-62F7-409A-A189-D4F8AAD24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測試與教學觀察員</a:t>
            </a:r>
          </a:p>
        </p:txBody>
      </p:sp>
      <p:sp>
        <p:nvSpPr>
          <p:cNvPr id="11" name="text-285">
            <a:extLst xmlns:a="http://schemas.openxmlformats.org/drawingml/2006/main">
              <a:ext uri="{FF2B5EF4-FFF2-40B4-BE49-F238E27FC236}">
                <a16:creationId xmlns:a16="http://schemas.microsoft.com/office/drawing/2014/main" id="{579F2A4F-C35B-4A77-8EAA-371B13B3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扮演學生或同儕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提出反例與追問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記錄可教、可用、需改善之處</a:t>
            </a:r>
          </a:p>
        </p:txBody>
      </p:sp>
      <p:sp>
        <p:nvSpPr>
          <p:cNvPr id="12" name="text-286">
            <a:extLst xmlns:a="http://schemas.openxmlformats.org/drawingml/2006/main">
              <a:ext uri="{FF2B5EF4-FFF2-40B4-BE49-F238E27FC236}">
                <a16:creationId xmlns:a16="http://schemas.microsoft.com/office/drawing/2014/main" id="{7D872BE7-1BCB-4F6E-A2D2-3E162E6E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33950"/>
            <a:ext cx="15621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主操作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登入與建立</a:t>
            </a:r>
          </a:p>
        </p:txBody>
      </p:sp>
      <p:sp>
        <p:nvSpPr>
          <p:cNvPr id="13" name="text-287">
            <a:extLst xmlns:a="http://schemas.openxmlformats.org/drawingml/2006/main">
              <a:ext uri="{FF2B5EF4-FFF2-40B4-BE49-F238E27FC236}">
                <a16:creationId xmlns:a16="http://schemas.microsoft.com/office/drawing/2014/main" id="{D13AF28D-286B-489C-AE8F-6B18A628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933950"/>
            <a:ext cx="16764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共同工作區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成果與檢核</a:t>
            </a:r>
          </a:p>
        </p:txBody>
      </p:sp>
      <p:sp>
        <p:nvSpPr>
          <p:cNvPr id="14" name="text-288">
            <a:extLst xmlns:a="http://schemas.openxmlformats.org/drawingml/2006/main">
              <a:ext uri="{FF2B5EF4-FFF2-40B4-BE49-F238E27FC236}">
                <a16:creationId xmlns:a16="http://schemas.microsoft.com/office/drawing/2014/main" id="{64E2E449-47B9-4421-A51C-F4B0D6F6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933950"/>
            <a:ext cx="15621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觀察員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測試與提問</a:t>
            </a:r>
          </a:p>
        </p:txBody>
      </p:sp>
      <p:cxnSp>
        <p:nvCxnSpPr>
          <p:cNvPr id="32" name=""/>
          <p:cNvCxnSpPr>
            <a:stCxn xmlns:a="http://schemas.openxmlformats.org/drawingml/2006/main" id="12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2438400" y="5210175"/>
            <a:ext cx="28765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56FE8"/>
            </a:solidFill>
            <a:prstDash val="solid"/>
            <a:tailEnd type="arrow" w="sm" len="sm"/>
          </a:ln>
        </p:spPr>
      </p:cxnSp>
      <p:cxnSp>
        <p:nvCxnSpPr>
          <p:cNvPr id="33" name=""/>
          <p:cNvCxnSpPr>
            <a:stCxn xmlns:a="http://schemas.openxmlformats.org/drawingml/2006/main" id="13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6991350" y="5210175"/>
            <a:ext cx="27051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F7866"/>
            </a:solidFill>
            <a:prstDash val="solid"/>
            <a:tailEnd type="arrow" w="sm" len="sm"/>
          </a:ln>
        </p:spPr>
      </p:cxnSp>
      <p:sp>
        <p:nvSpPr>
          <p:cNvPr id="17" name="text-289">
            <a:extLst xmlns:a="http://schemas.openxmlformats.org/drawingml/2006/main">
              <a:ext uri="{FF2B5EF4-FFF2-40B4-BE49-F238E27FC236}">
                <a16:creationId xmlns:a16="http://schemas.microsoft.com/office/drawing/2014/main" id="{A7CF9C8E-7550-4206-86D8-3A963DE2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619750"/>
            <a:ext cx="704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一人操作、一人驗證；成果放在同一個工作區</a:t>
            </a:r>
          </a:p>
        </p:txBody>
      </p:sp>
    </p:spTree>
    <p:extLst>
      <p:ext uri="{BB962C8B-B14F-4D97-AF65-F5344CB8AC3E}">
        <p14:creationId xmlns:p14="http://schemas.microsoft.com/office/powerpoint/2010/main" val="29483559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290">
            <a:extLst xmlns:a="http://schemas.openxmlformats.org/drawingml/2006/main">
              <a:ext uri="{FF2B5EF4-FFF2-40B4-BE49-F238E27FC236}">
                <a16:creationId xmlns:a16="http://schemas.microsoft.com/office/drawing/2014/main" id="{4DBEEDBB-759A-46DD-B61F-46C29C31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START WITH A PAIN POINT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9DC0AA7-0FC1-4F05-9101-4A1C4FD0B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先從真實教學／研究痛點出發</a:t>
            </a:r>
          </a:p>
        </p:txBody>
      </p:sp>
      <p:cxnSp>
        <p:nvCxnSpPr>
          <p:cNvPr id="24" name="shape-29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292">
            <a:extLst xmlns:a="http://schemas.openxmlformats.org/drawingml/2006/main">
              <a:ext uri="{FF2B5EF4-FFF2-40B4-BE49-F238E27FC236}">
                <a16:creationId xmlns:a16="http://schemas.microsoft.com/office/drawing/2014/main" id="{7FDB82D4-3FE9-4D97-BDB0-479D984FD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2D31C20-4A9B-42C1-B98A-4C5A8649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16</a:t>
            </a:r>
          </a:p>
        </p:txBody>
      </p:sp>
      <p:sp>
        <p:nvSpPr>
          <p:cNvPr id="6" name="shape-293">
            <a:extLst xmlns:a="http://schemas.openxmlformats.org/drawingml/2006/main">
              <a:ext uri="{FF2B5EF4-FFF2-40B4-BE49-F238E27FC236}">
                <a16:creationId xmlns:a16="http://schemas.microsoft.com/office/drawing/2014/main" id="{3E8D1384-7472-4DBE-BE5B-CE75B7418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294">
            <a:extLst xmlns:a="http://schemas.openxmlformats.org/drawingml/2006/main">
              <a:ext uri="{FF2B5EF4-FFF2-40B4-BE49-F238E27FC236}">
                <a16:creationId xmlns:a16="http://schemas.microsoft.com/office/drawing/2014/main" id="{094A8EB2-9E0D-4A02-B591-8741311C1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A</a:t>
            </a:r>
          </a:p>
        </p:txBody>
      </p:sp>
      <p:sp>
        <p:nvSpPr>
          <p:cNvPr id="8" name="text-295">
            <a:extLst xmlns:a="http://schemas.openxmlformats.org/drawingml/2006/main">
              <a:ext uri="{FF2B5EF4-FFF2-40B4-BE49-F238E27FC236}">
                <a16:creationId xmlns:a16="http://schemas.microsoft.com/office/drawing/2014/main" id="{D83D39D5-61AE-4382-84F7-DB6B14BC3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內容理解痛點</a:t>
            </a:r>
          </a:p>
        </p:txBody>
      </p:sp>
      <p:sp>
        <p:nvSpPr>
          <p:cNvPr id="9" name="text-296">
            <a:extLst xmlns:a="http://schemas.openxmlformats.org/drawingml/2006/main">
              <a:ext uri="{FF2B5EF4-FFF2-40B4-BE49-F238E27FC236}">
                <a16:creationId xmlns:a16="http://schemas.microsoft.com/office/drawing/2014/main" id="{A6F22A79-C1C2-4936-B73A-90552FF9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學生抓不到核心概念，研究者也難快速梳理多份來源。</a:t>
            </a:r>
          </a:p>
        </p:txBody>
      </p:sp>
      <p:sp>
        <p:nvSpPr>
          <p:cNvPr id="10" name="shape-297">
            <a:extLst xmlns:a="http://schemas.openxmlformats.org/drawingml/2006/main">
              <a:ext uri="{FF2B5EF4-FFF2-40B4-BE49-F238E27FC236}">
                <a16:creationId xmlns:a16="http://schemas.microsoft.com/office/drawing/2014/main" id="{E1DA8156-B8FA-494B-A0F1-C69224985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298">
            <a:extLst xmlns:a="http://schemas.openxmlformats.org/drawingml/2006/main">
              <a:ext uri="{FF2B5EF4-FFF2-40B4-BE49-F238E27FC236}">
                <a16:creationId xmlns:a16="http://schemas.microsoft.com/office/drawing/2014/main" id="{9882ECCA-A3DC-40A1-8DC8-5B93F8CB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B</a:t>
            </a:r>
          </a:p>
        </p:txBody>
      </p:sp>
      <p:sp>
        <p:nvSpPr>
          <p:cNvPr id="12" name="text-299">
            <a:extLst xmlns:a="http://schemas.openxmlformats.org/drawingml/2006/main">
              <a:ext uri="{FF2B5EF4-FFF2-40B4-BE49-F238E27FC236}">
                <a16:creationId xmlns:a16="http://schemas.microsoft.com/office/drawing/2014/main" id="{8C656545-CDC9-497A-9500-26D1145C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資料分析痛點</a:t>
            </a:r>
          </a:p>
        </p:txBody>
      </p:sp>
      <p:sp>
        <p:nvSpPr>
          <p:cNvPr id="13" name="text-300">
            <a:extLst xmlns:a="http://schemas.openxmlformats.org/drawingml/2006/main">
              <a:ext uri="{FF2B5EF4-FFF2-40B4-BE49-F238E27FC236}">
                <a16:creationId xmlns:a16="http://schemas.microsoft.com/office/drawing/2014/main" id="{34831FD6-F8B5-4684-A639-1A133AE8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大量選擇題與簡答題需要整理、編碼、比對與人工複核。</a:t>
            </a:r>
          </a:p>
        </p:txBody>
      </p:sp>
      <p:sp>
        <p:nvSpPr>
          <p:cNvPr id="14" name="shape-301">
            <a:extLst xmlns:a="http://schemas.openxmlformats.org/drawingml/2006/main">
              <a:ext uri="{FF2B5EF4-FFF2-40B4-BE49-F238E27FC236}">
                <a16:creationId xmlns:a16="http://schemas.microsoft.com/office/drawing/2014/main" id="{1E33C8D6-BF1B-4E83-B39D-2F33A143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302">
            <a:extLst xmlns:a="http://schemas.openxmlformats.org/drawingml/2006/main">
              <a:ext uri="{FF2B5EF4-FFF2-40B4-BE49-F238E27FC236}">
                <a16:creationId xmlns:a16="http://schemas.microsoft.com/office/drawing/2014/main" id="{E4A629E0-924D-4BFE-B524-D7ACE57F3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C</a:t>
            </a:r>
          </a:p>
        </p:txBody>
      </p:sp>
      <p:sp>
        <p:nvSpPr>
          <p:cNvPr id="16" name="text-303">
            <a:extLst xmlns:a="http://schemas.openxmlformats.org/drawingml/2006/main">
              <a:ext uri="{FF2B5EF4-FFF2-40B4-BE49-F238E27FC236}">
                <a16:creationId xmlns:a16="http://schemas.microsoft.com/office/drawing/2014/main" id="{27B7F90F-AA60-4C9C-936E-EC7CC6E07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互動設計痛點</a:t>
            </a:r>
          </a:p>
        </p:txBody>
      </p:sp>
      <p:sp>
        <p:nvSpPr>
          <p:cNvPr id="17" name="text-304">
            <a:extLst xmlns:a="http://schemas.openxmlformats.org/drawingml/2006/main">
              <a:ext uri="{FF2B5EF4-FFF2-40B4-BE49-F238E27FC236}">
                <a16:creationId xmlns:a16="http://schemas.microsoft.com/office/drawing/2014/main" id="{1C81CEBC-9AD8-444A-A02B-50F75E69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希望把講述內容轉成可操作、可探索的互動任務。</a:t>
            </a:r>
          </a:p>
        </p:txBody>
      </p:sp>
      <p:sp>
        <p:nvSpPr>
          <p:cNvPr id="18" name="shape-305">
            <a:extLst xmlns:a="http://schemas.openxmlformats.org/drawingml/2006/main">
              <a:ext uri="{FF2B5EF4-FFF2-40B4-BE49-F238E27FC236}">
                <a16:creationId xmlns:a16="http://schemas.microsoft.com/office/drawing/2014/main" id="{17866386-4B82-41F1-B7A8-9E88B09F7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306">
            <a:extLst xmlns:a="http://schemas.openxmlformats.org/drawingml/2006/main">
              <a:ext uri="{FF2B5EF4-FFF2-40B4-BE49-F238E27FC236}">
                <a16:creationId xmlns:a16="http://schemas.microsoft.com/office/drawing/2014/main" id="{30A4AA57-60EE-4E75-9E5A-D3EDFFEC7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D</a:t>
            </a:r>
          </a:p>
        </p:txBody>
      </p:sp>
      <p:sp>
        <p:nvSpPr>
          <p:cNvPr id="20" name="text-307">
            <a:extLst xmlns:a="http://schemas.openxmlformats.org/drawingml/2006/main">
              <a:ext uri="{FF2B5EF4-FFF2-40B4-BE49-F238E27FC236}">
                <a16:creationId xmlns:a16="http://schemas.microsoft.com/office/drawing/2014/main" id="{B0FB8924-7DC1-422F-980A-EB75C6E2C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研究／行政痛點</a:t>
            </a:r>
          </a:p>
        </p:txBody>
      </p:sp>
      <p:sp>
        <p:nvSpPr>
          <p:cNvPr id="21" name="text-308">
            <a:extLst xmlns:a="http://schemas.openxmlformats.org/drawingml/2006/main">
              <a:ext uri="{FF2B5EF4-FFF2-40B4-BE49-F238E27FC236}">
                <a16:creationId xmlns:a16="http://schemas.microsoft.com/office/drawing/2014/main" id="{85AC83C3-7DA0-48A8-AE0C-A92C3AE7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想把文獻、資料、方法與行政流程整理成可持續更新的工作區。</a:t>
            </a:r>
          </a:p>
        </p:txBody>
      </p:sp>
    </p:spTree>
    <p:extLst>
      <p:ext uri="{BB962C8B-B14F-4D97-AF65-F5344CB8AC3E}">
        <p14:creationId xmlns:p14="http://schemas.microsoft.com/office/powerpoint/2010/main" val="188166329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09">
            <a:extLst xmlns:a="http://schemas.openxmlformats.org/drawingml/2006/main">
              <a:ext uri="{FF2B5EF4-FFF2-40B4-BE49-F238E27FC236}">
                <a16:creationId xmlns:a16="http://schemas.microsoft.com/office/drawing/2014/main" id="{2D27BC8E-E3B5-4D9C-836F-A214265E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REAL EXAMPLES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05D7EA-C8FD-4F16-B811-DFF180D27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123 個案例，不是作品櫃：是教學與研究需求資料庫</a:t>
            </a:r>
          </a:p>
        </p:txBody>
      </p:sp>
      <p:cxnSp>
        <p:nvCxnSpPr>
          <p:cNvPr id="15" name="shape-31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311">
            <a:extLst xmlns:a="http://schemas.openxmlformats.org/drawingml/2006/main">
              <a:ext uri="{FF2B5EF4-FFF2-40B4-BE49-F238E27FC236}">
                <a16:creationId xmlns:a16="http://schemas.microsoft.com/office/drawing/2014/main" id="{E321784E-1922-48D0-AB6B-298DF5D0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AEC6333-309F-4229-84AB-0EFFF4C2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17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66e5277ac8435a"/>
          <a:srcRect xmlns:a="http://schemas.openxmlformats.org/drawingml/2006/main" l="1389" t="0" r="138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00200"/>
            <a:ext cx="6934200" cy="4457700"/>
          </a:xfrm>
          <a:prstGeom xmlns:a="http://schemas.openxmlformats.org/drawingml/2006/main" prst="roundRect">
            <a:avLst>
              <a:gd name="adj" fmla="val 3419"/>
            </a:avLst>
          </a:prstGeom>
        </p:spPr>
      </p:pic>
      <p:sp>
        <p:nvSpPr>
          <p:cNvPr id="7" name="text-312">
            <a:extLst xmlns:a="http://schemas.openxmlformats.org/drawingml/2006/main">
              <a:ext uri="{FF2B5EF4-FFF2-40B4-BE49-F238E27FC236}">
                <a16:creationId xmlns:a16="http://schemas.microsoft.com/office/drawing/2014/main" id="{A43A1C91-FEF1-4F26-B4A3-7C6FE508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175260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9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阿凱老師的教育科技創新專區</a:t>
            </a:r>
          </a:p>
        </p:txBody>
      </p:sp>
      <p:sp>
        <p:nvSpPr>
          <p:cNvPr id="8" name="text-313">
            <a:extLst xmlns:a="http://schemas.openxmlformats.org/drawingml/2006/main">
              <a:ext uri="{FF2B5EF4-FFF2-40B4-BE49-F238E27FC236}">
                <a16:creationId xmlns:a16="http://schemas.microsoft.com/office/drawing/2014/main" id="{44811CF3-E5C7-4409-8D96-A84B9455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724150"/>
            <a:ext cx="371475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• 123 個老師做的免費工具卡片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• 從課堂互動、評語優化到行政自動化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• 每張卡片與部落格都可作為提示詞、介面與部署案例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• 網址：cagoooo.github.io/Akai/</a:t>
            </a:r>
          </a:p>
        </p:txBody>
      </p:sp>
      <p:sp>
        <p:nvSpPr>
          <p:cNvPr id="9" name="text-955">
            <a:extLst xmlns:a="http://schemas.openxmlformats.org/drawingml/2006/main">
              <a:ext uri="{FF2B5EF4-FFF2-40B4-BE49-F238E27FC236}">
                <a16:creationId xmlns:a16="http://schemas.microsoft.com/office/drawing/2014/main" id="{406B4186-0FC4-429C-9A19-6292A0F4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21b568a648243cb"/>
              </a:rPr>
              <a:t>開啟教育科技創新專區 ↗</a:t>
            </a:r>
          </a:p>
        </p:txBody>
      </p:sp>
      <p:sp>
        <p:nvSpPr>
          <p:cNvPr id="10" name="shape-987">
            <a:extLst xmlns:a="http://schemas.openxmlformats.org/drawingml/2006/main">
              <a:ext uri="{FF2B5EF4-FFF2-40B4-BE49-F238E27FC236}">
                <a16:creationId xmlns:a16="http://schemas.microsoft.com/office/drawing/2014/main" id="{DAD285AC-92F0-4280-8654-D6A3F6F8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87a0b158124182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2" name="text-988">
            <a:extLst xmlns:a="http://schemas.openxmlformats.org/drawingml/2006/main">
              <a:ext uri="{FF2B5EF4-FFF2-40B4-BE49-F238E27FC236}">
                <a16:creationId xmlns:a16="http://schemas.microsoft.com/office/drawing/2014/main" id="{1EB69208-F7FB-4053-B5EE-392083A72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教育科技創新專區</a:t>
            </a:r>
          </a:p>
        </p:txBody>
      </p:sp>
    </p:spTree>
    <p:extLst>
      <p:ext uri="{BB962C8B-B14F-4D97-AF65-F5344CB8AC3E}">
        <p14:creationId xmlns:p14="http://schemas.microsoft.com/office/powerpoint/2010/main" val="212428074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xt-314">
            <a:extLst xmlns:a="http://schemas.openxmlformats.org/drawingml/2006/main">
              <a:ext uri="{FF2B5EF4-FFF2-40B4-BE49-F238E27FC236}">
                <a16:creationId xmlns:a16="http://schemas.microsoft.com/office/drawing/2014/main" id="{2CC2A0C8-146B-4416-BC51-8700A6B9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AKAI CASE NAVIGATION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089E160-3DB9-423E-BDC6-21163B93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阿凱老師實戰案例導航｜語文、設計、互動</a:t>
            </a:r>
          </a:p>
        </p:txBody>
      </p:sp>
      <p:cxnSp>
        <p:nvCxnSpPr>
          <p:cNvPr id="33" name="shape-31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316">
            <a:extLst xmlns:a="http://schemas.openxmlformats.org/drawingml/2006/main">
              <a:ext uri="{FF2B5EF4-FFF2-40B4-BE49-F238E27FC236}">
                <a16:creationId xmlns:a16="http://schemas.microsoft.com/office/drawing/2014/main" id="{EB65A415-AEA9-4148-8251-734B3D55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941FBCC-0113-4F74-9BF3-2E2AF87B2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18</a:t>
            </a:r>
          </a:p>
        </p:txBody>
      </p:sp>
      <p:sp>
        <p:nvSpPr>
          <p:cNvPr id="6" name="text-317">
            <a:extLst xmlns:a="http://schemas.openxmlformats.org/drawingml/2006/main">
              <a:ext uri="{FF2B5EF4-FFF2-40B4-BE49-F238E27FC236}">
                <a16:creationId xmlns:a16="http://schemas.microsoft.com/office/drawing/2014/main" id="{F5E71991-5135-451E-A3E4-4D2F62FA8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90650"/>
            <a:ext cx="1116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先讀工具卡片理解設計脈絡，再直接開啟應用觀察輸入、輸出與操作流程。</a:t>
            </a:r>
          </a:p>
        </p:txBody>
      </p:sp>
      <p:sp>
        <p:nvSpPr>
          <p:cNvPr id="7" name="shape-318">
            <a:extLst xmlns:a="http://schemas.openxmlformats.org/drawingml/2006/main">
              <a:ext uri="{FF2B5EF4-FFF2-40B4-BE49-F238E27FC236}">
                <a16:creationId xmlns:a16="http://schemas.microsoft.com/office/drawing/2014/main" id="{68F6B350-495D-434D-988A-1DC1911C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319">
            <a:extLst xmlns:a="http://schemas.openxmlformats.org/drawingml/2006/main">
              <a:ext uri="{FF2B5EF4-FFF2-40B4-BE49-F238E27FC236}">
                <a16:creationId xmlns:a16="http://schemas.microsoft.com/office/drawing/2014/main" id="{5AACB8D6-D934-46A4-9C1E-6875F225E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#91 · 語文創作</a:t>
            </a:r>
          </a:p>
        </p:txBody>
      </p:sp>
      <p:sp>
        <p:nvSpPr>
          <p:cNvPr id="9" name="text-320">
            <a:extLst xmlns:a="http://schemas.openxmlformats.org/drawingml/2006/main">
              <a:ext uri="{FF2B5EF4-FFF2-40B4-BE49-F238E27FC236}">
                <a16:creationId xmlns:a16="http://schemas.microsoft.com/office/drawing/2014/main" id="{084623F9-475B-4C4C-9222-E61D7B4B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✨ 點亮詩意 Pro ✨早安長輩圖</a:t>
            </a:r>
          </a:p>
        </p:txBody>
      </p:sp>
      <p:sp>
        <p:nvSpPr>
          <p:cNvPr id="10" name="text-321">
            <a:extLst xmlns:a="http://schemas.openxmlformats.org/drawingml/2006/main">
              <a:ext uri="{FF2B5EF4-FFF2-40B4-BE49-F238E27FC236}">
                <a16:creationId xmlns:a16="http://schemas.microsoft.com/office/drawing/2014/main" id="{DE4734F5-2EB5-4191-8FCF-C3D5354E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上傳照片產出繁體詩詞與圖文作品，適合看圖寫詩、意境討論與數位創作。</a:t>
            </a:r>
          </a:p>
        </p:txBody>
      </p:sp>
      <p:sp>
        <p:nvSpPr>
          <p:cNvPr id="11" name="text-322">
            <a:extLst xmlns:a="http://schemas.openxmlformats.org/drawingml/2006/main">
              <a:ext uri="{FF2B5EF4-FFF2-40B4-BE49-F238E27FC236}">
                <a16:creationId xmlns:a16="http://schemas.microsoft.com/office/drawing/2014/main" id="{6269D79A-0C7C-46F0-9699-68C29E9C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f987bebb11146c1"/>
              </a:rPr>
              <a:t>工具卡片介紹 ↗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60e3b85f44e8b"/>
          <a:stretch xmlns:a="http://schemas.openxmlformats.org/drawingml/2006/main"/>
        </p:blipFill>
        <p:spPr>
          <a:xfrm xmlns:a="http://schemas.openxmlformats.org/drawingml/2006/main">
            <a:off x="32702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3" name="text-323">
            <a:extLst xmlns:a="http://schemas.openxmlformats.org/drawingml/2006/main">
              <a:ext uri="{FF2B5EF4-FFF2-40B4-BE49-F238E27FC236}">
                <a16:creationId xmlns:a16="http://schemas.microsoft.com/office/drawing/2014/main" id="{0C8543DF-8E16-48B7-BDBD-555A64F72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f5c22ce3dc64c11"/>
              </a:rPr>
              <a:t>直接開啟應用 ↗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1db1ab7f84bc8"/>
          <a:stretch xmlns:a="http://schemas.openxmlformats.org/drawingml/2006/main"/>
        </p:blipFill>
        <p:spPr>
          <a:xfrm xmlns:a="http://schemas.openxmlformats.org/drawingml/2006/main">
            <a:off x="32702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5" name="shape-324">
            <a:extLst xmlns:a="http://schemas.openxmlformats.org/drawingml/2006/main">
              <a:ext uri="{FF2B5EF4-FFF2-40B4-BE49-F238E27FC236}">
                <a16:creationId xmlns:a16="http://schemas.microsoft.com/office/drawing/2014/main" id="{881D1976-4256-4943-ADF2-064CBD056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6" name="text-325">
            <a:extLst xmlns:a="http://schemas.openxmlformats.org/drawingml/2006/main">
              <a:ext uri="{FF2B5EF4-FFF2-40B4-BE49-F238E27FC236}">
                <a16:creationId xmlns:a16="http://schemas.microsoft.com/office/drawing/2014/main" id="{8ACFB36F-5FC1-4236-8B04-998CF6CA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#58 · 教學設計</a:t>
            </a:r>
          </a:p>
        </p:txBody>
      </p:sp>
      <p:sp>
        <p:nvSpPr>
          <p:cNvPr id="17" name="text-326">
            <a:extLst xmlns:a="http://schemas.openxmlformats.org/drawingml/2006/main">
              <a:ext uri="{FF2B5EF4-FFF2-40B4-BE49-F238E27FC236}">
                <a16:creationId xmlns:a16="http://schemas.microsoft.com/office/drawing/2014/main" id="{B7FEAD2F-BB50-468C-9049-B2310F41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教師數位備課教案小幫手</a:t>
            </a:r>
          </a:p>
        </p:txBody>
      </p:sp>
      <p:sp>
        <p:nvSpPr>
          <p:cNvPr id="18" name="text-327">
            <a:extLst xmlns:a="http://schemas.openxmlformats.org/drawingml/2006/main">
              <a:ext uri="{FF2B5EF4-FFF2-40B4-BE49-F238E27FC236}">
                <a16:creationId xmlns:a16="http://schemas.microsoft.com/office/drawing/2014/main" id="{DEF09C27-7800-41DB-8021-B04583B2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 AI 產出教案與活動設計，示範從教學需求走到可使用的成果。</a:t>
            </a:r>
          </a:p>
        </p:txBody>
      </p:sp>
      <p:sp>
        <p:nvSpPr>
          <p:cNvPr id="19" name="text-328">
            <a:extLst xmlns:a="http://schemas.openxmlformats.org/drawingml/2006/main">
              <a:ext uri="{FF2B5EF4-FFF2-40B4-BE49-F238E27FC236}">
                <a16:creationId xmlns:a16="http://schemas.microsoft.com/office/drawing/2014/main" id="{6B29C0F5-011A-45AD-9DAC-70A0F6742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43d9cba9dc34657"/>
              </a:rPr>
              <a:t>工具卡片介紹 ↗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ffbaa5ed664e14"/>
          <a:stretch xmlns:a="http://schemas.openxmlformats.org/drawingml/2006/main"/>
        </p:blipFill>
        <p:spPr>
          <a:xfrm xmlns:a="http://schemas.openxmlformats.org/drawingml/2006/main">
            <a:off x="70548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1" name="text-329">
            <a:extLst xmlns:a="http://schemas.openxmlformats.org/drawingml/2006/main">
              <a:ext uri="{FF2B5EF4-FFF2-40B4-BE49-F238E27FC236}">
                <a16:creationId xmlns:a16="http://schemas.microsoft.com/office/drawing/2014/main" id="{64C1710F-217E-4039-9D5D-E2AADA5B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2b908f543ff641e7"/>
              </a:rPr>
              <a:t>直接開啟應用 ↗</a:t>
            </a:r>
          </a:p>
        </p:txBody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58cb3b809d4d0e"/>
          <a:stretch xmlns:a="http://schemas.openxmlformats.org/drawingml/2006/main"/>
        </p:blipFill>
        <p:spPr>
          <a:xfrm xmlns:a="http://schemas.openxmlformats.org/drawingml/2006/main">
            <a:off x="70548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3" name="shape-330">
            <a:extLst xmlns:a="http://schemas.openxmlformats.org/drawingml/2006/main">
              <a:ext uri="{FF2B5EF4-FFF2-40B4-BE49-F238E27FC236}">
                <a16:creationId xmlns:a16="http://schemas.microsoft.com/office/drawing/2014/main" id="{936932AF-DDA6-4904-9398-34AA949BA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4" name="text-331">
            <a:extLst xmlns:a="http://schemas.openxmlformats.org/drawingml/2006/main">
              <a:ext uri="{FF2B5EF4-FFF2-40B4-BE49-F238E27FC236}">
                <a16:creationId xmlns:a16="http://schemas.microsoft.com/office/drawing/2014/main" id="{24C8CE33-CD98-4559-8480-F853FDB63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#11 · 互動網站</a:t>
            </a:r>
          </a:p>
        </p:txBody>
      </p:sp>
      <p:sp>
        <p:nvSpPr>
          <p:cNvPr id="25" name="text-332">
            <a:extLst xmlns:a="http://schemas.openxmlformats.org/drawingml/2006/main">
              <a:ext uri="{FF2B5EF4-FFF2-40B4-BE49-F238E27FC236}">
                <a16:creationId xmlns:a16="http://schemas.microsoft.com/office/drawing/2014/main" id="{9C4F6944-8DC2-4FBE-A409-2EC00864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剛好學：課堂互動 so easy</a:t>
            </a:r>
          </a:p>
        </p:txBody>
      </p:sp>
      <p:sp>
        <p:nvSpPr>
          <p:cNvPr id="26" name="text-333">
            <a:extLst xmlns:a="http://schemas.openxmlformats.org/drawingml/2006/main">
              <a:ext uri="{FF2B5EF4-FFF2-40B4-BE49-F238E27FC236}">
                <a16:creationId xmlns:a16="http://schemas.microsoft.com/office/drawing/2014/main" id="{9497D61B-1500-4DF1-82EA-497B3E0E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13 種互動模式涵蓋投票、閱讀測驗、文字雲、繪圖題與作品牆。</a:t>
            </a:r>
          </a:p>
        </p:txBody>
      </p:sp>
      <p:sp>
        <p:nvSpPr>
          <p:cNvPr id="27" name="text-334">
            <a:extLst xmlns:a="http://schemas.openxmlformats.org/drawingml/2006/main">
              <a:ext uri="{FF2B5EF4-FFF2-40B4-BE49-F238E27FC236}">
                <a16:creationId xmlns:a16="http://schemas.microsoft.com/office/drawing/2014/main" id="{A2424D5A-AC88-4048-A910-B8ECD5CF4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4751448e6f54d47"/>
              </a:rPr>
              <a:t>工具卡片介紹 ↗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61d147c2ee493a"/>
          <a:stretch xmlns:a="http://schemas.openxmlformats.org/drawingml/2006/main"/>
        </p:blipFill>
        <p:spPr>
          <a:xfrm xmlns:a="http://schemas.openxmlformats.org/drawingml/2006/main">
            <a:off x="108394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9" name="text-335">
            <a:extLst xmlns:a="http://schemas.openxmlformats.org/drawingml/2006/main">
              <a:ext uri="{FF2B5EF4-FFF2-40B4-BE49-F238E27FC236}">
                <a16:creationId xmlns:a16="http://schemas.microsoft.com/office/drawing/2014/main" id="{7C1D683C-AFB4-4420-9922-118C6BC3D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ab4837cbce54ffa"/>
              </a:rPr>
              <a:t>直接開啟應用 ↗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4374b4592749bd"/>
          <a:stretch xmlns:a="http://schemas.openxmlformats.org/drawingml/2006/main"/>
        </p:blipFill>
        <p:spPr>
          <a:xfrm xmlns:a="http://schemas.openxmlformats.org/drawingml/2006/main">
            <a:off x="108394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</p:spTree>
    <p:extLst>
      <p:ext uri="{BB962C8B-B14F-4D97-AF65-F5344CB8AC3E}">
        <p14:creationId xmlns:p14="http://schemas.microsoft.com/office/powerpoint/2010/main" val="35431455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ext-336">
            <a:extLst xmlns:a="http://schemas.openxmlformats.org/drawingml/2006/main">
              <a:ext uri="{FF2B5EF4-FFF2-40B4-BE49-F238E27FC236}">
                <a16:creationId xmlns:a16="http://schemas.microsoft.com/office/drawing/2014/main" id="{4C83AAF8-89B9-490F-909C-276AC737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AKAI CASE NAVIGATION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068B6B9-5799-41F6-A74B-F9A7EDC30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阿凱老師實戰案例導航｜評量與部署</a:t>
            </a:r>
          </a:p>
        </p:txBody>
      </p:sp>
      <p:cxnSp>
        <p:nvCxnSpPr>
          <p:cNvPr id="33" name="shape-33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338">
            <a:extLst xmlns:a="http://schemas.openxmlformats.org/drawingml/2006/main">
              <a:ext uri="{FF2B5EF4-FFF2-40B4-BE49-F238E27FC236}">
                <a16:creationId xmlns:a16="http://schemas.microsoft.com/office/drawing/2014/main" id="{91003277-30A1-4FBE-820A-B3233352B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964E83A-FFB1-4ED6-BF3E-4CBB699F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19</a:t>
            </a:r>
          </a:p>
        </p:txBody>
      </p:sp>
      <p:sp>
        <p:nvSpPr>
          <p:cNvPr id="6" name="text-339">
            <a:extLst xmlns:a="http://schemas.openxmlformats.org/drawingml/2006/main">
              <a:ext uri="{FF2B5EF4-FFF2-40B4-BE49-F238E27FC236}">
                <a16:creationId xmlns:a16="http://schemas.microsoft.com/office/drawing/2014/main" id="{8057F339-9F8F-4767-9274-BFDD536E8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90650"/>
            <a:ext cx="1116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比較同一個教學構想如何透過即時回饋、Google Sites 與 GitHub Pages 落地。</a:t>
            </a:r>
          </a:p>
        </p:txBody>
      </p:sp>
      <p:sp>
        <p:nvSpPr>
          <p:cNvPr id="7" name="shape-340">
            <a:extLst xmlns:a="http://schemas.openxmlformats.org/drawingml/2006/main">
              <a:ext uri="{FF2B5EF4-FFF2-40B4-BE49-F238E27FC236}">
                <a16:creationId xmlns:a16="http://schemas.microsoft.com/office/drawing/2014/main" id="{5301B611-C721-4F9E-A6BB-C7DD8EBA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341">
            <a:extLst xmlns:a="http://schemas.openxmlformats.org/drawingml/2006/main">
              <a:ext uri="{FF2B5EF4-FFF2-40B4-BE49-F238E27FC236}">
                <a16:creationId xmlns:a16="http://schemas.microsoft.com/office/drawing/2014/main" id="{33EE949C-FDE8-49B2-AA42-505017FE6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#3 · 形成性評量</a:t>
            </a:r>
          </a:p>
        </p:txBody>
      </p:sp>
      <p:sp>
        <p:nvSpPr>
          <p:cNvPr id="9" name="text-342">
            <a:extLst xmlns:a="http://schemas.openxmlformats.org/drawingml/2006/main">
              <a:ext uri="{FF2B5EF4-FFF2-40B4-BE49-F238E27FC236}">
                <a16:creationId xmlns:a16="http://schemas.microsoft.com/office/drawing/2014/main" id="{13973FA6-BED3-4DC5-8F21-69C8CB1C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學生即時投票系統</a:t>
            </a:r>
          </a:p>
        </p:txBody>
      </p:sp>
      <p:sp>
        <p:nvSpPr>
          <p:cNvPr id="10" name="text-343">
            <a:extLst xmlns:a="http://schemas.openxmlformats.org/drawingml/2006/main">
              <a:ext uri="{FF2B5EF4-FFF2-40B4-BE49-F238E27FC236}">
                <a16:creationId xmlns:a16="http://schemas.microsoft.com/office/drawing/2014/main" id="{3E0BF705-5F4D-4A0A-8DF1-4840E897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掃 QR Code 即時作答；連投影片上的題目也能快速轉成互動活動。</a:t>
            </a:r>
          </a:p>
        </p:txBody>
      </p:sp>
      <p:sp>
        <p:nvSpPr>
          <p:cNvPr id="11" name="text-344">
            <a:extLst xmlns:a="http://schemas.openxmlformats.org/drawingml/2006/main">
              <a:ext uri="{FF2B5EF4-FFF2-40B4-BE49-F238E27FC236}">
                <a16:creationId xmlns:a16="http://schemas.microsoft.com/office/drawing/2014/main" id="{2CE98583-8B4E-4791-BBC4-2E33737E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595974bbbb14e15"/>
              </a:rPr>
              <a:t>工具卡片介紹 ↗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a24f22547a4bb1"/>
          <a:stretch xmlns:a="http://schemas.openxmlformats.org/drawingml/2006/main"/>
        </p:blipFill>
        <p:spPr>
          <a:xfrm xmlns:a="http://schemas.openxmlformats.org/drawingml/2006/main">
            <a:off x="32702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3" name="text-345">
            <a:extLst xmlns:a="http://schemas.openxmlformats.org/drawingml/2006/main">
              <a:ext uri="{FF2B5EF4-FFF2-40B4-BE49-F238E27FC236}">
                <a16:creationId xmlns:a16="http://schemas.microsoft.com/office/drawing/2014/main" id="{EAD54234-619C-459C-8DF5-97B28BE1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620eceba72e40f2"/>
              </a:rPr>
              <a:t>直接開啟應用 ↗</a:t>
            </a:r>
          </a:p>
        </p:txBody>
      </p:sp>
      <p:pic>
        <p:nvPicPr>
          <p:cNvPr id="4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1cf7a3873c46ee"/>
          <a:stretch xmlns:a="http://schemas.openxmlformats.org/drawingml/2006/main"/>
        </p:blipFill>
        <p:spPr>
          <a:xfrm xmlns:a="http://schemas.openxmlformats.org/drawingml/2006/main">
            <a:off x="32702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15" name="shape-346">
            <a:extLst xmlns:a="http://schemas.openxmlformats.org/drawingml/2006/main">
              <a:ext uri="{FF2B5EF4-FFF2-40B4-BE49-F238E27FC236}">
                <a16:creationId xmlns:a16="http://schemas.microsoft.com/office/drawing/2014/main" id="{8DD2A750-0D56-4988-A4BC-3B69F79DE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89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6" name="text-347">
            <a:extLst xmlns:a="http://schemas.openxmlformats.org/drawingml/2006/main">
              <a:ext uri="{FF2B5EF4-FFF2-40B4-BE49-F238E27FC236}">
                <a16:creationId xmlns:a16="http://schemas.microsoft.com/office/drawing/2014/main" id="{EC954CC1-BF69-4A87-8222-C57D39968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#24 · Google Sites</a:t>
            </a:r>
          </a:p>
        </p:txBody>
      </p:sp>
      <p:sp>
        <p:nvSpPr>
          <p:cNvPr id="17" name="text-348">
            <a:extLst xmlns:a="http://schemas.openxmlformats.org/drawingml/2006/main">
              <a:ext uri="{FF2B5EF4-FFF2-40B4-BE49-F238E27FC236}">
                <a16:creationId xmlns:a16="http://schemas.microsoft.com/office/drawing/2014/main" id="{99A51B0A-AB2A-41A0-8FD7-D0BCBDAF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教師午會記錄報告站</a:t>
            </a:r>
          </a:p>
        </p:txBody>
      </p:sp>
      <p:sp>
        <p:nvSpPr>
          <p:cNvPr id="18" name="text-349">
            <a:extLst xmlns:a="http://schemas.openxmlformats.org/drawingml/2006/main">
              <a:ext uri="{FF2B5EF4-FFF2-40B4-BE49-F238E27FC236}">
                <a16:creationId xmlns:a16="http://schemas.microsoft.com/office/drawing/2014/main" id="{C41F4F79-5BB5-4C40-9512-0DCC3CCB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以 Google Sites 承載會議紀錄與互動式報告，示範嵌入與分享。</a:t>
            </a:r>
          </a:p>
        </p:txBody>
      </p:sp>
      <p:sp>
        <p:nvSpPr>
          <p:cNvPr id="19" name="text-350">
            <a:extLst xmlns:a="http://schemas.openxmlformats.org/drawingml/2006/main">
              <a:ext uri="{FF2B5EF4-FFF2-40B4-BE49-F238E27FC236}">
                <a16:creationId xmlns:a16="http://schemas.microsoft.com/office/drawing/2014/main" id="{79432344-02AE-41EC-9E64-088BAB885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c6d3ed8620a40cd"/>
              </a:rPr>
              <a:t>工具卡片介紹 ↗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12a55ed4e44096"/>
          <a:stretch xmlns:a="http://schemas.openxmlformats.org/drawingml/2006/main"/>
        </p:blipFill>
        <p:spPr>
          <a:xfrm xmlns:a="http://schemas.openxmlformats.org/drawingml/2006/main">
            <a:off x="70548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1" name="text-351">
            <a:extLst xmlns:a="http://schemas.openxmlformats.org/drawingml/2006/main">
              <a:ext uri="{FF2B5EF4-FFF2-40B4-BE49-F238E27FC236}">
                <a16:creationId xmlns:a16="http://schemas.microsoft.com/office/drawing/2014/main" id="{493AB817-5BE5-43EB-96BA-9B92ECA9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448137877294804"/>
              </a:rPr>
              <a:t>直接開啟應用 ↗</a:t>
            </a:r>
          </a:p>
        </p:txBody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a5250132474fb8"/>
          <a:stretch xmlns:a="http://schemas.openxmlformats.org/drawingml/2006/main"/>
        </p:blipFill>
        <p:spPr>
          <a:xfrm xmlns:a="http://schemas.openxmlformats.org/drawingml/2006/main">
            <a:off x="70548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3" name="shape-352">
            <a:extLst xmlns:a="http://schemas.openxmlformats.org/drawingml/2006/main">
              <a:ext uri="{FF2B5EF4-FFF2-40B4-BE49-F238E27FC236}">
                <a16:creationId xmlns:a16="http://schemas.microsoft.com/office/drawing/2014/main" id="{53A8E9C4-FD98-4B8D-B5E2-F3061F7F0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550" y="1924050"/>
            <a:ext cx="3594100" cy="4019550"/>
          </a:xfrm>
          <a:prstGeom xmlns:a="http://schemas.openxmlformats.org/drawingml/2006/main" prst="roundRect">
            <a:avLst>
              <a:gd name="adj" fmla="val 42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4" name="text-353">
            <a:extLst xmlns:a="http://schemas.openxmlformats.org/drawingml/2006/main">
              <a:ext uri="{FF2B5EF4-FFF2-40B4-BE49-F238E27FC236}">
                <a16:creationId xmlns:a16="http://schemas.microsoft.com/office/drawing/2014/main" id="{B0CD1DD1-90F6-43D4-9C16-AF3779E25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133600"/>
            <a:ext cx="317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05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#81 · GitHub Pages</a:t>
            </a:r>
          </a:p>
        </p:txBody>
      </p:sp>
      <p:sp>
        <p:nvSpPr>
          <p:cNvPr id="25" name="text-354">
            <a:extLst xmlns:a="http://schemas.openxmlformats.org/drawingml/2006/main">
              <a:ext uri="{FF2B5EF4-FFF2-40B4-BE49-F238E27FC236}">
                <a16:creationId xmlns:a16="http://schemas.microsoft.com/office/drawing/2014/main" id="{FDA82A82-3D7F-46C7-9307-76EE2850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2571750"/>
            <a:ext cx="3175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國小資訊科技教學駕駛艙</a:t>
            </a:r>
          </a:p>
        </p:txBody>
      </p:sp>
      <p:sp>
        <p:nvSpPr>
          <p:cNvPr id="26" name="text-355">
            <a:extLst xmlns:a="http://schemas.openxmlformats.org/drawingml/2006/main">
              <a:ext uri="{FF2B5EF4-FFF2-40B4-BE49-F238E27FC236}">
                <a16:creationId xmlns:a16="http://schemas.microsoft.com/office/drawing/2014/main" id="{64F2D7A3-EA3B-4E93-841E-80C417B4C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3524250"/>
            <a:ext cx="317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整合全學期課程、影片、Canvas 關卡與評量入口的一站式教學網站。</a:t>
            </a:r>
          </a:p>
        </p:txBody>
      </p:sp>
      <p:sp>
        <p:nvSpPr>
          <p:cNvPr id="27" name="text-356">
            <a:extLst xmlns:a="http://schemas.openxmlformats.org/drawingml/2006/main">
              <a:ext uri="{FF2B5EF4-FFF2-40B4-BE49-F238E27FC236}">
                <a16:creationId xmlns:a16="http://schemas.microsoft.com/office/drawing/2014/main" id="{D4533F85-612A-49AE-BBC2-8F4C5B19C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48768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b84453194b94282"/>
              </a:rPr>
              <a:t>工具卡片介紹 ↗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8b4e7116f24cf3"/>
          <a:stretch xmlns:a="http://schemas.openxmlformats.org/drawingml/2006/main"/>
        </p:blipFill>
        <p:spPr>
          <a:xfrm xmlns:a="http://schemas.openxmlformats.org/drawingml/2006/main">
            <a:off x="10839450" y="46482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9" name="text-357">
            <a:extLst xmlns:a="http://schemas.openxmlformats.org/drawingml/2006/main">
              <a:ext uri="{FF2B5EF4-FFF2-40B4-BE49-F238E27FC236}">
                <a16:creationId xmlns:a16="http://schemas.microsoft.com/office/drawing/2014/main" id="{2600206F-280F-4958-804D-6C9B01501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100" y="5334000"/>
            <a:ext cx="2470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FF7866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b30028019de4168"/>
              </a:rPr>
              <a:t>直接開啟應用 ↗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cbc9e3f5c64bd3"/>
          <a:stretch xmlns:a="http://schemas.openxmlformats.org/drawingml/2006/main"/>
        </p:blipFill>
        <p:spPr>
          <a:xfrm xmlns:a="http://schemas.openxmlformats.org/drawingml/2006/main">
            <a:off x="10839450" y="5295900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</p:spTree>
    <p:extLst>
      <p:ext uri="{BB962C8B-B14F-4D97-AF65-F5344CB8AC3E}">
        <p14:creationId xmlns:p14="http://schemas.microsoft.com/office/powerpoint/2010/main" val="60509814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358">
            <a:extLst xmlns:a="http://schemas.openxmlformats.org/drawingml/2006/main">
              <a:ext uri="{FF2B5EF4-FFF2-40B4-BE49-F238E27FC236}">
                <a16:creationId xmlns:a16="http://schemas.microsoft.com/office/drawing/2014/main" id="{F4DAECB9-21C9-492F-855F-0A7CDCF1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VOICE INPUT OPTIONS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D8D8CB0-9BD6-4603-9481-244A8A994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語音輸入有兩條路：Typeless × Codex Voice</a:t>
            </a:r>
          </a:p>
        </p:txBody>
      </p:sp>
      <p:cxnSp>
        <p:nvCxnSpPr>
          <p:cNvPr id="30" name="shape-35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360">
            <a:extLst xmlns:a="http://schemas.openxmlformats.org/drawingml/2006/main">
              <a:ext uri="{FF2B5EF4-FFF2-40B4-BE49-F238E27FC236}">
                <a16:creationId xmlns:a16="http://schemas.microsoft.com/office/drawing/2014/main" id="{938374E5-E571-437A-91D0-40415BCB1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8FFC6EB-0B78-4571-A736-77FC0F45E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20</a:t>
            </a:r>
          </a:p>
        </p:txBody>
      </p:sp>
      <p:sp>
        <p:nvSpPr>
          <p:cNvPr id="6" name="shape-361">
            <a:extLst xmlns:a="http://schemas.openxmlformats.org/drawingml/2006/main">
              <a:ext uri="{FF2B5EF4-FFF2-40B4-BE49-F238E27FC236}">
                <a16:creationId xmlns:a16="http://schemas.microsoft.com/office/drawing/2014/main" id="{C2691A51-9037-47BC-BCCF-14F722AE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362">
            <a:extLst xmlns:a="http://schemas.openxmlformats.org/drawingml/2006/main">
              <a:ext uri="{FF2B5EF4-FFF2-40B4-BE49-F238E27FC236}">
                <a16:creationId xmlns:a16="http://schemas.microsoft.com/office/drawing/2014/main" id="{A6E3D4F6-D9E7-4FE3-BD40-016A3873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A</a:t>
            </a:r>
          </a:p>
        </p:txBody>
      </p:sp>
      <p:sp>
        <p:nvSpPr>
          <p:cNvPr id="8" name="text-363">
            <a:extLst xmlns:a="http://schemas.openxmlformats.org/drawingml/2006/main">
              <a:ext uri="{FF2B5EF4-FFF2-40B4-BE49-F238E27FC236}">
                <a16:creationId xmlns:a16="http://schemas.microsoft.com/office/drawing/2014/main" id="{DEC92A5D-FD38-43F2-ABF8-44BBF65E7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Typeless｜跨應用</a:t>
            </a:r>
          </a:p>
        </p:txBody>
      </p:sp>
      <p:sp>
        <p:nvSpPr>
          <p:cNvPr id="9" name="text-364">
            <a:extLst xmlns:a="http://schemas.openxmlformats.org/drawingml/2006/main">
              <a:ext uri="{FF2B5EF4-FFF2-40B4-BE49-F238E27FC236}">
                <a16:creationId xmlns:a16="http://schemas.microsoft.com/office/drawing/2014/main" id="{A6C7F9C6-FB81-44FA-B2B2-34B33ABE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在原本的輸入框直接說，先把課程構想、研究問題或行政需求整理成可複製文字。</a:t>
            </a:r>
          </a:p>
        </p:txBody>
      </p:sp>
      <p:sp>
        <p:nvSpPr>
          <p:cNvPr id="10" name="shape-365">
            <a:extLst xmlns:a="http://schemas.openxmlformats.org/drawingml/2006/main">
              <a:ext uri="{FF2B5EF4-FFF2-40B4-BE49-F238E27FC236}">
                <a16:creationId xmlns:a16="http://schemas.microsoft.com/office/drawing/2014/main" id="{0D6EAD37-D441-40D3-9B37-0F8977E4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366">
            <a:extLst xmlns:a="http://schemas.openxmlformats.org/drawingml/2006/main">
              <a:ext uri="{FF2B5EF4-FFF2-40B4-BE49-F238E27FC236}">
                <a16:creationId xmlns:a16="http://schemas.microsoft.com/office/drawing/2014/main" id="{7AAD4064-F7E9-4CE0-938A-5C6B514D3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B</a:t>
            </a:r>
          </a:p>
        </p:txBody>
      </p:sp>
      <p:sp>
        <p:nvSpPr>
          <p:cNvPr id="12" name="text-367">
            <a:extLst xmlns:a="http://schemas.openxmlformats.org/drawingml/2006/main">
              <a:ext uri="{FF2B5EF4-FFF2-40B4-BE49-F238E27FC236}">
                <a16:creationId xmlns:a16="http://schemas.microsoft.com/office/drawing/2014/main" id="{F92C6640-708D-4B32-A95C-C2CCF151D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Codex Voice｜原生</a:t>
            </a:r>
          </a:p>
        </p:txBody>
      </p:sp>
      <p:sp>
        <p:nvSpPr>
          <p:cNvPr id="13" name="text-368">
            <a:extLst xmlns:a="http://schemas.openxmlformats.org/drawingml/2006/main">
              <a:ext uri="{FF2B5EF4-FFF2-40B4-BE49-F238E27FC236}">
                <a16:creationId xmlns:a16="http://schemas.microsoft.com/office/drawing/2014/main" id="{5BD6631B-0606-4C52-9296-9FC6B1D6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在 ChatGPT 桌面版 Work／Codex 內直接口述任務、追問進度，讓 Agent 依工作區與權限協作。</a:t>
            </a:r>
          </a:p>
        </p:txBody>
      </p:sp>
      <p:sp>
        <p:nvSpPr>
          <p:cNvPr id="14" name="shape-369">
            <a:extLst xmlns:a="http://schemas.openxmlformats.org/drawingml/2006/main">
              <a:ext uri="{FF2B5EF4-FFF2-40B4-BE49-F238E27FC236}">
                <a16:creationId xmlns:a16="http://schemas.microsoft.com/office/drawing/2014/main" id="{A2A0EC11-F037-477E-AF91-D4166395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370">
            <a:extLst xmlns:a="http://schemas.openxmlformats.org/drawingml/2006/main">
              <a:ext uri="{FF2B5EF4-FFF2-40B4-BE49-F238E27FC236}">
                <a16:creationId xmlns:a16="http://schemas.microsoft.com/office/drawing/2014/main" id="{0CBCC76D-D849-4C5C-BAA6-463B7A520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6" name="text-371">
            <a:extLst xmlns:a="http://schemas.openxmlformats.org/drawingml/2006/main">
              <a:ext uri="{FF2B5EF4-FFF2-40B4-BE49-F238E27FC236}">
                <a16:creationId xmlns:a16="http://schemas.microsoft.com/office/drawing/2014/main" id="{03B49B7E-9D79-4E45-9DE9-A0F795916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共同流程</a:t>
            </a:r>
          </a:p>
        </p:txBody>
      </p:sp>
      <p:sp>
        <p:nvSpPr>
          <p:cNvPr id="17" name="text-372">
            <a:extLst xmlns:a="http://schemas.openxmlformats.org/drawingml/2006/main">
              <a:ext uri="{FF2B5EF4-FFF2-40B4-BE49-F238E27FC236}">
                <a16:creationId xmlns:a16="http://schemas.microsoft.com/office/drawing/2014/main" id="{D98FA68E-F77B-4816-8B34-2B21E3C7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說清楚對象、痛點、限制與完成標準；再人工檢查，才交給 Notebook 或 Agent。</a:t>
            </a:r>
          </a:p>
        </p:txBody>
      </p:sp>
      <p:sp>
        <p:nvSpPr>
          <p:cNvPr id="18" name="shape-373">
            <a:extLst xmlns:a="http://schemas.openxmlformats.org/drawingml/2006/main">
              <a:ext uri="{FF2B5EF4-FFF2-40B4-BE49-F238E27FC236}">
                <a16:creationId xmlns:a16="http://schemas.microsoft.com/office/drawing/2014/main" id="{A1F510A9-38EE-4BA4-A5B4-0A5829C9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374">
            <a:extLst xmlns:a="http://schemas.openxmlformats.org/drawingml/2006/main">
              <a:ext uri="{FF2B5EF4-FFF2-40B4-BE49-F238E27FC236}">
                <a16:creationId xmlns:a16="http://schemas.microsoft.com/office/drawing/2014/main" id="{7389C362-9D5E-4FF1-9F3D-F7D495B7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0" name="text-375">
            <a:extLst xmlns:a="http://schemas.openxmlformats.org/drawingml/2006/main">
              <a:ext uri="{FF2B5EF4-FFF2-40B4-BE49-F238E27FC236}">
                <a16:creationId xmlns:a16="http://schemas.microsoft.com/office/drawing/2014/main" id="{5B57E2C1-27C8-4BF3-BCEE-07EDC779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隱私選擇</a:t>
            </a:r>
          </a:p>
        </p:txBody>
      </p:sp>
      <p:sp>
        <p:nvSpPr>
          <p:cNvPr id="21" name="text-376">
            <a:extLst xmlns:a="http://schemas.openxmlformats.org/drawingml/2006/main">
              <a:ext uri="{FF2B5EF4-FFF2-40B4-BE49-F238E27FC236}">
                <a16:creationId xmlns:a16="http://schemas.microsoft.com/office/drawing/2014/main" id="{691A8D8D-069C-49C7-8FFB-F0CB5655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敏感資料先匿名化。可改用 Codex Voice，但仍要確認麥克風、工作區權限與資料控制設定；不等於離線或零留存。</a:t>
            </a:r>
          </a:p>
        </p:txBody>
      </p:sp>
      <p:sp>
        <p:nvSpPr>
          <p:cNvPr id="22" name="text-956">
            <a:extLst xmlns:a="http://schemas.openxmlformats.org/drawingml/2006/main">
              <a:ext uri="{FF2B5EF4-FFF2-40B4-BE49-F238E27FC236}">
                <a16:creationId xmlns:a16="http://schemas.microsoft.com/office/drawing/2014/main" id="{55E3F019-C7F9-4D91-A1CC-40CC41B9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0bd56e83b034a9a"/>
              </a:rPr>
              <a:t>Typeless 官方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42d1608cdcf4db3"/>
              </a:rPr>
              <a:t>Codex Voice ↗</a:t>
            </a:r>
          </a:p>
        </p:txBody>
      </p:sp>
      <p:sp>
        <p:nvSpPr>
          <p:cNvPr id="23" name="shape-989">
            <a:extLst xmlns:a="http://schemas.openxmlformats.org/drawingml/2006/main">
              <a:ext uri="{FF2B5EF4-FFF2-40B4-BE49-F238E27FC236}">
                <a16:creationId xmlns:a16="http://schemas.microsoft.com/office/drawing/2014/main" id="{8BD5A0E7-45D9-4A09-BBB2-F302839D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9e9fd9ae44b20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5" name="text-990">
            <a:extLst xmlns:a="http://schemas.openxmlformats.org/drawingml/2006/main">
              <a:ext uri="{FF2B5EF4-FFF2-40B4-BE49-F238E27FC236}">
                <a16:creationId xmlns:a16="http://schemas.microsoft.com/office/drawing/2014/main" id="{A83649E0-0B86-4C65-9676-8FA5AA322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Typeless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5675550df848b1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7" name="text-991">
            <a:extLst xmlns:a="http://schemas.openxmlformats.org/drawingml/2006/main">
              <a:ext uri="{FF2B5EF4-FFF2-40B4-BE49-F238E27FC236}">
                <a16:creationId xmlns:a16="http://schemas.microsoft.com/office/drawing/2014/main" id="{EAE8F34C-ED1B-4CE9-A464-7EDA3491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Codex Voice</a:t>
            </a:r>
          </a:p>
        </p:txBody>
      </p:sp>
    </p:spTree>
    <p:extLst>
      <p:ext uri="{BB962C8B-B14F-4D97-AF65-F5344CB8AC3E}">
        <p14:creationId xmlns:p14="http://schemas.microsoft.com/office/powerpoint/2010/main" val="165518122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377">
            <a:extLst xmlns:a="http://schemas.openxmlformats.org/drawingml/2006/main">
              <a:ext uri="{FF2B5EF4-FFF2-40B4-BE49-F238E27FC236}">
                <a16:creationId xmlns:a16="http://schemas.microsoft.com/office/drawing/2014/main" id="{DBAC62FB-E652-4C96-B07B-2CFC12FF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TYPELESS ↔ CODEX VOICE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CAFB824-C555-4AC1-B56E-0A1D6C71C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同一個痛點，兩種語音路徑</a:t>
            </a:r>
          </a:p>
        </p:txBody>
      </p:sp>
      <p:cxnSp>
        <p:nvCxnSpPr>
          <p:cNvPr id="20" name="shape-37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379">
            <a:extLst xmlns:a="http://schemas.openxmlformats.org/drawingml/2006/main">
              <a:ext uri="{FF2B5EF4-FFF2-40B4-BE49-F238E27FC236}">
                <a16:creationId xmlns:a16="http://schemas.microsoft.com/office/drawing/2014/main" id="{4A5FBAB8-2561-4E51-97C2-4C6EE9660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1BFF346-5944-4268-95E8-AFB12C40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21</a:t>
            </a:r>
          </a:p>
        </p:txBody>
      </p:sp>
      <p:sp>
        <p:nvSpPr>
          <p:cNvPr id="6" name="shape-380">
            <a:extLst xmlns:a="http://schemas.openxmlformats.org/drawingml/2006/main">
              <a:ext uri="{FF2B5EF4-FFF2-40B4-BE49-F238E27FC236}">
                <a16:creationId xmlns:a16="http://schemas.microsoft.com/office/drawing/2014/main" id="{B64B5664-BE62-41C8-A166-1CCF1728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381">
            <a:extLst xmlns:a="http://schemas.openxmlformats.org/drawingml/2006/main">
              <a:ext uri="{FF2B5EF4-FFF2-40B4-BE49-F238E27FC236}">
                <a16:creationId xmlns:a16="http://schemas.microsoft.com/office/drawing/2014/main" id="{A46065E1-03F3-45FB-8D7E-D6332CB39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382">
            <a:extLst xmlns:a="http://schemas.openxmlformats.org/drawingml/2006/main">
              <a:ext uri="{FF2B5EF4-FFF2-40B4-BE49-F238E27FC236}">
                <a16:creationId xmlns:a16="http://schemas.microsoft.com/office/drawing/2014/main" id="{812818CD-BDD9-4D5A-8E33-714DCEA6C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Typeless：口述 → 文字</a:t>
            </a:r>
          </a:p>
        </p:txBody>
      </p:sp>
      <p:sp>
        <p:nvSpPr>
          <p:cNvPr id="9" name="text-383">
            <a:extLst xmlns:a="http://schemas.openxmlformats.org/drawingml/2006/main">
              <a:ext uri="{FF2B5EF4-FFF2-40B4-BE49-F238E27FC236}">
                <a16:creationId xmlns:a16="http://schemas.microsoft.com/office/drawing/2014/main" id="{F598F0B6-0B71-4F58-BFFC-04AA66E3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我想做一個大學教師 AI 研習……呃……先讓大家說出自己的痛點，然後整理資料，最後做一個可以分享的作品。</a:t>
            </a:r>
          </a:p>
        </p:txBody>
      </p:sp>
      <p:sp>
        <p:nvSpPr>
          <p:cNvPr id="10" name="text-384">
            <a:extLst xmlns:a="http://schemas.openxmlformats.org/drawingml/2006/main">
              <a:ext uri="{FF2B5EF4-FFF2-40B4-BE49-F238E27FC236}">
                <a16:creationId xmlns:a16="http://schemas.microsoft.com/office/drawing/2014/main" id="{A84EBF2D-E493-4B7D-9468-92F7A4103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Codex Voice：口述 → 任務</a:t>
            </a:r>
          </a:p>
        </p:txBody>
      </p:sp>
      <p:sp>
        <p:nvSpPr>
          <p:cNvPr id="11" name="text-385">
            <a:extLst xmlns:a="http://schemas.openxmlformats.org/drawingml/2006/main">
              <a:ext uri="{FF2B5EF4-FFF2-40B4-BE49-F238E27FC236}">
                <a16:creationId xmlns:a16="http://schemas.microsoft.com/office/drawing/2014/main" id="{06C9D185-599E-4E51-AC49-AFA6B5AD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請先閱讀目前工作區的研習素材，整理三個教學／研究痛點，提出可驗證計畫，等我確認後再執行；最後回報變更與證據。</a:t>
            </a:r>
          </a:p>
        </p:txBody>
      </p:sp>
      <p:sp>
        <p:nvSpPr>
          <p:cNvPr id="12" name="text-957">
            <a:extLst xmlns:a="http://schemas.openxmlformats.org/drawingml/2006/main">
              <a:ext uri="{FF2B5EF4-FFF2-40B4-BE49-F238E27FC236}">
                <a16:creationId xmlns:a16="http://schemas.microsoft.com/office/drawing/2014/main" id="{75BA3B7A-AFB9-48AF-AB59-097C90393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0aa788735a2459a"/>
              </a:rPr>
              <a:t>Typeless 官方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0c177949f6f4c48"/>
              </a:rPr>
              <a:t>Codex Voice ↗</a:t>
            </a:r>
          </a:p>
        </p:txBody>
      </p:sp>
      <p:sp>
        <p:nvSpPr>
          <p:cNvPr id="13" name="shape-992">
            <a:extLst xmlns:a="http://schemas.openxmlformats.org/drawingml/2006/main">
              <a:ext uri="{FF2B5EF4-FFF2-40B4-BE49-F238E27FC236}">
                <a16:creationId xmlns:a16="http://schemas.microsoft.com/office/drawing/2014/main" id="{F550E0E8-A1A9-45DA-A037-221C8F3E9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07183ca74e4ba5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15" name="text-993">
            <a:extLst xmlns:a="http://schemas.openxmlformats.org/drawingml/2006/main">
              <a:ext uri="{FF2B5EF4-FFF2-40B4-BE49-F238E27FC236}">
                <a16:creationId xmlns:a16="http://schemas.microsoft.com/office/drawing/2014/main" id="{A89E4947-24DA-4561-8974-7C01158B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Typeless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0bac7eaf0148a5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17" name="text-994">
            <a:extLst xmlns:a="http://schemas.openxmlformats.org/drawingml/2006/main">
              <a:ext uri="{FF2B5EF4-FFF2-40B4-BE49-F238E27FC236}">
                <a16:creationId xmlns:a16="http://schemas.microsoft.com/office/drawing/2014/main" id="{5C90B576-7022-4E0A-9135-7E84700F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Codex Voice</a:t>
            </a:r>
          </a:p>
        </p:txBody>
      </p:sp>
    </p:spTree>
    <p:extLst>
      <p:ext uri="{BB962C8B-B14F-4D97-AF65-F5344CB8AC3E}">
        <p14:creationId xmlns:p14="http://schemas.microsoft.com/office/powerpoint/2010/main" val="7005193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386">
            <a:extLst xmlns:a="http://schemas.openxmlformats.org/drawingml/2006/main">
              <a:ext uri="{FF2B5EF4-FFF2-40B4-BE49-F238E27FC236}">
                <a16:creationId xmlns:a16="http://schemas.microsoft.com/office/drawing/2014/main" id="{E64C49D2-14A5-44CC-A50C-C9291ED2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E9FC770-B1FB-4FA5-B428-6CEF110F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實作｜選一條語音路徑說出真實痛點</a:t>
            </a:r>
          </a:p>
        </p:txBody>
      </p:sp>
      <p:cxnSp>
        <p:nvCxnSpPr>
          <p:cNvPr id="27" name="shape-38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388">
            <a:extLst xmlns:a="http://schemas.openxmlformats.org/drawingml/2006/main">
              <a:ext uri="{FF2B5EF4-FFF2-40B4-BE49-F238E27FC236}">
                <a16:creationId xmlns:a16="http://schemas.microsoft.com/office/drawing/2014/main" id="{089F12A3-72F6-4A3C-A8A1-A5DD5CBB9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171A475-9868-4175-BE1F-BAB965DC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22</a:t>
            </a:r>
          </a:p>
        </p:txBody>
      </p:sp>
      <p:sp>
        <p:nvSpPr>
          <p:cNvPr id="6" name="text-389">
            <a:extLst xmlns:a="http://schemas.openxmlformats.org/drawingml/2006/main">
              <a:ext uri="{FF2B5EF4-FFF2-40B4-BE49-F238E27FC236}">
                <a16:creationId xmlns:a16="http://schemas.microsoft.com/office/drawing/2014/main" id="{8D61045C-4D51-45FD-BB4F-7D064911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12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390">
            <a:extLst xmlns:a="http://schemas.openxmlformats.org/drawingml/2006/main">
              <a:ext uri="{FF2B5EF4-FFF2-40B4-BE49-F238E27FC236}">
                <a16:creationId xmlns:a16="http://schemas.microsoft.com/office/drawing/2014/main" id="{AB28CD83-673A-4CB0-8421-FFC13DBE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391">
            <a:extLst xmlns:a="http://schemas.openxmlformats.org/drawingml/2006/main">
              <a:ext uri="{FF2B5EF4-FFF2-40B4-BE49-F238E27FC236}">
                <a16:creationId xmlns:a16="http://schemas.microsoft.com/office/drawing/2014/main" id="{1EEC32D7-3241-4D1E-978D-D37EDCFA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392">
            <a:extLst xmlns:a="http://schemas.openxmlformats.org/drawingml/2006/main">
              <a:ext uri="{FF2B5EF4-FFF2-40B4-BE49-F238E27FC236}">
                <a16:creationId xmlns:a16="http://schemas.microsoft.com/office/drawing/2014/main" id="{C4824249-960B-4082-9783-FE3C614F3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選 Typeless 或 ChatGPT 桌面版 Work／Codex Voice</a:t>
            </a:r>
          </a:p>
        </p:txBody>
      </p:sp>
      <p:sp>
        <p:nvSpPr>
          <p:cNvPr id="10" name="text-393">
            <a:extLst xmlns:a="http://schemas.openxmlformats.org/drawingml/2006/main">
              <a:ext uri="{FF2B5EF4-FFF2-40B4-BE49-F238E27FC236}">
                <a16:creationId xmlns:a16="http://schemas.microsoft.com/office/drawing/2014/main" id="{99936583-EA33-4EC0-A251-7237A066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394">
            <a:extLst xmlns:a="http://schemas.openxmlformats.org/drawingml/2006/main">
              <a:ext uri="{FF2B5EF4-FFF2-40B4-BE49-F238E27FC236}">
                <a16:creationId xmlns:a16="http://schemas.microsoft.com/office/drawing/2014/main" id="{6F3B5F9F-94F6-4A23-BB00-9E743CC74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連續口述 30–60 秒：對象、困難、想完成的改變</a:t>
            </a:r>
          </a:p>
        </p:txBody>
      </p:sp>
      <p:sp>
        <p:nvSpPr>
          <p:cNvPr id="12" name="text-395">
            <a:extLst xmlns:a="http://schemas.openxmlformats.org/drawingml/2006/main">
              <a:ext uri="{FF2B5EF4-FFF2-40B4-BE49-F238E27FC236}">
                <a16:creationId xmlns:a16="http://schemas.microsoft.com/office/drawing/2014/main" id="{FA04A7EC-EDB3-4A7E-B305-CC83DA67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396">
            <a:extLst xmlns:a="http://schemas.openxmlformats.org/drawingml/2006/main">
              <a:ext uri="{FF2B5EF4-FFF2-40B4-BE49-F238E27FC236}">
                <a16:creationId xmlns:a16="http://schemas.microsoft.com/office/drawing/2014/main" id="{2DA47C03-75F1-4B2D-9BC8-9FB6B541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Typeless 複製整理稿；Codex 先要求計畫，暫不直接執行</a:t>
            </a:r>
          </a:p>
        </p:txBody>
      </p:sp>
      <p:sp>
        <p:nvSpPr>
          <p:cNvPr id="14" name="text-397">
            <a:extLst xmlns:a="http://schemas.openxmlformats.org/drawingml/2006/main">
              <a:ext uri="{FF2B5EF4-FFF2-40B4-BE49-F238E27FC236}">
                <a16:creationId xmlns:a16="http://schemas.microsoft.com/office/drawing/2014/main" id="{E9618628-2AA5-417C-B1E2-97EE46ABC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398">
            <a:extLst xmlns:a="http://schemas.openxmlformats.org/drawingml/2006/main">
              <a:ext uri="{FF2B5EF4-FFF2-40B4-BE49-F238E27FC236}">
                <a16:creationId xmlns:a16="http://schemas.microsoft.com/office/drawing/2014/main" id="{C9E36E3E-D9B3-4B7E-9C71-27A60AB6A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人工檢查個資、權限與邊界，再交給 Notebook 或 Codex</a:t>
            </a:r>
          </a:p>
        </p:txBody>
      </p:sp>
      <p:sp>
        <p:nvSpPr>
          <p:cNvPr id="16" name="shape-399">
            <a:extLst xmlns:a="http://schemas.openxmlformats.org/drawingml/2006/main">
              <a:ext uri="{FF2B5EF4-FFF2-40B4-BE49-F238E27FC236}">
                <a16:creationId xmlns:a16="http://schemas.microsoft.com/office/drawing/2014/main" id="{AC28E0DE-C7FD-4082-850E-2D344257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7" name="text-400">
            <a:extLst xmlns:a="http://schemas.openxmlformats.org/drawingml/2006/main">
              <a:ext uri="{FF2B5EF4-FFF2-40B4-BE49-F238E27FC236}">
                <a16:creationId xmlns:a16="http://schemas.microsoft.com/office/drawing/2014/main" id="{6B4CF128-385A-44A4-ADD8-A363CC3B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401">
            <a:extLst xmlns:a="http://schemas.openxmlformats.org/drawingml/2006/main">
              <a:ext uri="{FF2B5EF4-FFF2-40B4-BE49-F238E27FC236}">
                <a16:creationId xmlns:a16="http://schemas.microsoft.com/office/drawing/2014/main" id="{9D739004-84CA-4730-BAE6-066DD26BE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53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內容已匿名化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路徑與工具選擇有記錄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至少寫出一個可驗證目標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下一個工具與人工確認點清楚</a:t>
            </a:r>
          </a:p>
        </p:txBody>
      </p:sp>
      <p:sp>
        <p:nvSpPr>
          <p:cNvPr id="19" name="text-958">
            <a:extLst xmlns:a="http://schemas.openxmlformats.org/drawingml/2006/main">
              <a:ext uri="{FF2B5EF4-FFF2-40B4-BE49-F238E27FC236}">
                <a16:creationId xmlns:a16="http://schemas.microsoft.com/office/drawing/2014/main" id="{4862FEAA-CBE5-4015-8184-28897171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c82ea840b624980"/>
              </a:rPr>
              <a:t>下載 Typeless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207953077bd4945"/>
              </a:rPr>
              <a:t>Codex Voice ↗</a:t>
            </a:r>
          </a:p>
        </p:txBody>
      </p:sp>
      <p:sp>
        <p:nvSpPr>
          <p:cNvPr id="20" name="shape-995">
            <a:extLst xmlns:a="http://schemas.openxmlformats.org/drawingml/2006/main">
              <a:ext uri="{FF2B5EF4-FFF2-40B4-BE49-F238E27FC236}">
                <a16:creationId xmlns:a16="http://schemas.microsoft.com/office/drawing/2014/main" id="{C3F520F5-EE9D-40F3-92BB-9775C2D7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97f2e32a0b4129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2" name="text-996">
            <a:extLst xmlns:a="http://schemas.openxmlformats.org/drawingml/2006/main">
              <a:ext uri="{FF2B5EF4-FFF2-40B4-BE49-F238E27FC236}">
                <a16:creationId xmlns:a16="http://schemas.microsoft.com/office/drawing/2014/main" id="{79EA067A-2849-4718-82A7-3E2408A0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下載 Typeless</a:t>
            </a:r>
          </a:p>
        </p:txBody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0882997c36421c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4" name="text-997">
            <a:extLst xmlns:a="http://schemas.openxmlformats.org/drawingml/2006/main">
              <a:ext uri="{FF2B5EF4-FFF2-40B4-BE49-F238E27FC236}">
                <a16:creationId xmlns:a16="http://schemas.microsoft.com/office/drawing/2014/main" id="{FD45F2D7-9DE8-4288-8FF6-A0D3C98C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Codex Voice</a:t>
            </a:r>
          </a:p>
        </p:txBody>
      </p:sp>
    </p:spTree>
    <p:extLst>
      <p:ext uri="{BB962C8B-B14F-4D97-AF65-F5344CB8AC3E}">
        <p14:creationId xmlns:p14="http://schemas.microsoft.com/office/powerpoint/2010/main" val="186172500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text-402">
            <a:extLst xmlns:a="http://schemas.openxmlformats.org/drawingml/2006/main">
              <a:ext uri="{FF2B5EF4-FFF2-40B4-BE49-F238E27FC236}">
                <a16:creationId xmlns:a16="http://schemas.microsoft.com/office/drawing/2014/main" id="{75F8059F-F598-45B3-92EB-8FB3F6FE4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VOICE → EVIDENCE → OUTPUT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B3F4C48-5311-4484-AEEC-1584684C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語音 → 證據 → 作品：兩條路徑可會合</a:t>
            </a:r>
          </a:p>
        </p:txBody>
      </p:sp>
      <p:cxnSp>
        <p:nvCxnSpPr>
          <p:cNvPr id="44" name="shape-40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404">
            <a:extLst xmlns:a="http://schemas.openxmlformats.org/drawingml/2006/main">
              <a:ext uri="{FF2B5EF4-FFF2-40B4-BE49-F238E27FC236}">
                <a16:creationId xmlns:a16="http://schemas.microsoft.com/office/drawing/2014/main" id="{5D46462C-2DDC-4CFC-B752-E9EEB2592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01AE1E2-7BF2-4CFA-829E-E1001CD5F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23</a:t>
            </a:r>
          </a:p>
        </p:txBody>
      </p:sp>
      <p:sp>
        <p:nvSpPr>
          <p:cNvPr id="6" name="shape-405">
            <a:extLst xmlns:a="http://schemas.openxmlformats.org/drawingml/2006/main">
              <a:ext uri="{FF2B5EF4-FFF2-40B4-BE49-F238E27FC236}">
                <a16:creationId xmlns:a16="http://schemas.microsoft.com/office/drawing/2014/main" id="{8E0A2410-D50E-4E5D-8738-2D396AF26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406">
            <a:extLst xmlns:a="http://schemas.openxmlformats.org/drawingml/2006/main">
              <a:ext uri="{FF2B5EF4-FFF2-40B4-BE49-F238E27FC236}">
                <a16:creationId xmlns:a16="http://schemas.microsoft.com/office/drawing/2014/main" id="{EB90A70C-4703-404B-81BC-EAFCB419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407">
            <a:extLst xmlns:a="http://schemas.openxmlformats.org/drawingml/2006/main">
              <a:ext uri="{FF2B5EF4-FFF2-40B4-BE49-F238E27FC236}">
                <a16:creationId xmlns:a16="http://schemas.microsoft.com/office/drawing/2014/main" id="{63A9D3E3-7C37-43A4-97C2-C633187D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408">
            <a:extLst xmlns:a="http://schemas.openxmlformats.org/drawingml/2006/main">
              <a:ext uri="{FF2B5EF4-FFF2-40B4-BE49-F238E27FC236}">
                <a16:creationId xmlns:a16="http://schemas.microsoft.com/office/drawing/2014/main" id="{23B459A0-6B86-44CB-83D3-BC2B6F2F0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選入口</a:t>
            </a:r>
          </a:p>
        </p:txBody>
      </p:sp>
      <p:sp>
        <p:nvSpPr>
          <p:cNvPr id="10" name="text-409">
            <a:extLst xmlns:a="http://schemas.openxmlformats.org/drawingml/2006/main">
              <a:ext uri="{FF2B5EF4-FFF2-40B4-BE49-F238E27FC236}">
                <a16:creationId xmlns:a16="http://schemas.microsoft.com/office/drawing/2014/main" id="{C49D10D2-26B1-4B26-B62B-C4F9F5B16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Typeless 跨應用；Codex Voice 工作區內直接說</a:t>
            </a:r>
          </a:p>
        </p:txBody>
      </p:sp>
      <p:sp>
        <p:nvSpPr>
          <p:cNvPr id="11" name="text-410">
            <a:extLst xmlns:a="http://schemas.openxmlformats.org/drawingml/2006/main">
              <a:ext uri="{FF2B5EF4-FFF2-40B4-BE49-F238E27FC236}">
                <a16:creationId xmlns:a16="http://schemas.microsoft.com/office/drawing/2014/main" id="{7D18CF66-5E7A-4179-B8F6-5BB8B7F6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411">
            <a:extLst xmlns:a="http://schemas.openxmlformats.org/drawingml/2006/main">
              <a:ext uri="{FF2B5EF4-FFF2-40B4-BE49-F238E27FC236}">
                <a16:creationId xmlns:a16="http://schemas.microsoft.com/office/drawing/2014/main" id="{9425CC2F-2B6B-4974-B3C2-59B257233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412">
            <a:extLst xmlns:a="http://schemas.openxmlformats.org/drawingml/2006/main">
              <a:ext uri="{FF2B5EF4-FFF2-40B4-BE49-F238E27FC236}">
                <a16:creationId xmlns:a16="http://schemas.microsoft.com/office/drawing/2014/main" id="{3CDD2E99-CE0A-4FFA-BC5A-B22B86DD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413">
            <a:extLst xmlns:a="http://schemas.openxmlformats.org/drawingml/2006/main">
              <a:ext uri="{FF2B5EF4-FFF2-40B4-BE49-F238E27FC236}">
                <a16:creationId xmlns:a16="http://schemas.microsoft.com/office/drawing/2014/main" id="{54D8CD78-D3E3-4C95-8DE6-F21AB78D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414">
            <a:extLst xmlns:a="http://schemas.openxmlformats.org/drawingml/2006/main">
              <a:ext uri="{FF2B5EF4-FFF2-40B4-BE49-F238E27FC236}">
                <a16:creationId xmlns:a16="http://schemas.microsoft.com/office/drawing/2014/main" id="{DBE2917D-17BD-49A6-B5B4-391CC0FC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說清楚痛點</a:t>
            </a:r>
          </a:p>
        </p:txBody>
      </p:sp>
      <p:sp>
        <p:nvSpPr>
          <p:cNvPr id="16" name="text-415">
            <a:extLst xmlns:a="http://schemas.openxmlformats.org/drawingml/2006/main">
              <a:ext uri="{FF2B5EF4-FFF2-40B4-BE49-F238E27FC236}">
                <a16:creationId xmlns:a16="http://schemas.microsoft.com/office/drawing/2014/main" id="{63CB92EF-F72D-4DD8-8A59-26D67A51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對象、情境、限制與想完成的改變</a:t>
            </a:r>
          </a:p>
        </p:txBody>
      </p:sp>
      <p:sp>
        <p:nvSpPr>
          <p:cNvPr id="17" name="text-416">
            <a:extLst xmlns:a="http://schemas.openxmlformats.org/drawingml/2006/main">
              <a:ext uri="{FF2B5EF4-FFF2-40B4-BE49-F238E27FC236}">
                <a16:creationId xmlns:a16="http://schemas.microsoft.com/office/drawing/2014/main" id="{A6E8CFCF-575A-4B75-BA17-912DC080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417">
            <a:extLst xmlns:a="http://schemas.openxmlformats.org/drawingml/2006/main">
              <a:ext uri="{FF2B5EF4-FFF2-40B4-BE49-F238E27FC236}">
                <a16:creationId xmlns:a16="http://schemas.microsoft.com/office/drawing/2014/main" id="{C0D1E03E-724F-41E5-8E41-B98FB3106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418">
            <a:extLst xmlns:a="http://schemas.openxmlformats.org/drawingml/2006/main">
              <a:ext uri="{FF2B5EF4-FFF2-40B4-BE49-F238E27FC236}">
                <a16:creationId xmlns:a16="http://schemas.microsoft.com/office/drawing/2014/main" id="{A23C7B62-6F93-4DCA-B45E-B5992CD66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419">
            <a:extLst xmlns:a="http://schemas.openxmlformats.org/drawingml/2006/main">
              <a:ext uri="{FF2B5EF4-FFF2-40B4-BE49-F238E27FC236}">
                <a16:creationId xmlns:a16="http://schemas.microsoft.com/office/drawing/2014/main" id="{682E28B0-BC77-42AF-B3A9-55BD0AA6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420">
            <a:extLst xmlns:a="http://schemas.openxmlformats.org/drawingml/2006/main">
              <a:ext uri="{FF2B5EF4-FFF2-40B4-BE49-F238E27FC236}">
                <a16:creationId xmlns:a16="http://schemas.microsoft.com/office/drawing/2014/main" id="{DA2E00B6-CD14-4F8E-B2A8-024B2393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留下可檢查文字</a:t>
            </a:r>
          </a:p>
        </p:txBody>
      </p:sp>
      <p:sp>
        <p:nvSpPr>
          <p:cNvPr id="22" name="text-421">
            <a:extLst xmlns:a="http://schemas.openxmlformats.org/drawingml/2006/main">
              <a:ext uri="{FF2B5EF4-FFF2-40B4-BE49-F238E27FC236}">
                <a16:creationId xmlns:a16="http://schemas.microsoft.com/office/drawing/2014/main" id="{EDEA8D49-0707-460B-B4E2-2DB990EB1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整理稿或 Agent 計畫，先人工確認</a:t>
            </a:r>
          </a:p>
        </p:txBody>
      </p:sp>
      <p:sp>
        <p:nvSpPr>
          <p:cNvPr id="23" name="text-422">
            <a:extLst xmlns:a="http://schemas.openxmlformats.org/drawingml/2006/main">
              <a:ext uri="{FF2B5EF4-FFF2-40B4-BE49-F238E27FC236}">
                <a16:creationId xmlns:a16="http://schemas.microsoft.com/office/drawing/2014/main" id="{12A66340-C273-4332-BA3D-E5FC771E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423">
            <a:extLst xmlns:a="http://schemas.openxmlformats.org/drawingml/2006/main">
              <a:ext uri="{FF2B5EF4-FFF2-40B4-BE49-F238E27FC236}">
                <a16:creationId xmlns:a16="http://schemas.microsoft.com/office/drawing/2014/main" id="{3DDE26E5-090F-4D11-B646-58EB0C88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424">
            <a:extLst xmlns:a="http://schemas.openxmlformats.org/drawingml/2006/main">
              <a:ext uri="{FF2B5EF4-FFF2-40B4-BE49-F238E27FC236}">
                <a16:creationId xmlns:a16="http://schemas.microsoft.com/office/drawing/2014/main" id="{FF7883A1-31F6-4E75-80BE-D7DDE887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425">
            <a:extLst xmlns:a="http://schemas.openxmlformats.org/drawingml/2006/main">
              <a:ext uri="{FF2B5EF4-FFF2-40B4-BE49-F238E27FC236}">
                <a16:creationId xmlns:a16="http://schemas.microsoft.com/office/drawing/2014/main" id="{7DB79F83-42D4-4E59-9F02-9F83373D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426">
            <a:extLst xmlns:a="http://schemas.openxmlformats.org/drawingml/2006/main">
              <a:ext uri="{FF2B5EF4-FFF2-40B4-BE49-F238E27FC236}">
                <a16:creationId xmlns:a16="http://schemas.microsoft.com/office/drawing/2014/main" id="{F59D26B2-DC59-4F84-A324-E94EBEF3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接到工作流</a:t>
            </a:r>
          </a:p>
        </p:txBody>
      </p:sp>
      <p:sp>
        <p:nvSpPr>
          <p:cNvPr id="28" name="text-427">
            <a:extLst xmlns:a="http://schemas.openxmlformats.org/drawingml/2006/main">
              <a:ext uri="{FF2B5EF4-FFF2-40B4-BE49-F238E27FC236}">
                <a16:creationId xmlns:a16="http://schemas.microsoft.com/office/drawing/2014/main" id="{24BED989-9ABA-4CCF-9DB5-52D244C0D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 管來源；Codex 管檔案、測試與任務</a:t>
            </a:r>
          </a:p>
        </p:txBody>
      </p:sp>
      <p:sp>
        <p:nvSpPr>
          <p:cNvPr id="29" name="text-428">
            <a:extLst xmlns:a="http://schemas.openxmlformats.org/drawingml/2006/main">
              <a:ext uri="{FF2B5EF4-FFF2-40B4-BE49-F238E27FC236}">
                <a16:creationId xmlns:a16="http://schemas.microsoft.com/office/drawing/2014/main" id="{B0DCC2EF-F43A-49C9-AFA4-EE8954C3B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429">
            <a:extLst xmlns:a="http://schemas.openxmlformats.org/drawingml/2006/main">
              <a:ext uri="{FF2B5EF4-FFF2-40B4-BE49-F238E27FC236}">
                <a16:creationId xmlns:a16="http://schemas.microsoft.com/office/drawing/2014/main" id="{A82D3865-3C1E-4D7A-8BD4-6D94F2FF4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1" name="shape-430">
            <a:extLst xmlns:a="http://schemas.openxmlformats.org/drawingml/2006/main">
              <a:ext uri="{FF2B5EF4-FFF2-40B4-BE49-F238E27FC236}">
                <a16:creationId xmlns:a16="http://schemas.microsoft.com/office/drawing/2014/main" id="{7C6A493D-2FFE-4E9B-860B-9D7B059CD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431">
            <a:extLst xmlns:a="http://schemas.openxmlformats.org/drawingml/2006/main">
              <a:ext uri="{FF2B5EF4-FFF2-40B4-BE49-F238E27FC236}">
                <a16:creationId xmlns:a16="http://schemas.microsoft.com/office/drawing/2014/main" id="{B4B9F343-B4BC-44BF-AA40-5FD3C9E6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432">
            <a:extLst xmlns:a="http://schemas.openxmlformats.org/drawingml/2006/main">
              <a:ext uri="{FF2B5EF4-FFF2-40B4-BE49-F238E27FC236}">
                <a16:creationId xmlns:a16="http://schemas.microsoft.com/office/drawing/2014/main" id="{B7ACCD7D-FE3B-49F8-ACC3-A5DF93E7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做成成果</a:t>
            </a:r>
          </a:p>
        </p:txBody>
      </p:sp>
      <p:sp>
        <p:nvSpPr>
          <p:cNvPr id="34" name="text-433">
            <a:extLst xmlns:a="http://schemas.openxmlformats.org/drawingml/2006/main">
              <a:ext uri="{FF2B5EF4-FFF2-40B4-BE49-F238E27FC236}">
                <a16:creationId xmlns:a16="http://schemas.microsoft.com/office/drawing/2014/main" id="{6F4C30A3-E213-4D0D-B44C-BD9C070E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Gem、Canvas、網站或可追查交付</a:t>
            </a:r>
          </a:p>
        </p:txBody>
      </p:sp>
      <p:sp>
        <p:nvSpPr>
          <p:cNvPr id="35" name="text-434">
            <a:extLst xmlns:a="http://schemas.openxmlformats.org/drawingml/2006/main">
              <a:ext uri="{FF2B5EF4-FFF2-40B4-BE49-F238E27FC236}">
                <a16:creationId xmlns:a16="http://schemas.microsoft.com/office/drawing/2014/main" id="{8C2DF9B0-BABF-4D7F-9939-C656CAF1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6" name="text-959">
            <a:extLst xmlns:a="http://schemas.openxmlformats.org/drawingml/2006/main">
              <a:ext uri="{FF2B5EF4-FFF2-40B4-BE49-F238E27FC236}">
                <a16:creationId xmlns:a16="http://schemas.microsoft.com/office/drawing/2014/main" id="{AF1A17D4-9897-445E-BC9A-5A8BB88D6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9185407ece64f9e"/>
              </a:rPr>
              <a:t>Typeless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467a4bc5bc645e1"/>
              </a:rPr>
              <a:t>Codex Voice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672aed6860e47b4"/>
              </a:rPr>
              <a:t>Gemini Notebook ↗</a:t>
            </a:r>
          </a:p>
        </p:txBody>
      </p:sp>
      <p:sp>
        <p:nvSpPr>
          <p:cNvPr id="37" name="shape-998">
            <a:extLst xmlns:a="http://schemas.openxmlformats.org/drawingml/2006/main">
              <a:ext uri="{FF2B5EF4-FFF2-40B4-BE49-F238E27FC236}">
                <a16:creationId xmlns:a16="http://schemas.microsoft.com/office/drawing/2014/main" id="{3D73EF90-9CAA-44DA-8ED0-3406208DE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6b298302d749c4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9" name="text-999">
            <a:extLst xmlns:a="http://schemas.openxmlformats.org/drawingml/2006/main">
              <a:ext uri="{FF2B5EF4-FFF2-40B4-BE49-F238E27FC236}">
                <a16:creationId xmlns:a16="http://schemas.microsoft.com/office/drawing/2014/main" id="{4D34ECDD-4E6C-4A0D-A1F8-FB1E4FF72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Typeless</a:t>
            </a:r>
          </a:p>
        </p:txBody>
      </p:sp>
      <p:pic>
        <p:nvPicPr>
          <p:cNvPr id="8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afb876a2af4eb9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41" name="text-1000">
            <a:extLst xmlns:a="http://schemas.openxmlformats.org/drawingml/2006/main">
              <a:ext uri="{FF2B5EF4-FFF2-40B4-BE49-F238E27FC236}">
                <a16:creationId xmlns:a16="http://schemas.microsoft.com/office/drawing/2014/main" id="{DA54E77C-64C8-4372-B826-7A92A60D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123895554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435">
            <a:extLst xmlns:a="http://schemas.openxmlformats.org/drawingml/2006/main">
              <a:ext uri="{FF2B5EF4-FFF2-40B4-BE49-F238E27FC236}">
                <a16:creationId xmlns:a16="http://schemas.microsoft.com/office/drawing/2014/main" id="{10E997BB-3424-444D-851F-2411F10F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THE TEACHING STUDIO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5E2F3B0-B4EA-4CD2-A890-9DAA151A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一條完整產線，四個工具各司其職</a:t>
            </a:r>
          </a:p>
        </p:txBody>
      </p:sp>
      <p:cxnSp>
        <p:nvCxnSpPr>
          <p:cNvPr id="38" name="shape-43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437">
            <a:extLst xmlns:a="http://schemas.openxmlformats.org/drawingml/2006/main">
              <a:ext uri="{FF2B5EF4-FFF2-40B4-BE49-F238E27FC236}">
                <a16:creationId xmlns:a16="http://schemas.microsoft.com/office/drawing/2014/main" id="{1C466BE0-2D91-4AE1-BC21-90236A119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12C0FEC-4030-4F39-99BA-53A42C490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24</a:t>
            </a:r>
          </a:p>
        </p:txBody>
      </p:sp>
      <p:sp>
        <p:nvSpPr>
          <p:cNvPr id="6" name="shape-438">
            <a:extLst xmlns:a="http://schemas.openxmlformats.org/drawingml/2006/main">
              <a:ext uri="{FF2B5EF4-FFF2-40B4-BE49-F238E27FC236}">
                <a16:creationId xmlns:a16="http://schemas.microsoft.com/office/drawing/2014/main" id="{C3298C19-AB07-4ABB-9EC9-86371774C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439">
            <a:extLst xmlns:a="http://schemas.openxmlformats.org/drawingml/2006/main">
              <a:ext uri="{FF2B5EF4-FFF2-40B4-BE49-F238E27FC236}">
                <a16:creationId xmlns:a16="http://schemas.microsoft.com/office/drawing/2014/main" id="{AB843A80-4306-45B2-8F4F-A8227628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440">
            <a:extLst xmlns:a="http://schemas.openxmlformats.org/drawingml/2006/main">
              <a:ext uri="{FF2B5EF4-FFF2-40B4-BE49-F238E27FC236}">
                <a16:creationId xmlns:a16="http://schemas.microsoft.com/office/drawing/2014/main" id="{467BD857-09B0-48A9-8A18-378A5A0A4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441">
            <a:extLst xmlns:a="http://schemas.openxmlformats.org/drawingml/2006/main">
              <a:ext uri="{FF2B5EF4-FFF2-40B4-BE49-F238E27FC236}">
                <a16:creationId xmlns:a16="http://schemas.microsoft.com/office/drawing/2014/main" id="{42C9F6DB-1AEA-45EC-AC7B-23BD1A0B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來源</a:t>
            </a:r>
          </a:p>
        </p:txBody>
      </p:sp>
      <p:sp>
        <p:nvSpPr>
          <p:cNvPr id="10" name="text-442">
            <a:extLst xmlns:a="http://schemas.openxmlformats.org/drawingml/2006/main">
              <a:ext uri="{FF2B5EF4-FFF2-40B4-BE49-F238E27FC236}">
                <a16:creationId xmlns:a16="http://schemas.microsoft.com/office/drawing/2014/main" id="{EE0AE8AF-A82B-4231-A64F-93F4DDCF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課綱、論文、講義、網站</a:t>
            </a:r>
          </a:p>
        </p:txBody>
      </p:sp>
      <p:sp>
        <p:nvSpPr>
          <p:cNvPr id="11" name="text-443">
            <a:extLst xmlns:a="http://schemas.openxmlformats.org/drawingml/2006/main">
              <a:ext uri="{FF2B5EF4-FFF2-40B4-BE49-F238E27FC236}">
                <a16:creationId xmlns:a16="http://schemas.microsoft.com/office/drawing/2014/main" id="{B3F63F45-754B-430F-B629-484F15BD4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444">
            <a:extLst xmlns:a="http://schemas.openxmlformats.org/drawingml/2006/main">
              <a:ext uri="{FF2B5EF4-FFF2-40B4-BE49-F238E27FC236}">
                <a16:creationId xmlns:a16="http://schemas.microsoft.com/office/drawing/2014/main" id="{353B3226-55BE-4EDC-AC11-0F6747114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445">
            <a:extLst xmlns:a="http://schemas.openxmlformats.org/drawingml/2006/main">
              <a:ext uri="{FF2B5EF4-FFF2-40B4-BE49-F238E27FC236}">
                <a16:creationId xmlns:a16="http://schemas.microsoft.com/office/drawing/2014/main" id="{D6A9D038-B9A3-4E02-889B-E35ECCC7D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446">
            <a:extLst xmlns:a="http://schemas.openxmlformats.org/drawingml/2006/main">
              <a:ext uri="{FF2B5EF4-FFF2-40B4-BE49-F238E27FC236}">
                <a16:creationId xmlns:a16="http://schemas.microsoft.com/office/drawing/2014/main" id="{9AA433B1-8104-4F40-BD01-D235C33CC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447">
            <a:extLst xmlns:a="http://schemas.openxmlformats.org/drawingml/2006/main">
              <a:ext uri="{FF2B5EF4-FFF2-40B4-BE49-F238E27FC236}">
                <a16:creationId xmlns:a16="http://schemas.microsoft.com/office/drawing/2014/main" id="{D53CF1F0-4CE4-40F0-8DAE-0F9B4587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sp>
        <p:nvSpPr>
          <p:cNvPr id="16" name="text-448">
            <a:extLst xmlns:a="http://schemas.openxmlformats.org/drawingml/2006/main">
              <a:ext uri="{FF2B5EF4-FFF2-40B4-BE49-F238E27FC236}">
                <a16:creationId xmlns:a16="http://schemas.microsoft.com/office/drawing/2014/main" id="{4AE66BAC-D8CA-467C-AF75-E4A168C63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查證、整理、轉化</a:t>
            </a:r>
          </a:p>
        </p:txBody>
      </p:sp>
      <p:sp>
        <p:nvSpPr>
          <p:cNvPr id="17" name="text-449">
            <a:extLst xmlns:a="http://schemas.openxmlformats.org/drawingml/2006/main">
              <a:ext uri="{FF2B5EF4-FFF2-40B4-BE49-F238E27FC236}">
                <a16:creationId xmlns:a16="http://schemas.microsoft.com/office/drawing/2014/main" id="{A63C09F8-74AB-41BC-A7D8-306EF3D67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450">
            <a:extLst xmlns:a="http://schemas.openxmlformats.org/drawingml/2006/main">
              <a:ext uri="{FF2B5EF4-FFF2-40B4-BE49-F238E27FC236}">
                <a16:creationId xmlns:a16="http://schemas.microsoft.com/office/drawing/2014/main" id="{9EE5DFF5-ED31-4775-B0A9-1DFE2D53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451">
            <a:extLst xmlns:a="http://schemas.openxmlformats.org/drawingml/2006/main">
              <a:ext uri="{FF2B5EF4-FFF2-40B4-BE49-F238E27FC236}">
                <a16:creationId xmlns:a16="http://schemas.microsoft.com/office/drawing/2014/main" id="{764BCA39-CA98-4362-AE38-BDDC45D9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452">
            <a:extLst xmlns:a="http://schemas.openxmlformats.org/drawingml/2006/main">
              <a:ext uri="{FF2B5EF4-FFF2-40B4-BE49-F238E27FC236}">
                <a16:creationId xmlns:a16="http://schemas.microsoft.com/office/drawing/2014/main" id="{57A8A628-1C14-487A-8FC7-CCECBB8B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453">
            <a:extLst xmlns:a="http://schemas.openxmlformats.org/drawingml/2006/main">
              <a:ext uri="{FF2B5EF4-FFF2-40B4-BE49-F238E27FC236}">
                <a16:creationId xmlns:a16="http://schemas.microsoft.com/office/drawing/2014/main" id="{CE4FD393-B339-49D1-8800-35D6D68C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</a:t>
            </a:r>
          </a:p>
        </p:txBody>
      </p:sp>
      <p:sp>
        <p:nvSpPr>
          <p:cNvPr id="22" name="text-454">
            <a:extLst xmlns:a="http://schemas.openxmlformats.org/drawingml/2006/main">
              <a:ext uri="{FF2B5EF4-FFF2-40B4-BE49-F238E27FC236}">
                <a16:creationId xmlns:a16="http://schemas.microsoft.com/office/drawing/2014/main" id="{E5B46564-A502-4912-8508-C4F2C40D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固定角色與方法</a:t>
            </a:r>
          </a:p>
        </p:txBody>
      </p:sp>
      <p:sp>
        <p:nvSpPr>
          <p:cNvPr id="23" name="text-455">
            <a:extLst xmlns:a="http://schemas.openxmlformats.org/drawingml/2006/main">
              <a:ext uri="{FF2B5EF4-FFF2-40B4-BE49-F238E27FC236}">
                <a16:creationId xmlns:a16="http://schemas.microsoft.com/office/drawing/2014/main" id="{1599B48D-74DC-4CCF-9D8C-69D7F8BE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456">
            <a:extLst xmlns:a="http://schemas.openxmlformats.org/drawingml/2006/main">
              <a:ext uri="{FF2B5EF4-FFF2-40B4-BE49-F238E27FC236}">
                <a16:creationId xmlns:a16="http://schemas.microsoft.com/office/drawing/2014/main" id="{FA1B0AB8-5408-4111-B9E6-89D5C047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457">
            <a:extLst xmlns:a="http://schemas.openxmlformats.org/drawingml/2006/main">
              <a:ext uri="{FF2B5EF4-FFF2-40B4-BE49-F238E27FC236}">
                <a16:creationId xmlns:a16="http://schemas.microsoft.com/office/drawing/2014/main" id="{FECBECC3-35B6-41C9-B558-9C26EC96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458">
            <a:extLst xmlns:a="http://schemas.openxmlformats.org/drawingml/2006/main">
              <a:ext uri="{FF2B5EF4-FFF2-40B4-BE49-F238E27FC236}">
                <a16:creationId xmlns:a16="http://schemas.microsoft.com/office/drawing/2014/main" id="{BCC3C097-B7B8-4D21-9B29-9C1D9D7B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459">
            <a:extLst xmlns:a="http://schemas.openxmlformats.org/drawingml/2006/main">
              <a:ext uri="{FF2B5EF4-FFF2-40B4-BE49-F238E27FC236}">
                <a16:creationId xmlns:a16="http://schemas.microsoft.com/office/drawing/2014/main" id="{E75E426B-5B43-4FEF-B557-CBBC0ED8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Canvas</a:t>
            </a:r>
          </a:p>
        </p:txBody>
      </p:sp>
      <p:sp>
        <p:nvSpPr>
          <p:cNvPr id="28" name="text-460">
            <a:extLst xmlns:a="http://schemas.openxmlformats.org/drawingml/2006/main">
              <a:ext uri="{FF2B5EF4-FFF2-40B4-BE49-F238E27FC236}">
                <a16:creationId xmlns:a16="http://schemas.microsoft.com/office/drawing/2014/main" id="{E71DF7D1-89A0-4A02-978B-0980260F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做出互動作品</a:t>
            </a:r>
          </a:p>
        </p:txBody>
      </p:sp>
      <p:sp>
        <p:nvSpPr>
          <p:cNvPr id="29" name="text-461">
            <a:extLst xmlns:a="http://schemas.openxmlformats.org/drawingml/2006/main">
              <a:ext uri="{FF2B5EF4-FFF2-40B4-BE49-F238E27FC236}">
                <a16:creationId xmlns:a16="http://schemas.microsoft.com/office/drawing/2014/main" id="{777E6190-A16C-4E20-A438-4AF516AB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30" name="shape-462">
            <a:extLst xmlns:a="http://schemas.openxmlformats.org/drawingml/2006/main">
              <a:ext uri="{FF2B5EF4-FFF2-40B4-BE49-F238E27FC236}">
                <a16:creationId xmlns:a16="http://schemas.microsoft.com/office/drawing/2014/main" id="{1ADA3F79-A834-499B-A2DB-4D996CC3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1676400"/>
            <a:ext cx="2247900" cy="31432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1" name="shape-463">
            <a:extLst xmlns:a="http://schemas.openxmlformats.org/drawingml/2006/main">
              <a:ext uri="{FF2B5EF4-FFF2-40B4-BE49-F238E27FC236}">
                <a16:creationId xmlns:a16="http://schemas.microsoft.com/office/drawing/2014/main" id="{DD553D20-0CDF-401F-BB1D-2DBEB5780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790700"/>
            <a:ext cx="1905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text-464">
            <a:extLst xmlns:a="http://schemas.openxmlformats.org/drawingml/2006/main">
              <a:ext uri="{FF2B5EF4-FFF2-40B4-BE49-F238E27FC236}">
                <a16:creationId xmlns:a16="http://schemas.microsoft.com/office/drawing/2014/main" id="{C6667D26-C2F8-4D9E-A079-413620D68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5</a:t>
            </a:r>
          </a:p>
        </p:txBody>
      </p:sp>
      <p:sp>
        <p:nvSpPr>
          <p:cNvPr id="33" name="text-465">
            <a:extLst xmlns:a="http://schemas.openxmlformats.org/drawingml/2006/main">
              <a:ext uri="{FF2B5EF4-FFF2-40B4-BE49-F238E27FC236}">
                <a16:creationId xmlns:a16="http://schemas.microsoft.com/office/drawing/2014/main" id="{74BFFB88-4EF0-4BDB-944B-7BA19F8F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150" y="26860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部署</a:t>
            </a:r>
          </a:p>
        </p:txBody>
      </p:sp>
      <p:sp>
        <p:nvSpPr>
          <p:cNvPr id="34" name="text-466">
            <a:extLst xmlns:a="http://schemas.openxmlformats.org/drawingml/2006/main">
              <a:ext uri="{FF2B5EF4-FFF2-40B4-BE49-F238E27FC236}">
                <a16:creationId xmlns:a16="http://schemas.microsoft.com/office/drawing/2014/main" id="{016B6112-98BF-4AB5-8FB8-2F52836F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352800"/>
            <a:ext cx="18288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分享、收集回饋</a:t>
            </a:r>
          </a:p>
        </p:txBody>
      </p:sp>
      <p:sp>
        <p:nvSpPr>
          <p:cNvPr id="35" name="text-467">
            <a:extLst xmlns:a="http://schemas.openxmlformats.org/drawingml/2006/main">
              <a:ext uri="{FF2B5EF4-FFF2-40B4-BE49-F238E27FC236}">
                <a16:creationId xmlns:a16="http://schemas.microsoft.com/office/drawing/2014/main" id="{CD9768F2-FE2C-41EB-9DD2-040F1701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</p:spTree>
    <p:extLst>
      <p:ext uri="{BB962C8B-B14F-4D97-AF65-F5344CB8AC3E}">
        <p14:creationId xmlns:p14="http://schemas.microsoft.com/office/powerpoint/2010/main" val="18827554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468">
            <a:extLst xmlns:a="http://schemas.openxmlformats.org/drawingml/2006/main">
              <a:ext uri="{FF2B5EF4-FFF2-40B4-BE49-F238E27FC236}">
                <a16:creationId xmlns:a16="http://schemas.microsoft.com/office/drawing/2014/main" id="{DD4F7423-CD3B-463F-81C4-A0E9746E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84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2" name="text-469">
            <a:extLst xmlns:a="http://schemas.openxmlformats.org/drawingml/2006/main">
              <a:ext uri="{FF2B5EF4-FFF2-40B4-BE49-F238E27FC236}">
                <a16:creationId xmlns:a16="http://schemas.microsoft.com/office/drawing/2014/main" id="{0C80997F-2674-48C1-AC5B-622A6919D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40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Gemini Notebook</a:t>
            </a:r>
          </a:p>
        </p:txBody>
      </p:sp>
      <p:sp>
        <p:nvSpPr>
          <p:cNvPr id="3" name="text-470">
            <a:extLst xmlns:a="http://schemas.openxmlformats.org/drawingml/2006/main">
              <a:ext uri="{FF2B5EF4-FFF2-40B4-BE49-F238E27FC236}">
                <a16:creationId xmlns:a16="http://schemas.microsoft.com/office/drawing/2014/main" id="{DEC86ABA-2D64-476E-BC6C-3F93D457C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847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 AI 的回答綁在你選定的來源上，讓文獻整理、觀點比較與教學轉化都有跡可循。</a:t>
            </a:r>
          </a:p>
        </p:txBody>
      </p:sp>
      <p:sp>
        <p:nvSpPr>
          <p:cNvPr id="4" name="shape-471">
            <a:extLst xmlns:a="http://schemas.openxmlformats.org/drawingml/2006/main">
              <a:ext uri="{FF2B5EF4-FFF2-40B4-BE49-F238E27FC236}">
                <a16:creationId xmlns:a16="http://schemas.microsoft.com/office/drawing/2014/main" id="{00C7BA67-E76D-4C3A-ABFA-E843B6C9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810000"/>
            <a:ext cx="1524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472">
            <a:extLst xmlns:a="http://schemas.openxmlformats.org/drawingml/2006/main">
              <a:ext uri="{FF2B5EF4-FFF2-40B4-BE49-F238E27FC236}">
                <a16:creationId xmlns:a16="http://schemas.microsoft.com/office/drawing/2014/main" id="{DBFE6A6B-E366-4033-BC0B-15C3E2E72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114800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動手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做</a:t>
            </a:r>
          </a:p>
        </p:txBody>
      </p:sp>
      <p:cxnSp>
        <p:nvCxnSpPr>
          <p:cNvPr id="18" name="shape-47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7" name="text-474">
            <a:extLst xmlns:a="http://schemas.openxmlformats.org/drawingml/2006/main">
              <a:ext uri="{FF2B5EF4-FFF2-40B4-BE49-F238E27FC236}">
                <a16:creationId xmlns:a16="http://schemas.microsoft.com/office/drawing/2014/main" id="{C4A81CB3-53D8-4CEB-8CEB-3CB9C0B8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FFBA743-C971-4ADE-9C87-B3CA4762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25</a:t>
            </a:r>
          </a:p>
        </p:txBody>
      </p:sp>
      <p:sp>
        <p:nvSpPr>
          <p:cNvPr id="9" name="text-960">
            <a:extLst xmlns:a="http://schemas.openxmlformats.org/drawingml/2006/main">
              <a:ext uri="{FF2B5EF4-FFF2-40B4-BE49-F238E27FC236}">
                <a16:creationId xmlns:a16="http://schemas.microsoft.com/office/drawing/2014/main" id="{3096397C-8527-412E-B668-27C8370F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539bc6524554701"/>
              </a:rPr>
              <a:t>開啟 Gemini Notebook ↗</a:t>
            </a:r>
          </a:p>
        </p:txBody>
      </p:sp>
      <p:sp>
        <p:nvSpPr>
          <p:cNvPr id="10" name="shape-1001">
            <a:extLst xmlns:a="http://schemas.openxmlformats.org/drawingml/2006/main">
              <a:ext uri="{FF2B5EF4-FFF2-40B4-BE49-F238E27FC236}">
                <a16:creationId xmlns:a16="http://schemas.microsoft.com/office/drawing/2014/main" id="{AF6EE5E9-5C9D-4135-AAE9-3DE7752E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5fd0ec578b496c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2" name="text-1002">
            <a:extLst xmlns:a="http://schemas.openxmlformats.org/drawingml/2006/main">
              <a:ext uri="{FF2B5EF4-FFF2-40B4-BE49-F238E27FC236}">
                <a16:creationId xmlns:a16="http://schemas.microsoft.com/office/drawing/2014/main" id="{DFB63380-6A23-475C-A7F5-D8CFB4AE8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1249616400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475">
            <a:extLst xmlns:a="http://schemas.openxmlformats.org/drawingml/2006/main">
              <a:ext uri="{FF2B5EF4-FFF2-40B4-BE49-F238E27FC236}">
                <a16:creationId xmlns:a16="http://schemas.microsoft.com/office/drawing/2014/main" id="{099CAC49-980C-4198-B9E4-B7CD41BB0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SOURCE-GROUNDED WORKSPACE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8BC9344-EA5B-4D36-BA5B-949A8468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Gemini Notebook：先管理證據，再生成內容</a:t>
            </a:r>
          </a:p>
        </p:txBody>
      </p:sp>
      <p:cxnSp>
        <p:nvCxnSpPr>
          <p:cNvPr id="24" name="shape-47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477">
            <a:extLst xmlns:a="http://schemas.openxmlformats.org/drawingml/2006/main">
              <a:ext uri="{FF2B5EF4-FFF2-40B4-BE49-F238E27FC236}">
                <a16:creationId xmlns:a16="http://schemas.microsoft.com/office/drawing/2014/main" id="{D5ADD03A-4660-4C8E-B335-2605A2A3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58D64EE-841C-46BF-B6BE-D9F5567A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26</a:t>
            </a:r>
          </a:p>
        </p:txBody>
      </p:sp>
      <p:sp>
        <p:nvSpPr>
          <p:cNvPr id="6" name="shape-478">
            <a:extLst xmlns:a="http://schemas.openxmlformats.org/drawingml/2006/main">
              <a:ext uri="{FF2B5EF4-FFF2-40B4-BE49-F238E27FC236}">
                <a16:creationId xmlns:a16="http://schemas.microsoft.com/office/drawing/2014/main" id="{D46F38F1-3E84-464F-9BA7-7CD872E5B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479">
            <a:extLst xmlns:a="http://schemas.openxmlformats.org/drawingml/2006/main">
              <a:ext uri="{FF2B5EF4-FFF2-40B4-BE49-F238E27FC236}">
                <a16:creationId xmlns:a16="http://schemas.microsoft.com/office/drawing/2014/main" id="{E3D68B80-FE1E-4CC4-AE79-3EDB7E6A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480">
            <a:extLst xmlns:a="http://schemas.openxmlformats.org/drawingml/2006/main">
              <a:ext uri="{FF2B5EF4-FFF2-40B4-BE49-F238E27FC236}">
                <a16:creationId xmlns:a16="http://schemas.microsoft.com/office/drawing/2014/main" id="{F9088195-BD04-47D3-BB78-E7D5E3A4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一般聊天</a:t>
            </a:r>
          </a:p>
        </p:txBody>
      </p:sp>
      <p:sp>
        <p:nvSpPr>
          <p:cNvPr id="9" name="text-481">
            <a:extLst xmlns:a="http://schemas.openxmlformats.org/drawingml/2006/main">
              <a:ext uri="{FF2B5EF4-FFF2-40B4-BE49-F238E27FC236}">
                <a16:creationId xmlns:a16="http://schemas.microsoft.com/office/drawing/2014/main" id="{42CF5580-04FF-456B-A775-0A321CD0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問題先出現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來源可能來自模型既有知識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需要自行追查依據</a:t>
            </a:r>
          </a:p>
        </p:txBody>
      </p:sp>
      <p:sp>
        <p:nvSpPr>
          <p:cNvPr id="10" name="text-482">
            <a:extLst xmlns:a="http://schemas.openxmlformats.org/drawingml/2006/main">
              <a:ext uri="{FF2B5EF4-FFF2-40B4-BE49-F238E27FC236}">
                <a16:creationId xmlns:a16="http://schemas.microsoft.com/office/drawing/2014/main" id="{F04E58DA-DAF0-4D46-B999-3699E97D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Gemini Notebook</a:t>
            </a:r>
          </a:p>
        </p:txBody>
      </p:sp>
      <p:sp>
        <p:nvSpPr>
          <p:cNvPr id="11" name="text-483">
            <a:extLst xmlns:a="http://schemas.openxmlformats.org/drawingml/2006/main">
              <a:ext uri="{FF2B5EF4-FFF2-40B4-BE49-F238E27FC236}">
                <a16:creationId xmlns:a16="http://schemas.microsoft.com/office/drawing/2014/main" id="{FA4E8CCC-D18F-461C-9204-4C534F244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來源先進入筆記本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依使用者提供的來源回答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可回到引用位置檢查</a:t>
            </a:r>
          </a:p>
        </p:txBody>
      </p:sp>
      <p:sp>
        <p:nvSpPr>
          <p:cNvPr id="12" name="text-484">
            <a:extLst xmlns:a="http://schemas.openxmlformats.org/drawingml/2006/main">
              <a:ext uri="{FF2B5EF4-FFF2-40B4-BE49-F238E27FC236}">
                <a16:creationId xmlns:a16="http://schemas.microsoft.com/office/drawing/2014/main" id="{160EB8B4-5D72-463B-B314-63E065CE4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838700"/>
            <a:ext cx="10668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提問</a:t>
            </a:r>
          </a:p>
        </p:txBody>
      </p:sp>
      <p:sp>
        <p:nvSpPr>
          <p:cNvPr id="13" name="text-485">
            <a:extLst xmlns:a="http://schemas.openxmlformats.org/drawingml/2006/main">
              <a:ext uri="{FF2B5EF4-FFF2-40B4-BE49-F238E27FC236}">
                <a16:creationId xmlns:a16="http://schemas.microsoft.com/office/drawing/2014/main" id="{A4664E56-6011-4A73-BCAD-945F98B83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838700"/>
            <a:ext cx="10668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引用</a:t>
            </a:r>
          </a:p>
        </p:txBody>
      </p:sp>
      <p:sp>
        <p:nvSpPr>
          <p:cNvPr id="14" name="text-486">
            <a:extLst xmlns:a="http://schemas.openxmlformats.org/drawingml/2006/main">
              <a:ext uri="{FF2B5EF4-FFF2-40B4-BE49-F238E27FC236}">
                <a16:creationId xmlns:a16="http://schemas.microsoft.com/office/drawing/2014/main" id="{F0305C98-A8E4-4201-A15C-07CEE2A2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4838700"/>
            <a:ext cx="10668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原文</a:t>
            </a:r>
          </a:p>
        </p:txBody>
      </p:sp>
      <p:cxnSp>
        <p:nvCxnSpPr>
          <p:cNvPr id="36" name=""/>
          <p:cNvCxnSpPr>
            <a:stCxn xmlns:a="http://schemas.openxmlformats.org/drawingml/2006/main" id="12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7524750" y="5076825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56FE8"/>
            </a:solidFill>
            <a:prstDash val="solid"/>
            <a:tailEnd type="arrow" w="sm" len="sm"/>
          </a:ln>
        </p:spPr>
      </p:cxnSp>
      <p:cxnSp>
        <p:nvCxnSpPr>
          <p:cNvPr id="37" name=""/>
          <p:cNvCxnSpPr>
            <a:stCxn xmlns:a="http://schemas.openxmlformats.org/drawingml/2006/main" id="13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9124950" y="5076825"/>
            <a:ext cx="5334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2AFA4"/>
            </a:solidFill>
            <a:prstDash val="solid"/>
            <a:tailEnd type="arrow" w="sm" len="sm"/>
          </a:ln>
        </p:spPr>
      </p:cxnSp>
      <p:sp>
        <p:nvSpPr>
          <p:cNvPr id="17" name="text-487">
            <a:extLst xmlns:a="http://schemas.openxmlformats.org/drawingml/2006/main">
              <a:ext uri="{FF2B5EF4-FFF2-40B4-BE49-F238E27FC236}">
                <a16:creationId xmlns:a16="http://schemas.microsoft.com/office/drawing/2014/main" id="{BCFC37DC-871F-4DC7-9AD7-7F431ACDB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5435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可追查鏈：回答 → 引用位置 → 原始段落</a:t>
            </a:r>
          </a:p>
        </p:txBody>
      </p:sp>
      <p:sp>
        <p:nvSpPr>
          <p:cNvPr id="18" name="text-961">
            <a:extLst xmlns:a="http://schemas.openxmlformats.org/drawingml/2006/main">
              <a:ext uri="{FF2B5EF4-FFF2-40B4-BE49-F238E27FC236}">
                <a16:creationId xmlns:a16="http://schemas.microsoft.com/office/drawing/2014/main" id="{C47A1D42-AB9C-4F69-8FAD-0F08FD85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e6111d7d21f49ae"/>
              </a:rPr>
              <a:t>開啟 Gemini Notebook ↗</a:t>
            </a:r>
          </a:p>
        </p:txBody>
      </p:sp>
      <p:sp>
        <p:nvSpPr>
          <p:cNvPr id="19" name="shape-1003">
            <a:extLst xmlns:a="http://schemas.openxmlformats.org/drawingml/2006/main">
              <a:ext uri="{FF2B5EF4-FFF2-40B4-BE49-F238E27FC236}">
                <a16:creationId xmlns:a16="http://schemas.microsoft.com/office/drawing/2014/main" id="{FD3E3B76-E8CD-4B92-9483-8F462D31E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2abe91daf34270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1" name="text-1004">
            <a:extLst xmlns:a="http://schemas.openxmlformats.org/drawingml/2006/main">
              <a:ext uri="{FF2B5EF4-FFF2-40B4-BE49-F238E27FC236}">
                <a16:creationId xmlns:a16="http://schemas.microsoft.com/office/drawing/2014/main" id="{EDDA9504-284C-4EAF-9E4D-AB8C7470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24332099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488">
            <a:extLst xmlns:a="http://schemas.openxmlformats.org/drawingml/2006/main">
              <a:ext uri="{FF2B5EF4-FFF2-40B4-BE49-F238E27FC236}">
                <a16:creationId xmlns:a16="http://schemas.microsoft.com/office/drawing/2014/main" id="{EC0A9D1E-BD0D-4E15-9E13-942D7990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SOURCE KIT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E5D08AD-0329-4FCB-851A-68AC8273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來源包 3–2–1：小而精，先求可用</a:t>
            </a:r>
          </a:p>
        </p:txBody>
      </p:sp>
      <p:cxnSp>
        <p:nvCxnSpPr>
          <p:cNvPr id="24" name="shape-48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490">
            <a:extLst xmlns:a="http://schemas.openxmlformats.org/drawingml/2006/main">
              <a:ext uri="{FF2B5EF4-FFF2-40B4-BE49-F238E27FC236}">
                <a16:creationId xmlns:a16="http://schemas.microsoft.com/office/drawing/2014/main" id="{8459FE25-EEE3-4AFE-8415-DF75799E3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E4F2DAC-5A9E-49B1-9474-5E623B6F9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27</a:t>
            </a:r>
          </a:p>
        </p:txBody>
      </p:sp>
      <p:sp>
        <p:nvSpPr>
          <p:cNvPr id="6" name="shape-491">
            <a:extLst xmlns:a="http://schemas.openxmlformats.org/drawingml/2006/main">
              <a:ext uri="{FF2B5EF4-FFF2-40B4-BE49-F238E27FC236}">
                <a16:creationId xmlns:a16="http://schemas.microsoft.com/office/drawing/2014/main" id="{3EF2C7B9-903D-41F6-8056-35CC3A4E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492">
            <a:extLst xmlns:a="http://schemas.openxmlformats.org/drawingml/2006/main">
              <a:ext uri="{FF2B5EF4-FFF2-40B4-BE49-F238E27FC236}">
                <a16:creationId xmlns:a16="http://schemas.microsoft.com/office/drawing/2014/main" id="{D155A508-43F6-4492-9418-D65CF664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8" name="text-493">
            <a:extLst xmlns:a="http://schemas.openxmlformats.org/drawingml/2006/main">
              <a:ext uri="{FF2B5EF4-FFF2-40B4-BE49-F238E27FC236}">
                <a16:creationId xmlns:a16="http://schemas.microsoft.com/office/drawing/2014/main" id="{867946A5-982C-413E-8EB6-31CF61681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3 份核心來源</a:t>
            </a:r>
          </a:p>
        </p:txBody>
      </p:sp>
      <p:sp>
        <p:nvSpPr>
          <p:cNvPr id="9" name="text-494">
            <a:extLst xmlns:a="http://schemas.openxmlformats.org/drawingml/2006/main">
              <a:ext uri="{FF2B5EF4-FFF2-40B4-BE49-F238E27FC236}">
                <a16:creationId xmlns:a16="http://schemas.microsoft.com/office/drawing/2014/main" id="{D977FE8C-242E-4DB2-B3C5-D0B127D54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課程大綱／授課講義／一篇可信研究或政策文件。</a:t>
            </a:r>
          </a:p>
        </p:txBody>
      </p:sp>
      <p:sp>
        <p:nvSpPr>
          <p:cNvPr id="10" name="shape-495">
            <a:extLst xmlns:a="http://schemas.openxmlformats.org/drawingml/2006/main">
              <a:ext uri="{FF2B5EF4-FFF2-40B4-BE49-F238E27FC236}">
                <a16:creationId xmlns:a16="http://schemas.microsoft.com/office/drawing/2014/main" id="{841EF220-9070-4032-9CA9-8369B4CDE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496">
            <a:extLst xmlns:a="http://schemas.openxmlformats.org/drawingml/2006/main">
              <a:ext uri="{FF2B5EF4-FFF2-40B4-BE49-F238E27FC236}">
                <a16:creationId xmlns:a16="http://schemas.microsoft.com/office/drawing/2014/main" id="{B36406E0-7469-4AE4-9006-EB88F637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2" name="text-497">
            <a:extLst xmlns:a="http://schemas.openxmlformats.org/drawingml/2006/main">
              <a:ext uri="{FF2B5EF4-FFF2-40B4-BE49-F238E27FC236}">
                <a16:creationId xmlns:a16="http://schemas.microsoft.com/office/drawing/2014/main" id="{0D09F65A-B5D8-40E6-AE89-7A71E12F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2 種觀點</a:t>
            </a:r>
          </a:p>
        </p:txBody>
      </p:sp>
      <p:sp>
        <p:nvSpPr>
          <p:cNvPr id="13" name="text-498">
            <a:extLst xmlns:a="http://schemas.openxmlformats.org/drawingml/2006/main">
              <a:ext uri="{FF2B5EF4-FFF2-40B4-BE49-F238E27FC236}">
                <a16:creationId xmlns:a16="http://schemas.microsoft.com/office/drawing/2014/main" id="{79AF6721-6540-4FF9-B769-ACAA3814D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至少納入互補或相反觀點，避免只有單一聲音。</a:t>
            </a:r>
          </a:p>
        </p:txBody>
      </p:sp>
      <p:sp>
        <p:nvSpPr>
          <p:cNvPr id="14" name="shape-499">
            <a:extLst xmlns:a="http://schemas.openxmlformats.org/drawingml/2006/main">
              <a:ext uri="{FF2B5EF4-FFF2-40B4-BE49-F238E27FC236}">
                <a16:creationId xmlns:a16="http://schemas.microsoft.com/office/drawing/2014/main" id="{2CF5806B-3B41-4ADD-9C21-5D1D840B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500">
            <a:extLst xmlns:a="http://schemas.openxmlformats.org/drawingml/2006/main">
              <a:ext uri="{FF2B5EF4-FFF2-40B4-BE49-F238E27FC236}">
                <a16:creationId xmlns:a16="http://schemas.microsoft.com/office/drawing/2014/main" id="{2979AEE4-0D46-45BA-955E-2870BB3C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16" name="text-501">
            <a:extLst xmlns:a="http://schemas.openxmlformats.org/drawingml/2006/main">
              <a:ext uri="{FF2B5EF4-FFF2-40B4-BE49-F238E27FC236}">
                <a16:creationId xmlns:a16="http://schemas.microsoft.com/office/drawing/2014/main" id="{631AF52C-A90F-4E74-B2A2-8252328A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1 個教學目的</a:t>
            </a:r>
          </a:p>
        </p:txBody>
      </p:sp>
      <p:sp>
        <p:nvSpPr>
          <p:cNvPr id="17" name="text-502">
            <a:extLst xmlns:a="http://schemas.openxmlformats.org/drawingml/2006/main">
              <a:ext uri="{FF2B5EF4-FFF2-40B4-BE49-F238E27FC236}">
                <a16:creationId xmlns:a16="http://schemas.microsoft.com/office/drawing/2014/main" id="{B41AC9D2-FE3E-4A80-AEC5-E2D931A39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明確指定要產出導讀、活動、評量或回饋。</a:t>
            </a:r>
          </a:p>
        </p:txBody>
      </p:sp>
      <p:sp>
        <p:nvSpPr>
          <p:cNvPr id="18" name="text-962">
            <a:extLst xmlns:a="http://schemas.openxmlformats.org/drawingml/2006/main">
              <a:ext uri="{FF2B5EF4-FFF2-40B4-BE49-F238E27FC236}">
                <a16:creationId xmlns:a16="http://schemas.microsoft.com/office/drawing/2014/main" id="{ECDE78EF-7A5F-44F9-9B0D-060C9566B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076719295034503"/>
              </a:rPr>
              <a:t>開啟 Gemini Notebook ↗</a:t>
            </a:r>
          </a:p>
        </p:txBody>
      </p:sp>
      <p:sp>
        <p:nvSpPr>
          <p:cNvPr id="19" name="shape-1005">
            <a:extLst xmlns:a="http://schemas.openxmlformats.org/drawingml/2006/main">
              <a:ext uri="{FF2B5EF4-FFF2-40B4-BE49-F238E27FC236}">
                <a16:creationId xmlns:a16="http://schemas.microsoft.com/office/drawing/2014/main" id="{1E7967D4-167B-4914-A0DA-007051137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0ffe72ab44007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1" name="text-1006">
            <a:extLst xmlns:a="http://schemas.openxmlformats.org/drawingml/2006/main">
              <a:ext uri="{FF2B5EF4-FFF2-40B4-BE49-F238E27FC236}">
                <a16:creationId xmlns:a16="http://schemas.microsoft.com/office/drawing/2014/main" id="{09D3847F-47E7-4FD6-8914-337304FD2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3455860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text-503">
            <a:extLst xmlns:a="http://schemas.openxmlformats.org/drawingml/2006/main">
              <a:ext uri="{FF2B5EF4-FFF2-40B4-BE49-F238E27FC236}">
                <a16:creationId xmlns:a16="http://schemas.microsoft.com/office/drawing/2014/main" id="{B98294BE-95DB-4C15-88F4-862A6896B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LIVE DEMO · GITHUB × GEMINI NOTEBOOK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F57852-7414-4838-B109-FB4B590D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示範：教學駕駛艙 × Gemini Notebook</a:t>
            </a:r>
          </a:p>
        </p:txBody>
      </p:sp>
      <p:cxnSp>
        <p:nvCxnSpPr>
          <p:cNvPr id="40" name="shape-50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505">
            <a:extLst xmlns:a="http://schemas.openxmlformats.org/drawingml/2006/main">
              <a:ext uri="{FF2B5EF4-FFF2-40B4-BE49-F238E27FC236}">
                <a16:creationId xmlns:a16="http://schemas.microsoft.com/office/drawing/2014/main" id="{7BFD2234-369F-43D6-89D2-72362B144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05BB898-2A8C-498B-87F1-7E5CFD7A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28</a:t>
            </a:r>
          </a:p>
        </p:txBody>
      </p:sp>
      <p:sp>
        <p:nvSpPr>
          <p:cNvPr id="6" name="shape-506">
            <a:extLst xmlns:a="http://schemas.openxmlformats.org/drawingml/2006/main">
              <a:ext uri="{FF2B5EF4-FFF2-40B4-BE49-F238E27FC236}">
                <a16:creationId xmlns:a16="http://schemas.microsoft.com/office/drawing/2014/main" id="{0A3E8B2D-194F-4620-8F16-6540B4081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507">
            <a:extLst xmlns:a="http://schemas.openxmlformats.org/drawingml/2006/main">
              <a:ext uri="{FF2B5EF4-FFF2-40B4-BE49-F238E27FC236}">
                <a16:creationId xmlns:a16="http://schemas.microsoft.com/office/drawing/2014/main" id="{D786E7EE-E1BA-41AC-AF64-C95128F13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508">
            <a:extLst xmlns:a="http://schemas.openxmlformats.org/drawingml/2006/main">
              <a:ext uri="{FF2B5EF4-FFF2-40B4-BE49-F238E27FC236}">
                <a16:creationId xmlns:a16="http://schemas.microsoft.com/office/drawing/2014/main" id="{08B5220A-6CB5-4C31-A6EF-90E05427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509">
            <a:extLst xmlns:a="http://schemas.openxmlformats.org/drawingml/2006/main">
              <a:ext uri="{FF2B5EF4-FFF2-40B4-BE49-F238E27FC236}">
                <a16:creationId xmlns:a16="http://schemas.microsoft.com/office/drawing/2014/main" id="{D5E9ECC3-DBBB-4730-A7F4-282F5DB3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開啟資源</a:t>
            </a:r>
          </a:p>
        </p:txBody>
      </p:sp>
      <p:sp>
        <p:nvSpPr>
          <p:cNvPr id="10" name="text-510">
            <a:extLst xmlns:a="http://schemas.openxmlformats.org/drawingml/2006/main">
              <a:ext uri="{FF2B5EF4-FFF2-40B4-BE49-F238E27FC236}">
                <a16:creationId xmlns:a16="http://schemas.microsoft.com/office/drawing/2014/main" id="{45C919E3-1A8F-4495-B965-F91FECCF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先看 it-cockpit 的 README、目錄與單元頁</a:t>
            </a:r>
          </a:p>
        </p:txBody>
      </p:sp>
      <p:sp>
        <p:nvSpPr>
          <p:cNvPr id="11" name="text-511">
            <a:extLst xmlns:a="http://schemas.openxmlformats.org/drawingml/2006/main">
              <a:ext uri="{FF2B5EF4-FFF2-40B4-BE49-F238E27FC236}">
                <a16:creationId xmlns:a16="http://schemas.microsoft.com/office/drawing/2014/main" id="{096A84E7-3248-4E10-9FD8-2CD17F37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512">
            <a:extLst xmlns:a="http://schemas.openxmlformats.org/drawingml/2006/main">
              <a:ext uri="{FF2B5EF4-FFF2-40B4-BE49-F238E27FC236}">
                <a16:creationId xmlns:a16="http://schemas.microsoft.com/office/drawing/2014/main" id="{B9338262-2051-42D1-AB2B-05107D13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513">
            <a:extLst xmlns:a="http://schemas.openxmlformats.org/drawingml/2006/main">
              <a:ext uri="{FF2B5EF4-FFF2-40B4-BE49-F238E27FC236}">
                <a16:creationId xmlns:a16="http://schemas.microsoft.com/office/drawing/2014/main" id="{9E89F432-30B3-4A05-B671-4A7813D5F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514">
            <a:extLst xmlns:a="http://schemas.openxmlformats.org/drawingml/2006/main">
              <a:ext uri="{FF2B5EF4-FFF2-40B4-BE49-F238E27FC236}">
                <a16:creationId xmlns:a16="http://schemas.microsoft.com/office/drawing/2014/main" id="{6CB6E8A2-D684-4520-B594-4EB95D581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515">
            <a:extLst xmlns:a="http://schemas.openxmlformats.org/drawingml/2006/main">
              <a:ext uri="{FF2B5EF4-FFF2-40B4-BE49-F238E27FC236}">
                <a16:creationId xmlns:a16="http://schemas.microsoft.com/office/drawing/2014/main" id="{E5E6C54B-E216-4F2C-BBE0-0BF9FE369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挑選來源</a:t>
            </a:r>
          </a:p>
        </p:txBody>
      </p:sp>
      <p:sp>
        <p:nvSpPr>
          <p:cNvPr id="16" name="text-516">
            <a:extLst xmlns:a="http://schemas.openxmlformats.org/drawingml/2006/main">
              <a:ext uri="{FF2B5EF4-FFF2-40B4-BE49-F238E27FC236}">
                <a16:creationId xmlns:a16="http://schemas.microsoft.com/office/drawing/2014/main" id="{2D2484BC-9615-4402-9EEA-4B0A2742A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選教材、課程說明、影片或互動頁，組成小型來源包</a:t>
            </a:r>
          </a:p>
        </p:txBody>
      </p:sp>
      <p:sp>
        <p:nvSpPr>
          <p:cNvPr id="17" name="text-517">
            <a:extLst xmlns:a="http://schemas.openxmlformats.org/drawingml/2006/main">
              <a:ext uri="{FF2B5EF4-FFF2-40B4-BE49-F238E27FC236}">
                <a16:creationId xmlns:a16="http://schemas.microsoft.com/office/drawing/2014/main" id="{F7DEF20E-7735-4C5E-AFCD-4D196B86F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518">
            <a:extLst xmlns:a="http://schemas.openxmlformats.org/drawingml/2006/main">
              <a:ext uri="{FF2B5EF4-FFF2-40B4-BE49-F238E27FC236}">
                <a16:creationId xmlns:a16="http://schemas.microsoft.com/office/drawing/2014/main" id="{80B952C9-E9E9-4B68-8C6D-FCDA2B75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519">
            <a:extLst xmlns:a="http://schemas.openxmlformats.org/drawingml/2006/main">
              <a:ext uri="{FF2B5EF4-FFF2-40B4-BE49-F238E27FC236}">
                <a16:creationId xmlns:a16="http://schemas.microsoft.com/office/drawing/2014/main" id="{3BDA2FDE-1DDD-4DA9-B0E0-A5D194F19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520">
            <a:extLst xmlns:a="http://schemas.openxmlformats.org/drawingml/2006/main">
              <a:ext uri="{FF2B5EF4-FFF2-40B4-BE49-F238E27FC236}">
                <a16:creationId xmlns:a16="http://schemas.microsoft.com/office/drawing/2014/main" id="{1FAC0444-07C7-4AC9-9C22-4964C4B3F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521">
            <a:extLst xmlns:a="http://schemas.openxmlformats.org/drawingml/2006/main">
              <a:ext uri="{FF2B5EF4-FFF2-40B4-BE49-F238E27FC236}">
                <a16:creationId xmlns:a16="http://schemas.microsoft.com/office/drawing/2014/main" id="{FC28D623-DC81-4979-9CD9-2F16B5C3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提問查證</a:t>
            </a:r>
          </a:p>
        </p:txBody>
      </p:sp>
      <p:sp>
        <p:nvSpPr>
          <p:cNvPr id="22" name="text-522">
            <a:extLst xmlns:a="http://schemas.openxmlformats.org/drawingml/2006/main">
              <a:ext uri="{FF2B5EF4-FFF2-40B4-BE49-F238E27FC236}">
                <a16:creationId xmlns:a16="http://schemas.microsoft.com/office/drawing/2014/main" id="{59B7E89A-60EE-413C-BA86-6BFDD9551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請列引用、找差異，也測一題來源中沒有答案的問題</a:t>
            </a:r>
          </a:p>
        </p:txBody>
      </p:sp>
      <p:sp>
        <p:nvSpPr>
          <p:cNvPr id="23" name="text-523">
            <a:extLst xmlns:a="http://schemas.openxmlformats.org/drawingml/2006/main">
              <a:ext uri="{FF2B5EF4-FFF2-40B4-BE49-F238E27FC236}">
                <a16:creationId xmlns:a16="http://schemas.microsoft.com/office/drawing/2014/main" id="{C1600FBA-CD0C-4640-9B12-0CF2F5E7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524">
            <a:extLst xmlns:a="http://schemas.openxmlformats.org/drawingml/2006/main">
              <a:ext uri="{FF2B5EF4-FFF2-40B4-BE49-F238E27FC236}">
                <a16:creationId xmlns:a16="http://schemas.microsoft.com/office/drawing/2014/main" id="{4A8EEC3F-A523-437F-AD03-16F8BB54C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525">
            <a:extLst xmlns:a="http://schemas.openxmlformats.org/drawingml/2006/main">
              <a:ext uri="{FF2B5EF4-FFF2-40B4-BE49-F238E27FC236}">
                <a16:creationId xmlns:a16="http://schemas.microsoft.com/office/drawing/2014/main" id="{1D0AF877-B76A-4B63-9AAD-78981F55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526">
            <a:extLst xmlns:a="http://schemas.openxmlformats.org/drawingml/2006/main">
              <a:ext uri="{FF2B5EF4-FFF2-40B4-BE49-F238E27FC236}">
                <a16:creationId xmlns:a16="http://schemas.microsoft.com/office/drawing/2014/main" id="{5E18F463-CD49-493D-8CC3-B8D1BD76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527">
            <a:extLst xmlns:a="http://schemas.openxmlformats.org/drawingml/2006/main">
              <a:ext uri="{FF2B5EF4-FFF2-40B4-BE49-F238E27FC236}">
                <a16:creationId xmlns:a16="http://schemas.microsoft.com/office/drawing/2014/main" id="{2E110C02-DB41-4698-8DCE-9C9E29C8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轉成教學</a:t>
            </a:r>
          </a:p>
        </p:txBody>
      </p:sp>
      <p:sp>
        <p:nvSpPr>
          <p:cNvPr id="28" name="text-528">
            <a:extLst xmlns:a="http://schemas.openxmlformats.org/drawingml/2006/main">
              <a:ext uri="{FF2B5EF4-FFF2-40B4-BE49-F238E27FC236}">
                <a16:creationId xmlns:a16="http://schemas.microsoft.com/office/drawing/2014/main" id="{26F77952-3E0A-47FD-8DDE-F0546831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把整理結果轉成導讀、學習單、活動或共備摘要</a:t>
            </a:r>
          </a:p>
        </p:txBody>
      </p:sp>
      <p:sp>
        <p:nvSpPr>
          <p:cNvPr id="29" name="text-529">
            <a:extLst xmlns:a="http://schemas.openxmlformats.org/drawingml/2006/main">
              <a:ext uri="{FF2B5EF4-FFF2-40B4-BE49-F238E27FC236}">
                <a16:creationId xmlns:a16="http://schemas.microsoft.com/office/drawing/2014/main" id="{D6AFA794-D316-48F2-9B79-87127E885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0" name="text-966">
            <a:extLst xmlns:a="http://schemas.openxmlformats.org/drawingml/2006/main">
              <a:ext uri="{FF2B5EF4-FFF2-40B4-BE49-F238E27FC236}">
                <a16:creationId xmlns:a16="http://schemas.microsoft.com/office/drawing/2014/main" id="{BC784426-0E9B-46E0-82C9-98C686CA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23414bcc47114a22"/>
              </a:rPr>
              <a:t>Notebook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c92b4d8a4504411"/>
              </a:rPr>
              <a:t>Cockpit GitHub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09207d706a949cd"/>
              </a:rPr>
              <a:t>Cockpit ↗</a:t>
            </a:r>
          </a:p>
        </p:txBody>
      </p:sp>
      <p:sp>
        <p:nvSpPr>
          <p:cNvPr id="31" name="shape-1013">
            <a:extLst xmlns:a="http://schemas.openxmlformats.org/drawingml/2006/main">
              <a:ext uri="{FF2B5EF4-FFF2-40B4-BE49-F238E27FC236}">
                <a16:creationId xmlns:a16="http://schemas.microsoft.com/office/drawing/2014/main" id="{91F679EC-9652-48B4-9A8F-DDF2A073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48aabdb9e04669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3" name="text-1014">
            <a:extLst xmlns:a="http://schemas.openxmlformats.org/drawingml/2006/main">
              <a:ext uri="{FF2B5EF4-FFF2-40B4-BE49-F238E27FC236}">
                <a16:creationId xmlns:a16="http://schemas.microsoft.com/office/drawing/2014/main" id="{4266F177-BE76-43DF-86B3-F35A8BCE4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fedbda66624429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5" name="text-1015">
            <a:extLst xmlns:a="http://schemas.openxmlformats.org/drawingml/2006/main">
              <a:ext uri="{FF2B5EF4-FFF2-40B4-BE49-F238E27FC236}">
                <a16:creationId xmlns:a16="http://schemas.microsoft.com/office/drawing/2014/main" id="{603F0D45-5D85-4D14-8453-D039D4F5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Cockpit GitH</a:t>
            </a:r>
          </a:p>
        </p:txBody>
      </p:sp>
      <p:pic>
        <p:nvPicPr>
          <p:cNvPr id="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5c01d7eb104da1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37" name="text-1016">
            <a:extLst xmlns:a="http://schemas.openxmlformats.org/drawingml/2006/main">
              <a:ext uri="{FF2B5EF4-FFF2-40B4-BE49-F238E27FC236}">
                <a16:creationId xmlns:a16="http://schemas.microsoft.com/office/drawing/2014/main" id="{B4F80AB3-1CFF-484F-82E5-76B9A54F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教學駕駛艙</a:t>
            </a:r>
          </a:p>
        </p:txBody>
      </p:sp>
    </p:spTree>
    <p:extLst>
      <p:ext uri="{BB962C8B-B14F-4D97-AF65-F5344CB8AC3E}">
        <p14:creationId xmlns:p14="http://schemas.microsoft.com/office/powerpoint/2010/main" val="65259323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ext-530">
            <a:extLst xmlns:a="http://schemas.openxmlformats.org/drawingml/2006/main">
              <a:ext uri="{FF2B5EF4-FFF2-40B4-BE49-F238E27FC236}">
                <a16:creationId xmlns:a16="http://schemas.microsoft.com/office/drawing/2014/main" id="{0A89556A-E68E-4658-AE62-FA4F44AF4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E93EB8A-AC51-45CA-BAE3-E7A933554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實作一｜教學駕駛艙 × Gemini Notebook</a:t>
            </a:r>
          </a:p>
        </p:txBody>
      </p:sp>
      <p:cxnSp>
        <p:nvCxnSpPr>
          <p:cNvPr id="27" name="shape-53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532">
            <a:extLst xmlns:a="http://schemas.openxmlformats.org/drawingml/2006/main">
              <a:ext uri="{FF2B5EF4-FFF2-40B4-BE49-F238E27FC236}">
                <a16:creationId xmlns:a16="http://schemas.microsoft.com/office/drawing/2014/main" id="{B5E5C4FB-F6B1-49C1-BE36-20040341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5B79F1B-9A96-4F83-92EC-38FE1E04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29</a:t>
            </a:r>
          </a:p>
        </p:txBody>
      </p:sp>
      <p:sp>
        <p:nvSpPr>
          <p:cNvPr id="6" name="text-533">
            <a:extLst xmlns:a="http://schemas.openxmlformats.org/drawingml/2006/main">
              <a:ext uri="{FF2B5EF4-FFF2-40B4-BE49-F238E27FC236}">
                <a16:creationId xmlns:a16="http://schemas.microsoft.com/office/drawing/2014/main" id="{8876E451-D8F1-4CD5-BCBD-15417835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15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534">
            <a:extLst xmlns:a="http://schemas.openxmlformats.org/drawingml/2006/main">
              <a:ext uri="{FF2B5EF4-FFF2-40B4-BE49-F238E27FC236}">
                <a16:creationId xmlns:a16="http://schemas.microsoft.com/office/drawing/2014/main" id="{6511E0CB-386F-4575-84B9-2184E453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535">
            <a:extLst xmlns:a="http://schemas.openxmlformats.org/drawingml/2006/main">
              <a:ext uri="{FF2B5EF4-FFF2-40B4-BE49-F238E27FC236}">
                <a16:creationId xmlns:a16="http://schemas.microsoft.com/office/drawing/2014/main" id="{6A361C53-2F72-43BA-91BF-E0BEAB2FE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536">
            <a:extLst xmlns:a="http://schemas.openxmlformats.org/drawingml/2006/main">
              <a:ext uri="{FF2B5EF4-FFF2-40B4-BE49-F238E27FC236}">
                <a16:creationId xmlns:a16="http://schemas.microsoft.com/office/drawing/2014/main" id="{CC520370-1E05-4939-BA8E-BA8CB21AA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開啟 it-cockpit repo 或公開駕駛艙，選定一個單元</a:t>
            </a:r>
          </a:p>
        </p:txBody>
      </p:sp>
      <p:sp>
        <p:nvSpPr>
          <p:cNvPr id="10" name="text-537">
            <a:extLst xmlns:a="http://schemas.openxmlformats.org/drawingml/2006/main">
              <a:ext uri="{FF2B5EF4-FFF2-40B4-BE49-F238E27FC236}">
                <a16:creationId xmlns:a16="http://schemas.microsoft.com/office/drawing/2014/main" id="{291CB1A8-FEC3-4B36-96A0-AC0E60924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538">
            <a:extLst xmlns:a="http://schemas.openxmlformats.org/drawingml/2006/main">
              <a:ext uri="{FF2B5EF4-FFF2-40B4-BE49-F238E27FC236}">
                <a16:creationId xmlns:a16="http://schemas.microsoft.com/office/drawing/2014/main" id="{ADB2409F-7DED-4944-B9EF-67C0D603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加入 2–3 份可公開、互相補充的來源</a:t>
            </a:r>
          </a:p>
        </p:txBody>
      </p:sp>
      <p:sp>
        <p:nvSpPr>
          <p:cNvPr id="12" name="text-539">
            <a:extLst xmlns:a="http://schemas.openxmlformats.org/drawingml/2006/main">
              <a:ext uri="{FF2B5EF4-FFF2-40B4-BE49-F238E27FC236}">
                <a16:creationId xmlns:a16="http://schemas.microsoft.com/office/drawing/2014/main" id="{AD13C4A1-239F-4D72-91D2-795E77D5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540">
            <a:extLst xmlns:a="http://schemas.openxmlformats.org/drawingml/2006/main">
              <a:ext uri="{FF2B5EF4-FFF2-40B4-BE49-F238E27FC236}">
                <a16:creationId xmlns:a16="http://schemas.microsoft.com/office/drawing/2014/main" id="{4836C322-5E11-422A-9CD7-1B7002B55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提出 1 個理解題與 1 個轉化題</a:t>
            </a:r>
          </a:p>
        </p:txBody>
      </p:sp>
      <p:sp>
        <p:nvSpPr>
          <p:cNvPr id="14" name="text-541">
            <a:extLst xmlns:a="http://schemas.openxmlformats.org/drawingml/2006/main">
              <a:ext uri="{FF2B5EF4-FFF2-40B4-BE49-F238E27FC236}">
                <a16:creationId xmlns:a16="http://schemas.microsoft.com/office/drawing/2014/main" id="{F75FF773-1E75-4F99-943E-03FCD99BA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542">
            <a:extLst xmlns:a="http://schemas.openxmlformats.org/drawingml/2006/main">
              <a:ext uri="{FF2B5EF4-FFF2-40B4-BE49-F238E27FC236}">
                <a16:creationId xmlns:a16="http://schemas.microsoft.com/office/drawing/2014/main" id="{2A192863-2EBB-47BA-A98A-2C3262A05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點開引用，保存一個可用輸出與一個待修正處</a:t>
            </a:r>
          </a:p>
        </p:txBody>
      </p:sp>
      <p:sp>
        <p:nvSpPr>
          <p:cNvPr id="16" name="shape-543">
            <a:extLst xmlns:a="http://schemas.openxmlformats.org/drawingml/2006/main">
              <a:ext uri="{FF2B5EF4-FFF2-40B4-BE49-F238E27FC236}">
                <a16:creationId xmlns:a16="http://schemas.microsoft.com/office/drawing/2014/main" id="{4DA4F9CD-EFD8-4512-ACED-127F4446B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7" name="text-544">
            <a:extLst xmlns:a="http://schemas.openxmlformats.org/drawingml/2006/main">
              <a:ext uri="{FF2B5EF4-FFF2-40B4-BE49-F238E27FC236}">
                <a16:creationId xmlns:a16="http://schemas.microsoft.com/office/drawing/2014/main" id="{A0BBE239-442E-4021-84A3-31B09FF8A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545">
            <a:extLst xmlns:a="http://schemas.openxmlformats.org/drawingml/2006/main">
              <a:ext uri="{FF2B5EF4-FFF2-40B4-BE49-F238E27FC236}">
                <a16:creationId xmlns:a16="http://schemas.microsoft.com/office/drawing/2014/main" id="{8D6609C6-210C-45FF-A20F-8BB27642E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77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來源來自 GitHub／公開教材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至少 1 個引用可追查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完成一個能進入課堂的輸出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記錄一個需人工修正的地方</a:t>
            </a:r>
          </a:p>
        </p:txBody>
      </p:sp>
      <p:sp>
        <p:nvSpPr>
          <p:cNvPr id="19" name="text-967">
            <a:extLst xmlns:a="http://schemas.openxmlformats.org/drawingml/2006/main">
              <a:ext uri="{FF2B5EF4-FFF2-40B4-BE49-F238E27FC236}">
                <a16:creationId xmlns:a16="http://schemas.microsoft.com/office/drawing/2014/main" id="{B3863216-D6B7-40DB-859E-98451B69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b0aada96a6b43c0"/>
              </a:rPr>
              <a:t>Notebook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bbd9b11320f4164"/>
              </a:rPr>
              <a:t>Cockpit ↗</a:t>
            </a:r>
          </a:p>
        </p:txBody>
      </p:sp>
      <p:sp>
        <p:nvSpPr>
          <p:cNvPr id="20" name="shape-1017">
            <a:extLst xmlns:a="http://schemas.openxmlformats.org/drawingml/2006/main">
              <a:ext uri="{FF2B5EF4-FFF2-40B4-BE49-F238E27FC236}">
                <a16:creationId xmlns:a16="http://schemas.microsoft.com/office/drawing/2014/main" id="{53B6EA5A-53B0-4566-A4CE-26BF96E3C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f8151293a4c2b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2" name="text-1018">
            <a:extLst xmlns:a="http://schemas.openxmlformats.org/drawingml/2006/main">
              <a:ext uri="{FF2B5EF4-FFF2-40B4-BE49-F238E27FC236}">
                <a16:creationId xmlns:a16="http://schemas.microsoft.com/office/drawing/2014/main" id="{790AE3F3-5990-49F7-B6E8-350BEB5D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e022420ea64eaa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4" name="text-1019">
            <a:extLst xmlns:a="http://schemas.openxmlformats.org/drawingml/2006/main">
              <a:ext uri="{FF2B5EF4-FFF2-40B4-BE49-F238E27FC236}">
                <a16:creationId xmlns:a16="http://schemas.microsoft.com/office/drawing/2014/main" id="{88EBD21A-C6C7-46FC-8C83-F53BDAAE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教學駕駛艙</a:t>
            </a:r>
          </a:p>
        </p:txBody>
      </p:sp>
    </p:spTree>
    <p:extLst>
      <p:ext uri="{BB962C8B-B14F-4D97-AF65-F5344CB8AC3E}">
        <p14:creationId xmlns:p14="http://schemas.microsoft.com/office/powerpoint/2010/main" val="196540585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546">
            <a:extLst xmlns:a="http://schemas.openxmlformats.org/drawingml/2006/main">
              <a:ext uri="{FF2B5EF4-FFF2-40B4-BE49-F238E27FC236}">
                <a16:creationId xmlns:a16="http://schemas.microsoft.com/office/drawing/2014/main" id="{2E08D788-2A82-4FF4-B75A-C78C93E0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PROMPT LADDER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D7EC7C-FB21-4D1B-A18D-E4AC77BC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三層提問法：從讀懂到能教</a:t>
            </a:r>
          </a:p>
        </p:txBody>
      </p:sp>
      <p:cxnSp>
        <p:nvCxnSpPr>
          <p:cNvPr id="24" name="shape-54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548">
            <a:extLst xmlns:a="http://schemas.openxmlformats.org/drawingml/2006/main">
              <a:ext uri="{FF2B5EF4-FFF2-40B4-BE49-F238E27FC236}">
                <a16:creationId xmlns:a16="http://schemas.microsoft.com/office/drawing/2014/main" id="{DB694DDB-9736-4EFE-ACFF-08BFF687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A8BF9A4-8340-4383-97AF-7A7E45A95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30</a:t>
            </a:r>
          </a:p>
        </p:txBody>
      </p:sp>
      <p:sp>
        <p:nvSpPr>
          <p:cNvPr id="6" name="shape-549">
            <a:extLst xmlns:a="http://schemas.openxmlformats.org/drawingml/2006/main">
              <a:ext uri="{FF2B5EF4-FFF2-40B4-BE49-F238E27FC236}">
                <a16:creationId xmlns:a16="http://schemas.microsoft.com/office/drawing/2014/main" id="{D215A467-EC4D-4F2C-8FF4-7565179B3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550">
            <a:extLst xmlns:a="http://schemas.openxmlformats.org/drawingml/2006/main">
              <a:ext uri="{FF2B5EF4-FFF2-40B4-BE49-F238E27FC236}">
                <a16:creationId xmlns:a16="http://schemas.microsoft.com/office/drawing/2014/main" id="{76D766C2-EF54-4951-A8FD-DECAB823F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8" name="text-551">
            <a:extLst xmlns:a="http://schemas.openxmlformats.org/drawingml/2006/main">
              <a:ext uri="{FF2B5EF4-FFF2-40B4-BE49-F238E27FC236}">
                <a16:creationId xmlns:a16="http://schemas.microsoft.com/office/drawing/2014/main" id="{672CB96B-19E2-4830-864C-387A1696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理解</a:t>
            </a:r>
          </a:p>
        </p:txBody>
      </p:sp>
      <p:sp>
        <p:nvSpPr>
          <p:cNvPr id="9" name="text-552">
            <a:extLst xmlns:a="http://schemas.openxmlformats.org/drawingml/2006/main">
              <a:ext uri="{FF2B5EF4-FFF2-40B4-BE49-F238E27FC236}">
                <a16:creationId xmlns:a16="http://schemas.microsoft.com/office/drawing/2014/main" id="{DDB966AB-5F9E-43BB-9A11-7DDCCB2FF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只依來源，用 150 字解釋核心概念；列出 3 個關鍵詞與引用。</a:t>
            </a:r>
          </a:p>
        </p:txBody>
      </p:sp>
      <p:sp>
        <p:nvSpPr>
          <p:cNvPr id="10" name="shape-553">
            <a:extLst xmlns:a="http://schemas.openxmlformats.org/drawingml/2006/main">
              <a:ext uri="{FF2B5EF4-FFF2-40B4-BE49-F238E27FC236}">
                <a16:creationId xmlns:a16="http://schemas.microsoft.com/office/drawing/2014/main" id="{BE4ADCEC-728A-4803-9DA5-6C2BD97F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554">
            <a:extLst xmlns:a="http://schemas.openxmlformats.org/drawingml/2006/main">
              <a:ext uri="{FF2B5EF4-FFF2-40B4-BE49-F238E27FC236}">
                <a16:creationId xmlns:a16="http://schemas.microsoft.com/office/drawing/2014/main" id="{3248AA7F-99C5-4BFE-B02B-55A84F75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2" name="text-555">
            <a:extLst xmlns:a="http://schemas.openxmlformats.org/drawingml/2006/main">
              <a:ext uri="{FF2B5EF4-FFF2-40B4-BE49-F238E27FC236}">
                <a16:creationId xmlns:a16="http://schemas.microsoft.com/office/drawing/2014/main" id="{6EE659B3-332C-4B3B-98D9-6504EAD0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比較</a:t>
            </a:r>
          </a:p>
        </p:txBody>
      </p:sp>
      <p:sp>
        <p:nvSpPr>
          <p:cNvPr id="13" name="text-556">
            <a:extLst xmlns:a="http://schemas.openxmlformats.org/drawingml/2006/main">
              <a:ext uri="{FF2B5EF4-FFF2-40B4-BE49-F238E27FC236}">
                <a16:creationId xmlns:a16="http://schemas.microsoft.com/office/drawing/2014/main" id="{630D140A-827B-483A-9E5D-946A3B687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比較來源 A、B 的主張、證據與限制；用表格呈現。</a:t>
            </a:r>
          </a:p>
        </p:txBody>
      </p:sp>
      <p:sp>
        <p:nvSpPr>
          <p:cNvPr id="14" name="shape-557">
            <a:extLst xmlns:a="http://schemas.openxmlformats.org/drawingml/2006/main">
              <a:ext uri="{FF2B5EF4-FFF2-40B4-BE49-F238E27FC236}">
                <a16:creationId xmlns:a16="http://schemas.microsoft.com/office/drawing/2014/main" id="{8B06E59D-B83A-42B8-9E79-FD14A04E6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676400"/>
            <a:ext cx="3581400" cy="4305300"/>
          </a:xfrm>
          <a:prstGeom xmlns:a="http://schemas.openxmlformats.org/drawingml/2006/main" prst="roundRect">
            <a:avLst>
              <a:gd name="adj" fmla="val 42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558">
            <a:extLst xmlns:a="http://schemas.openxmlformats.org/drawingml/2006/main">
              <a:ext uri="{FF2B5EF4-FFF2-40B4-BE49-F238E27FC236}">
                <a16:creationId xmlns:a16="http://schemas.microsoft.com/office/drawing/2014/main" id="{A3EB92CE-CA5A-4A53-BD88-693AD4D33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6" name="text-559">
            <a:extLst xmlns:a="http://schemas.openxmlformats.org/drawingml/2006/main">
              <a:ext uri="{FF2B5EF4-FFF2-40B4-BE49-F238E27FC236}">
                <a16:creationId xmlns:a16="http://schemas.microsoft.com/office/drawing/2014/main" id="{8BD56AEE-9258-4760-85EE-3111E63B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57450"/>
            <a:ext cx="3162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轉化</a:t>
            </a:r>
          </a:p>
        </p:txBody>
      </p:sp>
      <p:sp>
        <p:nvSpPr>
          <p:cNvPr id="17" name="text-560">
            <a:extLst xmlns:a="http://schemas.openxmlformats.org/drawingml/2006/main">
              <a:ext uri="{FF2B5EF4-FFF2-40B4-BE49-F238E27FC236}">
                <a16:creationId xmlns:a16="http://schemas.microsoft.com/office/drawing/2014/main" id="{317838BE-4023-44EA-8B16-5C48462FF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028950"/>
            <a:ext cx="3162300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依來源設計 20 分鐘活動；包含目標、步驟、提問與檢核。</a:t>
            </a:r>
          </a:p>
        </p:txBody>
      </p:sp>
      <p:sp>
        <p:nvSpPr>
          <p:cNvPr id="18" name="text-963">
            <a:extLst xmlns:a="http://schemas.openxmlformats.org/drawingml/2006/main">
              <a:ext uri="{FF2B5EF4-FFF2-40B4-BE49-F238E27FC236}">
                <a16:creationId xmlns:a16="http://schemas.microsoft.com/office/drawing/2014/main" id="{4AAD1BB6-E0E1-4065-A8A6-7DAA19076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4fcfb07af5649d6"/>
              </a:rPr>
              <a:t>開啟 Gemini Notebook ↗</a:t>
            </a:r>
          </a:p>
        </p:txBody>
      </p:sp>
      <p:sp>
        <p:nvSpPr>
          <p:cNvPr id="19" name="shape-1007">
            <a:extLst xmlns:a="http://schemas.openxmlformats.org/drawingml/2006/main">
              <a:ext uri="{FF2B5EF4-FFF2-40B4-BE49-F238E27FC236}">
                <a16:creationId xmlns:a16="http://schemas.microsoft.com/office/drawing/2014/main" id="{6A711A35-8C4B-4952-9456-55073E200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932eb98ef14414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1" name="text-1008">
            <a:extLst xmlns:a="http://schemas.openxmlformats.org/drawingml/2006/main">
              <a:ext uri="{FF2B5EF4-FFF2-40B4-BE49-F238E27FC236}">
                <a16:creationId xmlns:a16="http://schemas.microsoft.com/office/drawing/2014/main" id="{4F479D2C-95A3-4AD6-899D-99AA4985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2050943315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561">
            <a:extLst xmlns:a="http://schemas.openxmlformats.org/drawingml/2006/main">
              <a:ext uri="{FF2B5EF4-FFF2-40B4-BE49-F238E27FC236}">
                <a16:creationId xmlns:a16="http://schemas.microsoft.com/office/drawing/2014/main" id="{B9FDDB19-4520-4AFE-B4FD-FEBE6D5E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COCKPIT OUTPUTS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2D18F80-1A07-4B89-BAA8-C6EED589A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教學駕駛艙如何接住 Gemini Notebook 的產出</a:t>
            </a:r>
          </a:p>
        </p:txBody>
      </p:sp>
      <p:cxnSp>
        <p:nvCxnSpPr>
          <p:cNvPr id="28" name="shape-562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563">
            <a:extLst xmlns:a="http://schemas.openxmlformats.org/drawingml/2006/main">
              <a:ext uri="{FF2B5EF4-FFF2-40B4-BE49-F238E27FC236}">
                <a16:creationId xmlns:a16="http://schemas.microsoft.com/office/drawing/2014/main" id="{1761B67E-C835-4D78-AE82-FDAEBE639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08AB694-F7E8-4753-8E8A-B458513E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31</a:t>
            </a:r>
          </a:p>
        </p:txBody>
      </p:sp>
      <p:sp>
        <p:nvSpPr>
          <p:cNvPr id="6" name="shape-564">
            <a:extLst xmlns:a="http://schemas.openxmlformats.org/drawingml/2006/main">
              <a:ext uri="{FF2B5EF4-FFF2-40B4-BE49-F238E27FC236}">
                <a16:creationId xmlns:a16="http://schemas.microsoft.com/office/drawing/2014/main" id="{2661D097-091D-446A-BF61-A5FA2692D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565">
            <a:extLst xmlns:a="http://schemas.openxmlformats.org/drawingml/2006/main">
              <a:ext uri="{FF2B5EF4-FFF2-40B4-BE49-F238E27FC236}">
                <a16:creationId xmlns:a16="http://schemas.microsoft.com/office/drawing/2014/main" id="{19760E75-12D3-489F-9A50-08B860E8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566">
            <a:extLst xmlns:a="http://schemas.openxmlformats.org/drawingml/2006/main">
              <a:ext uri="{FF2B5EF4-FFF2-40B4-BE49-F238E27FC236}">
                <a16:creationId xmlns:a16="http://schemas.microsoft.com/office/drawing/2014/main" id="{C91FB033-153F-4433-8E1C-A9CD0686A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課程導讀</a:t>
            </a:r>
          </a:p>
        </p:txBody>
      </p:sp>
      <p:sp>
        <p:nvSpPr>
          <p:cNvPr id="9" name="text-567">
            <a:extLst xmlns:a="http://schemas.openxmlformats.org/drawingml/2006/main">
              <a:ext uri="{FF2B5EF4-FFF2-40B4-BE49-F238E27FC236}">
                <a16:creationId xmlns:a16="http://schemas.microsoft.com/office/drawing/2014/main" id="{5D74861A-A857-47AC-8654-1B757164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從 README 與單元頁整理學習目標、先備知識與學習路徑。</a:t>
            </a:r>
          </a:p>
        </p:txBody>
      </p:sp>
      <p:sp>
        <p:nvSpPr>
          <p:cNvPr id="10" name="shape-568">
            <a:extLst xmlns:a="http://schemas.openxmlformats.org/drawingml/2006/main">
              <a:ext uri="{FF2B5EF4-FFF2-40B4-BE49-F238E27FC236}">
                <a16:creationId xmlns:a16="http://schemas.microsoft.com/office/drawing/2014/main" id="{9BC358BF-BD5E-437F-BA34-5BBEBCED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569">
            <a:extLst xmlns:a="http://schemas.openxmlformats.org/drawingml/2006/main">
              <a:ext uri="{FF2B5EF4-FFF2-40B4-BE49-F238E27FC236}">
                <a16:creationId xmlns:a16="http://schemas.microsoft.com/office/drawing/2014/main" id="{C46FAE12-DB20-4683-AFD1-2C4D48F7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570">
            <a:extLst xmlns:a="http://schemas.openxmlformats.org/drawingml/2006/main">
              <a:ext uri="{FF2B5EF4-FFF2-40B4-BE49-F238E27FC236}">
                <a16:creationId xmlns:a16="http://schemas.microsoft.com/office/drawing/2014/main" id="{F9021F3E-5F9E-45E5-9C86-30C0D57F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影片／圖表</a:t>
            </a:r>
          </a:p>
        </p:txBody>
      </p:sp>
      <p:sp>
        <p:nvSpPr>
          <p:cNvPr id="13" name="text-571">
            <a:extLst xmlns:a="http://schemas.openxmlformats.org/drawingml/2006/main">
              <a:ext uri="{FF2B5EF4-FFF2-40B4-BE49-F238E27FC236}">
                <a16:creationId xmlns:a16="http://schemas.microsoft.com/office/drawing/2014/main" id="{21676E61-ECDC-4C56-93F3-EF60F8383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 Notebook 生成的內容轉成課前導讀、課中提問或視覺化摘要。</a:t>
            </a:r>
          </a:p>
        </p:txBody>
      </p:sp>
      <p:sp>
        <p:nvSpPr>
          <p:cNvPr id="14" name="shape-572">
            <a:extLst xmlns:a="http://schemas.openxmlformats.org/drawingml/2006/main">
              <a:ext uri="{FF2B5EF4-FFF2-40B4-BE49-F238E27FC236}">
                <a16:creationId xmlns:a16="http://schemas.microsoft.com/office/drawing/2014/main" id="{FDAD7EAB-419A-4A09-9B5B-72D1C0C9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573">
            <a:extLst xmlns:a="http://schemas.openxmlformats.org/drawingml/2006/main">
              <a:ext uri="{FF2B5EF4-FFF2-40B4-BE49-F238E27FC236}">
                <a16:creationId xmlns:a16="http://schemas.microsoft.com/office/drawing/2014/main" id="{BC916085-4688-48D8-B3D8-CF0813D2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574">
            <a:extLst xmlns:a="http://schemas.openxmlformats.org/drawingml/2006/main">
              <a:ext uri="{FF2B5EF4-FFF2-40B4-BE49-F238E27FC236}">
                <a16:creationId xmlns:a16="http://schemas.microsoft.com/office/drawing/2014/main" id="{FDD3E964-F332-4266-8A1A-C5604687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Canvas 關卡</a:t>
            </a:r>
          </a:p>
        </p:txBody>
      </p:sp>
      <p:sp>
        <p:nvSpPr>
          <p:cNvPr id="17" name="text-575">
            <a:extLst xmlns:a="http://schemas.openxmlformats.org/drawingml/2006/main">
              <a:ext uri="{FF2B5EF4-FFF2-40B4-BE49-F238E27FC236}">
                <a16:creationId xmlns:a16="http://schemas.microsoft.com/office/drawing/2014/main" id="{998583D7-8540-4B02-B268-AB0A6F1D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將來源中的概念轉成互動任務腳本，再交給 Canvas 做原型。</a:t>
            </a:r>
          </a:p>
        </p:txBody>
      </p:sp>
      <p:sp>
        <p:nvSpPr>
          <p:cNvPr id="18" name="shape-576">
            <a:extLst xmlns:a="http://schemas.openxmlformats.org/drawingml/2006/main">
              <a:ext uri="{FF2B5EF4-FFF2-40B4-BE49-F238E27FC236}">
                <a16:creationId xmlns:a16="http://schemas.microsoft.com/office/drawing/2014/main" id="{4B6F9EDA-51FA-4C49-AE3E-7D73A343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577">
            <a:extLst xmlns:a="http://schemas.openxmlformats.org/drawingml/2006/main">
              <a:ext uri="{FF2B5EF4-FFF2-40B4-BE49-F238E27FC236}">
                <a16:creationId xmlns:a16="http://schemas.microsoft.com/office/drawing/2014/main" id="{E7F46FE7-010D-426A-8DAE-46415CCE7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578">
            <a:extLst xmlns:a="http://schemas.openxmlformats.org/drawingml/2006/main">
              <a:ext uri="{FF2B5EF4-FFF2-40B4-BE49-F238E27FC236}">
                <a16:creationId xmlns:a16="http://schemas.microsoft.com/office/drawing/2014/main" id="{1137C8E5-1ADE-413C-B63B-B55EE2547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教師共備</a:t>
            </a:r>
          </a:p>
        </p:txBody>
      </p:sp>
      <p:sp>
        <p:nvSpPr>
          <p:cNvPr id="21" name="text-579">
            <a:extLst xmlns:a="http://schemas.openxmlformats.org/drawingml/2006/main">
              <a:ext uri="{FF2B5EF4-FFF2-40B4-BE49-F238E27FC236}">
                <a16:creationId xmlns:a16="http://schemas.microsoft.com/office/drawing/2014/main" id="{F2298609-FDDD-4D5B-A046-AA18C31C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輸出可共編的備課摘要、活動流程與證據，回到駕駛艙持續更新。</a:t>
            </a:r>
          </a:p>
        </p:txBody>
      </p:sp>
      <p:sp>
        <p:nvSpPr>
          <p:cNvPr id="22" name="text-964">
            <a:extLst xmlns:a="http://schemas.openxmlformats.org/drawingml/2006/main">
              <a:ext uri="{FF2B5EF4-FFF2-40B4-BE49-F238E27FC236}">
                <a16:creationId xmlns:a16="http://schemas.microsoft.com/office/drawing/2014/main" id="{CE60265B-DFC1-41BC-8E7A-7AFCDF1F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dbf0d9becc94f31"/>
              </a:rPr>
              <a:t>開啟 Gemini Notebook ↗</a:t>
            </a:r>
          </a:p>
        </p:txBody>
      </p:sp>
      <p:sp>
        <p:nvSpPr>
          <p:cNvPr id="23" name="shape-1009">
            <a:extLst xmlns:a="http://schemas.openxmlformats.org/drawingml/2006/main">
              <a:ext uri="{FF2B5EF4-FFF2-40B4-BE49-F238E27FC236}">
                <a16:creationId xmlns:a16="http://schemas.microsoft.com/office/drawing/2014/main" id="{B7A001DC-5C61-4E86-9DE0-4C5BBB6A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e0f59739ba4075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1010">
            <a:extLst xmlns:a="http://schemas.openxmlformats.org/drawingml/2006/main">
              <a:ext uri="{FF2B5EF4-FFF2-40B4-BE49-F238E27FC236}">
                <a16:creationId xmlns:a16="http://schemas.microsoft.com/office/drawing/2014/main" id="{A7501C30-84D9-45E0-A5ED-60348D260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1817247173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580">
            <a:extLst xmlns:a="http://schemas.openxmlformats.org/drawingml/2006/main">
              <a:ext uri="{FF2B5EF4-FFF2-40B4-BE49-F238E27FC236}">
                <a16:creationId xmlns:a16="http://schemas.microsoft.com/office/drawing/2014/main" id="{83B2CA1B-7F00-431F-B221-022F88C8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QUALITY GATE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5FCD578-6F98-4B10-9D25-F0B0F8E3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Checkpoint｜Notebook 合格了嗎？</a:t>
            </a:r>
          </a:p>
        </p:txBody>
      </p:sp>
      <p:cxnSp>
        <p:nvCxnSpPr>
          <p:cNvPr id="28" name="shape-58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582">
            <a:extLst xmlns:a="http://schemas.openxmlformats.org/drawingml/2006/main">
              <a:ext uri="{FF2B5EF4-FFF2-40B4-BE49-F238E27FC236}">
                <a16:creationId xmlns:a16="http://schemas.microsoft.com/office/drawing/2014/main" id="{CC3CC203-474D-4F11-9286-96D8A12D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42C3A76-C248-4B34-9409-015FFCD4E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32</a:t>
            </a:r>
          </a:p>
        </p:txBody>
      </p:sp>
      <p:sp>
        <p:nvSpPr>
          <p:cNvPr id="6" name="shape-583">
            <a:extLst xmlns:a="http://schemas.openxmlformats.org/drawingml/2006/main">
              <a:ext uri="{FF2B5EF4-FFF2-40B4-BE49-F238E27FC236}">
                <a16:creationId xmlns:a16="http://schemas.microsoft.com/office/drawing/2014/main" id="{45D5D444-D5B4-44DF-801E-8CEA77300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584">
            <a:extLst xmlns:a="http://schemas.openxmlformats.org/drawingml/2006/main">
              <a:ext uri="{FF2B5EF4-FFF2-40B4-BE49-F238E27FC236}">
                <a16:creationId xmlns:a16="http://schemas.microsoft.com/office/drawing/2014/main" id="{4E5371C4-64F5-4EE3-B3B5-AEC19043A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585">
            <a:extLst xmlns:a="http://schemas.openxmlformats.org/drawingml/2006/main">
              <a:ext uri="{FF2B5EF4-FFF2-40B4-BE49-F238E27FC236}">
                <a16:creationId xmlns:a16="http://schemas.microsoft.com/office/drawing/2014/main" id="{B3523D89-EF4C-46E3-92A3-4BB1D758A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來源</a:t>
            </a:r>
          </a:p>
        </p:txBody>
      </p:sp>
      <p:sp>
        <p:nvSpPr>
          <p:cNvPr id="9" name="text-586">
            <a:extLst xmlns:a="http://schemas.openxmlformats.org/drawingml/2006/main">
              <a:ext uri="{FF2B5EF4-FFF2-40B4-BE49-F238E27FC236}">
                <a16:creationId xmlns:a16="http://schemas.microsoft.com/office/drawing/2014/main" id="{4C8762A9-52D0-43A9-9E77-BB8F5101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資料可信、可授權使用，且與教學目的直接相關。</a:t>
            </a:r>
          </a:p>
        </p:txBody>
      </p:sp>
      <p:sp>
        <p:nvSpPr>
          <p:cNvPr id="10" name="shape-587">
            <a:extLst xmlns:a="http://schemas.openxmlformats.org/drawingml/2006/main">
              <a:ext uri="{FF2B5EF4-FFF2-40B4-BE49-F238E27FC236}">
                <a16:creationId xmlns:a16="http://schemas.microsoft.com/office/drawing/2014/main" id="{F1862941-CF2D-4DC0-92A0-CDD7A0D90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588">
            <a:extLst xmlns:a="http://schemas.openxmlformats.org/drawingml/2006/main">
              <a:ext uri="{FF2B5EF4-FFF2-40B4-BE49-F238E27FC236}">
                <a16:creationId xmlns:a16="http://schemas.microsoft.com/office/drawing/2014/main" id="{16A12110-8AF8-44A8-A8A2-5C4BC310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589">
            <a:extLst xmlns:a="http://schemas.openxmlformats.org/drawingml/2006/main">
              <a:ext uri="{FF2B5EF4-FFF2-40B4-BE49-F238E27FC236}">
                <a16:creationId xmlns:a16="http://schemas.microsoft.com/office/drawing/2014/main" id="{B07EBAA8-491D-4A58-8DB2-D875584A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引用</a:t>
            </a:r>
          </a:p>
        </p:txBody>
      </p:sp>
      <p:sp>
        <p:nvSpPr>
          <p:cNvPr id="13" name="text-590">
            <a:extLst xmlns:a="http://schemas.openxmlformats.org/drawingml/2006/main">
              <a:ext uri="{FF2B5EF4-FFF2-40B4-BE49-F238E27FC236}">
                <a16:creationId xmlns:a16="http://schemas.microsoft.com/office/drawing/2014/main" id="{566FE337-D768-430F-8E17-78B11E8E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至少抽查一個引用，原文確實支持回答。</a:t>
            </a:r>
          </a:p>
        </p:txBody>
      </p:sp>
      <p:sp>
        <p:nvSpPr>
          <p:cNvPr id="14" name="shape-591">
            <a:extLst xmlns:a="http://schemas.openxmlformats.org/drawingml/2006/main">
              <a:ext uri="{FF2B5EF4-FFF2-40B4-BE49-F238E27FC236}">
                <a16:creationId xmlns:a16="http://schemas.microsoft.com/office/drawing/2014/main" id="{A3A370A3-75DD-4EB4-9D78-DEC4FD8D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592">
            <a:extLst xmlns:a="http://schemas.openxmlformats.org/drawingml/2006/main">
              <a:ext uri="{FF2B5EF4-FFF2-40B4-BE49-F238E27FC236}">
                <a16:creationId xmlns:a16="http://schemas.microsoft.com/office/drawing/2014/main" id="{19094E4E-08A9-4CD3-80C4-C8F2220C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593">
            <a:extLst xmlns:a="http://schemas.openxmlformats.org/drawingml/2006/main">
              <a:ext uri="{FF2B5EF4-FFF2-40B4-BE49-F238E27FC236}">
                <a16:creationId xmlns:a16="http://schemas.microsoft.com/office/drawing/2014/main" id="{645BE3E2-68BF-4427-917A-9DF3D12B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邊界</a:t>
            </a:r>
          </a:p>
        </p:txBody>
      </p:sp>
      <p:sp>
        <p:nvSpPr>
          <p:cNvPr id="17" name="text-594">
            <a:extLst xmlns:a="http://schemas.openxmlformats.org/drawingml/2006/main">
              <a:ext uri="{FF2B5EF4-FFF2-40B4-BE49-F238E27FC236}">
                <a16:creationId xmlns:a16="http://schemas.microsoft.com/office/drawing/2014/main" id="{581693EA-9F6A-4926-AF54-FC5954EE9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知道哪些問題來源回答不了，不把推測當事實。</a:t>
            </a:r>
          </a:p>
        </p:txBody>
      </p:sp>
      <p:sp>
        <p:nvSpPr>
          <p:cNvPr id="18" name="shape-595">
            <a:extLst xmlns:a="http://schemas.openxmlformats.org/drawingml/2006/main">
              <a:ext uri="{FF2B5EF4-FFF2-40B4-BE49-F238E27FC236}">
                <a16:creationId xmlns:a16="http://schemas.microsoft.com/office/drawing/2014/main" id="{6D347CBF-D399-4952-8A12-52E22EA2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596">
            <a:extLst xmlns:a="http://schemas.openxmlformats.org/drawingml/2006/main">
              <a:ext uri="{FF2B5EF4-FFF2-40B4-BE49-F238E27FC236}">
                <a16:creationId xmlns:a16="http://schemas.microsoft.com/office/drawing/2014/main" id="{456C47F0-2428-48D6-842F-229B2218D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597">
            <a:extLst xmlns:a="http://schemas.openxmlformats.org/drawingml/2006/main">
              <a:ext uri="{FF2B5EF4-FFF2-40B4-BE49-F238E27FC236}">
                <a16:creationId xmlns:a16="http://schemas.microsoft.com/office/drawing/2014/main" id="{87E247F1-3FE3-420E-A43B-8DE6F2DBD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產出</a:t>
            </a:r>
          </a:p>
        </p:txBody>
      </p:sp>
      <p:sp>
        <p:nvSpPr>
          <p:cNvPr id="21" name="text-598">
            <a:extLst xmlns:a="http://schemas.openxmlformats.org/drawingml/2006/main">
              <a:ext uri="{FF2B5EF4-FFF2-40B4-BE49-F238E27FC236}">
                <a16:creationId xmlns:a16="http://schemas.microsoft.com/office/drawing/2014/main" id="{132CC30D-73FD-45CC-9CAD-FB28502F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結果已能進入下一步 Gem 或 Canvas。</a:t>
            </a:r>
          </a:p>
        </p:txBody>
      </p:sp>
      <p:sp>
        <p:nvSpPr>
          <p:cNvPr id="22" name="text-965">
            <a:extLst xmlns:a="http://schemas.openxmlformats.org/drawingml/2006/main">
              <a:ext uri="{FF2B5EF4-FFF2-40B4-BE49-F238E27FC236}">
                <a16:creationId xmlns:a16="http://schemas.microsoft.com/office/drawing/2014/main" id="{7CE1C6F6-D196-433E-8245-146F7B927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d405f4b3bda4e01"/>
              </a:rPr>
              <a:t>開啟 Gemini Notebook ↗</a:t>
            </a:r>
          </a:p>
        </p:txBody>
      </p:sp>
      <p:sp>
        <p:nvSpPr>
          <p:cNvPr id="23" name="shape-1011">
            <a:extLst xmlns:a="http://schemas.openxmlformats.org/drawingml/2006/main">
              <a:ext uri="{FF2B5EF4-FFF2-40B4-BE49-F238E27FC236}">
                <a16:creationId xmlns:a16="http://schemas.microsoft.com/office/drawing/2014/main" id="{2D821A1D-75CC-455F-89DB-8F381BD5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451aa8386d4f69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1012">
            <a:extLst xmlns:a="http://schemas.openxmlformats.org/drawingml/2006/main">
              <a:ext uri="{FF2B5EF4-FFF2-40B4-BE49-F238E27FC236}">
                <a16:creationId xmlns:a16="http://schemas.microsoft.com/office/drawing/2014/main" id="{334C122F-6955-4610-9B9F-BBE33F690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</p:spTree>
    <p:extLst>
      <p:ext uri="{BB962C8B-B14F-4D97-AF65-F5344CB8AC3E}">
        <p14:creationId xmlns:p14="http://schemas.microsoft.com/office/powerpoint/2010/main" val="118307779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599">
            <a:extLst xmlns:a="http://schemas.openxmlformats.org/drawingml/2006/main">
              <a:ext uri="{FF2B5EF4-FFF2-40B4-BE49-F238E27FC236}">
                <a16:creationId xmlns:a16="http://schemas.microsoft.com/office/drawing/2014/main" id="{8AD0DCAF-38D4-4FA8-AD53-2DA22C69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84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2" name="text-600">
            <a:extLst xmlns:a="http://schemas.openxmlformats.org/drawingml/2006/main">
              <a:ext uri="{FF2B5EF4-FFF2-40B4-BE49-F238E27FC236}">
                <a16:creationId xmlns:a16="http://schemas.microsoft.com/office/drawing/2014/main" id="{60A4A750-AA6F-428D-8563-CEF43F3B5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40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</a:t>
            </a:r>
          </a:p>
        </p:txBody>
      </p:sp>
      <p:sp>
        <p:nvSpPr>
          <p:cNvPr id="3" name="text-601">
            <a:extLst xmlns:a="http://schemas.openxmlformats.org/drawingml/2006/main">
              <a:ext uri="{FF2B5EF4-FFF2-40B4-BE49-F238E27FC236}">
                <a16:creationId xmlns:a16="http://schemas.microsoft.com/office/drawing/2014/main" id="{A0170DD7-9E62-49D9-B5C7-322054142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847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把一套教學角色、方法、語氣與輸出格式固定下來，成為可重複使用的專屬助理。</a:t>
            </a:r>
          </a:p>
        </p:txBody>
      </p:sp>
      <p:sp>
        <p:nvSpPr>
          <p:cNvPr id="4" name="shape-602">
            <a:extLst xmlns:a="http://schemas.openxmlformats.org/drawingml/2006/main">
              <a:ext uri="{FF2B5EF4-FFF2-40B4-BE49-F238E27FC236}">
                <a16:creationId xmlns:a16="http://schemas.microsoft.com/office/drawing/2014/main" id="{BAA97B9D-3C83-4C98-9BB6-4C9B5509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810000"/>
            <a:ext cx="1524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603">
            <a:extLst xmlns:a="http://schemas.openxmlformats.org/drawingml/2006/main">
              <a:ext uri="{FF2B5EF4-FFF2-40B4-BE49-F238E27FC236}">
                <a16:creationId xmlns:a16="http://schemas.microsoft.com/office/drawing/2014/main" id="{21C7A62B-2E55-4538-8389-C6DFFB9B4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114800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動手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做</a:t>
            </a:r>
          </a:p>
        </p:txBody>
      </p:sp>
      <p:cxnSp>
        <p:nvCxnSpPr>
          <p:cNvPr id="18" name="shape-60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7" name="text-605">
            <a:extLst xmlns:a="http://schemas.openxmlformats.org/drawingml/2006/main">
              <a:ext uri="{FF2B5EF4-FFF2-40B4-BE49-F238E27FC236}">
                <a16:creationId xmlns:a16="http://schemas.microsoft.com/office/drawing/2014/main" id="{6A7440BB-47ED-4D36-8579-7C7E0A33E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B943086-42FD-41D2-AF4B-E2AEC013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33</a:t>
            </a:r>
          </a:p>
        </p:txBody>
      </p:sp>
      <p:sp>
        <p:nvSpPr>
          <p:cNvPr id="9" name="text-968">
            <a:extLst xmlns:a="http://schemas.openxmlformats.org/drawingml/2006/main">
              <a:ext uri="{FF2B5EF4-FFF2-40B4-BE49-F238E27FC236}">
                <a16:creationId xmlns:a16="http://schemas.microsoft.com/office/drawing/2014/main" id="{BA73534D-C7B1-4EC1-B59E-D4860A4E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aa82095377f4620"/>
              </a:rPr>
              <a:t>建立／查看 Gem ↗</a:t>
            </a:r>
          </a:p>
        </p:txBody>
      </p:sp>
      <p:sp>
        <p:nvSpPr>
          <p:cNvPr id="10" name="shape-1020">
            <a:extLst xmlns:a="http://schemas.openxmlformats.org/drawingml/2006/main">
              <a:ext uri="{FF2B5EF4-FFF2-40B4-BE49-F238E27FC236}">
                <a16:creationId xmlns:a16="http://schemas.microsoft.com/office/drawing/2014/main" id="{F18D6F37-6022-4281-B879-C370B32D1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cc6d270764224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2" name="text-1021">
            <a:extLst xmlns:a="http://schemas.openxmlformats.org/drawingml/2006/main">
              <a:ext uri="{FF2B5EF4-FFF2-40B4-BE49-F238E27FC236}">
                <a16:creationId xmlns:a16="http://schemas.microsoft.com/office/drawing/2014/main" id="{2A4EE95A-2D52-4418-AF22-092B53179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自訂 Gem</a:t>
            </a:r>
          </a:p>
        </p:txBody>
      </p:sp>
    </p:spTree>
    <p:extLst>
      <p:ext uri="{BB962C8B-B14F-4D97-AF65-F5344CB8AC3E}">
        <p14:creationId xmlns:p14="http://schemas.microsoft.com/office/powerpoint/2010/main" val="93363385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606">
            <a:extLst xmlns:a="http://schemas.openxmlformats.org/drawingml/2006/main">
              <a:ext uri="{FF2B5EF4-FFF2-40B4-BE49-F238E27FC236}">
                <a16:creationId xmlns:a16="http://schemas.microsoft.com/office/drawing/2014/main" id="{41670A35-C24B-4E22-ABB8-ED3A6402E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PERSISTENT ASSISTANT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17A2E4A-24B2-4CAE-AAB8-71979055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 不是更長的提示詞，而是可持續使用的工作設定</a:t>
            </a:r>
          </a:p>
        </p:txBody>
      </p:sp>
      <p:cxnSp>
        <p:nvCxnSpPr>
          <p:cNvPr id="18" name="shape-60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608">
            <a:extLst xmlns:a="http://schemas.openxmlformats.org/drawingml/2006/main">
              <a:ext uri="{FF2B5EF4-FFF2-40B4-BE49-F238E27FC236}">
                <a16:creationId xmlns:a16="http://schemas.microsoft.com/office/drawing/2014/main" id="{B9EF7FCE-6710-4D4E-B020-8BFF0C96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C1CB846-2F57-4454-A342-49DBB8DB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34</a:t>
            </a:r>
          </a:p>
        </p:txBody>
      </p:sp>
      <p:sp>
        <p:nvSpPr>
          <p:cNvPr id="6" name="shape-609">
            <a:extLst xmlns:a="http://schemas.openxmlformats.org/drawingml/2006/main">
              <a:ext uri="{FF2B5EF4-FFF2-40B4-BE49-F238E27FC236}">
                <a16:creationId xmlns:a16="http://schemas.microsoft.com/office/drawing/2014/main" id="{F276BE1D-0D4E-4D2B-B2D8-BC126D27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610">
            <a:extLst xmlns:a="http://schemas.openxmlformats.org/drawingml/2006/main">
              <a:ext uri="{FF2B5EF4-FFF2-40B4-BE49-F238E27FC236}">
                <a16:creationId xmlns:a16="http://schemas.microsoft.com/office/drawing/2014/main" id="{74341385-6E4A-40F9-B260-EDCBD4B5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611">
            <a:extLst xmlns:a="http://schemas.openxmlformats.org/drawingml/2006/main">
              <a:ext uri="{FF2B5EF4-FFF2-40B4-BE49-F238E27FC236}">
                <a16:creationId xmlns:a16="http://schemas.microsoft.com/office/drawing/2014/main" id="{EAA0FB44-29FA-4FBE-94EE-C72814DA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單次對話</a:t>
            </a:r>
          </a:p>
        </p:txBody>
      </p:sp>
      <p:sp>
        <p:nvSpPr>
          <p:cNvPr id="9" name="text-612">
            <a:extLst xmlns:a="http://schemas.openxmlformats.org/drawingml/2006/main">
              <a:ext uri="{FF2B5EF4-FFF2-40B4-BE49-F238E27FC236}">
                <a16:creationId xmlns:a16="http://schemas.microsoft.com/office/drawing/2014/main" id="{26830595-E8FC-4EC8-863E-4793991B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每次重新交代角色與格式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容易隨對話漂移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適合一次性探索</a:t>
            </a:r>
          </a:p>
        </p:txBody>
      </p:sp>
      <p:sp>
        <p:nvSpPr>
          <p:cNvPr id="10" name="text-613">
            <a:extLst xmlns:a="http://schemas.openxmlformats.org/drawingml/2006/main">
              <a:ext uri="{FF2B5EF4-FFF2-40B4-BE49-F238E27FC236}">
                <a16:creationId xmlns:a16="http://schemas.microsoft.com/office/drawing/2014/main" id="{387508C6-FF3C-4659-AC66-1CB1A910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專屬 Gem</a:t>
            </a:r>
          </a:p>
        </p:txBody>
      </p:sp>
      <p:sp>
        <p:nvSpPr>
          <p:cNvPr id="11" name="text-614">
            <a:extLst xmlns:a="http://schemas.openxmlformats.org/drawingml/2006/main">
              <a:ext uri="{FF2B5EF4-FFF2-40B4-BE49-F238E27FC236}">
                <a16:creationId xmlns:a16="http://schemas.microsoft.com/office/drawing/2014/main" id="{5E7EC282-AC2C-493D-B2AB-33397989E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保存名稱與指令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可加入背景檔案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適合重複的教學任務</a:t>
            </a:r>
          </a:p>
        </p:txBody>
      </p:sp>
      <p:sp>
        <p:nvSpPr>
          <p:cNvPr id="12" name="text-969">
            <a:extLst xmlns:a="http://schemas.openxmlformats.org/drawingml/2006/main">
              <a:ext uri="{FF2B5EF4-FFF2-40B4-BE49-F238E27FC236}">
                <a16:creationId xmlns:a16="http://schemas.microsoft.com/office/drawing/2014/main" id="{4272AE0E-952A-4E8D-B492-DA2EE48FD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1f8158396424d54"/>
              </a:rPr>
              <a:t>建立／查看 Gem ↗</a:t>
            </a:r>
          </a:p>
        </p:txBody>
      </p:sp>
      <p:sp>
        <p:nvSpPr>
          <p:cNvPr id="13" name="shape-1022">
            <a:extLst xmlns:a="http://schemas.openxmlformats.org/drawingml/2006/main">
              <a:ext uri="{FF2B5EF4-FFF2-40B4-BE49-F238E27FC236}">
                <a16:creationId xmlns:a16="http://schemas.microsoft.com/office/drawing/2014/main" id="{2F7A7856-A3F8-40FB-A6C9-25EF1627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e1a26911154ac6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5" name="text-1023">
            <a:extLst xmlns:a="http://schemas.openxmlformats.org/drawingml/2006/main">
              <a:ext uri="{FF2B5EF4-FFF2-40B4-BE49-F238E27FC236}">
                <a16:creationId xmlns:a16="http://schemas.microsoft.com/office/drawing/2014/main" id="{CCB44FDF-28F0-46AA-9878-10A62321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自訂 Gem</a:t>
            </a:r>
          </a:p>
        </p:txBody>
      </p:sp>
    </p:spTree>
    <p:extLst>
      <p:ext uri="{BB962C8B-B14F-4D97-AF65-F5344CB8AC3E}">
        <p14:creationId xmlns:p14="http://schemas.microsoft.com/office/powerpoint/2010/main" val="1646802981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615">
            <a:extLst xmlns:a="http://schemas.openxmlformats.org/drawingml/2006/main">
              <a:ext uri="{FF2B5EF4-FFF2-40B4-BE49-F238E27FC236}">
                <a16:creationId xmlns:a16="http://schemas.microsoft.com/office/drawing/2014/main" id="{D90443F1-DE7C-406F-B6BD-A7DB8937F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EXISTING GEM → REUSABLE DESIGN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364AF07-E987-4513-9AA2-3690FC9B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 示範：從帳號既有 Gem 反向拆解</a:t>
            </a:r>
          </a:p>
        </p:txBody>
      </p:sp>
      <p:cxnSp>
        <p:nvCxnSpPr>
          <p:cNvPr id="28" name="shape-61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617">
            <a:extLst xmlns:a="http://schemas.openxmlformats.org/drawingml/2006/main">
              <a:ext uri="{FF2B5EF4-FFF2-40B4-BE49-F238E27FC236}">
                <a16:creationId xmlns:a16="http://schemas.microsoft.com/office/drawing/2014/main" id="{7E56C876-C8DB-459F-B7D4-B38DC5056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DBD96B5-107B-4218-B396-EF48A434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35</a:t>
            </a:r>
          </a:p>
        </p:txBody>
      </p:sp>
      <p:sp>
        <p:nvSpPr>
          <p:cNvPr id="6" name="shape-618">
            <a:extLst xmlns:a="http://schemas.openxmlformats.org/drawingml/2006/main">
              <a:ext uri="{FF2B5EF4-FFF2-40B4-BE49-F238E27FC236}">
                <a16:creationId xmlns:a16="http://schemas.microsoft.com/office/drawing/2014/main" id="{95F8A7A6-293A-4308-ACC6-E6F03F7F2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619">
            <a:extLst xmlns:a="http://schemas.openxmlformats.org/drawingml/2006/main">
              <a:ext uri="{FF2B5EF4-FFF2-40B4-BE49-F238E27FC236}">
                <a16:creationId xmlns:a16="http://schemas.microsoft.com/office/drawing/2014/main" id="{F38BEF9C-40E3-4D8F-81EB-79BBB43EC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8" name="text-620">
            <a:extLst xmlns:a="http://schemas.openxmlformats.org/drawingml/2006/main">
              <a:ext uri="{FF2B5EF4-FFF2-40B4-BE49-F238E27FC236}">
                <a16:creationId xmlns:a16="http://schemas.microsoft.com/office/drawing/2014/main" id="{088B8BD1-E8D7-4D7B-87BA-C233F0EE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找到一個既有 Gem</a:t>
            </a:r>
          </a:p>
        </p:txBody>
      </p:sp>
      <p:sp>
        <p:nvSpPr>
          <p:cNvPr id="9" name="text-621">
            <a:extLst xmlns:a="http://schemas.openxmlformats.org/drawingml/2006/main">
              <a:ext uri="{FF2B5EF4-FFF2-40B4-BE49-F238E27FC236}">
                <a16:creationId xmlns:a16="http://schemas.microsoft.com/office/drawing/2014/main" id="{8DD1585C-4BC7-4C9B-972B-3262396F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先看名稱、用途與最常用的一次輸出；不把私人內容直接放進公開簡報。</a:t>
            </a:r>
          </a:p>
        </p:txBody>
      </p:sp>
      <p:sp>
        <p:nvSpPr>
          <p:cNvPr id="10" name="shape-622">
            <a:extLst xmlns:a="http://schemas.openxmlformats.org/drawingml/2006/main">
              <a:ext uri="{FF2B5EF4-FFF2-40B4-BE49-F238E27FC236}">
                <a16:creationId xmlns:a16="http://schemas.microsoft.com/office/drawing/2014/main" id="{D29C97BA-626D-41AD-A70A-C77F9C39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623">
            <a:extLst xmlns:a="http://schemas.openxmlformats.org/drawingml/2006/main">
              <a:ext uri="{FF2B5EF4-FFF2-40B4-BE49-F238E27FC236}">
                <a16:creationId xmlns:a16="http://schemas.microsoft.com/office/drawing/2014/main" id="{91D77363-773C-4791-A067-4ADC5A982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2" name="text-624">
            <a:extLst xmlns:a="http://schemas.openxmlformats.org/drawingml/2006/main">
              <a:ext uri="{FF2B5EF4-FFF2-40B4-BE49-F238E27FC236}">
                <a16:creationId xmlns:a16="http://schemas.microsoft.com/office/drawing/2014/main" id="{FBE7EF42-88FF-4E25-A734-FFBD46E6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拆出四格</a:t>
            </a:r>
          </a:p>
        </p:txBody>
      </p:sp>
      <p:sp>
        <p:nvSpPr>
          <p:cNvPr id="13" name="text-625">
            <a:extLst xmlns:a="http://schemas.openxmlformats.org/drawingml/2006/main">
              <a:ext uri="{FF2B5EF4-FFF2-40B4-BE49-F238E27FC236}">
                <a16:creationId xmlns:a16="http://schemas.microsoft.com/office/drawing/2014/main" id="{5F8D5AF6-A536-4D1A-8C1B-A5E7663A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從既有指令辨認角色、任務、背景與格式，找出穩定與失敗的地方。</a:t>
            </a:r>
          </a:p>
        </p:txBody>
      </p:sp>
      <p:sp>
        <p:nvSpPr>
          <p:cNvPr id="14" name="shape-626">
            <a:extLst xmlns:a="http://schemas.openxmlformats.org/drawingml/2006/main">
              <a:ext uri="{FF2B5EF4-FFF2-40B4-BE49-F238E27FC236}">
                <a16:creationId xmlns:a16="http://schemas.microsoft.com/office/drawing/2014/main" id="{05E3EBD9-6E1A-43E7-B607-6FF2E476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627">
            <a:extLst xmlns:a="http://schemas.openxmlformats.org/drawingml/2006/main">
              <a:ext uri="{FF2B5EF4-FFF2-40B4-BE49-F238E27FC236}">
                <a16:creationId xmlns:a16="http://schemas.microsoft.com/office/drawing/2014/main" id="{B99BD981-FFAF-41E9-AE9D-AC7BEA2A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6" name="text-628">
            <a:extLst xmlns:a="http://schemas.openxmlformats.org/drawingml/2006/main">
              <a:ext uri="{FF2B5EF4-FFF2-40B4-BE49-F238E27FC236}">
                <a16:creationId xmlns:a16="http://schemas.microsoft.com/office/drawing/2014/main" id="{E04E291F-A59B-4FAD-9ECF-E56A41CE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改成研習版本</a:t>
            </a:r>
          </a:p>
        </p:txBody>
      </p:sp>
      <p:sp>
        <p:nvSpPr>
          <p:cNvPr id="17" name="text-629">
            <a:extLst xmlns:a="http://schemas.openxmlformats.org/drawingml/2006/main">
              <a:ext uri="{FF2B5EF4-FFF2-40B4-BE49-F238E27FC236}">
                <a16:creationId xmlns:a16="http://schemas.microsoft.com/office/drawing/2014/main" id="{3884A9AB-449D-4269-842E-7EEBB031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保留有效步驟，再加入大學教師／研究社群的情境與安全邊界。</a:t>
            </a:r>
          </a:p>
        </p:txBody>
      </p:sp>
      <p:sp>
        <p:nvSpPr>
          <p:cNvPr id="18" name="shape-630">
            <a:extLst xmlns:a="http://schemas.openxmlformats.org/drawingml/2006/main">
              <a:ext uri="{FF2B5EF4-FFF2-40B4-BE49-F238E27FC236}">
                <a16:creationId xmlns:a16="http://schemas.microsoft.com/office/drawing/2014/main" id="{69793CFC-5047-4F92-BCA3-B8A63056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631">
            <a:extLst xmlns:a="http://schemas.openxmlformats.org/drawingml/2006/main">
              <a:ext uri="{FF2B5EF4-FFF2-40B4-BE49-F238E27FC236}">
                <a16:creationId xmlns:a16="http://schemas.microsoft.com/office/drawing/2014/main" id="{46506870-C384-4AF0-AF72-C98704A2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0" name="text-632">
            <a:extLst xmlns:a="http://schemas.openxmlformats.org/drawingml/2006/main">
              <a:ext uri="{FF2B5EF4-FFF2-40B4-BE49-F238E27FC236}">
                <a16:creationId xmlns:a16="http://schemas.microsoft.com/office/drawing/2014/main" id="{24E5E8FD-DE2D-44E8-8CAF-083E2DFD1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壓力測試</a:t>
            </a:r>
          </a:p>
        </p:txBody>
      </p:sp>
      <p:sp>
        <p:nvSpPr>
          <p:cNvPr id="21" name="text-633">
            <a:extLst xmlns:a="http://schemas.openxmlformats.org/drawingml/2006/main">
              <a:ext uri="{FF2B5EF4-FFF2-40B4-BE49-F238E27FC236}">
                <a16:creationId xmlns:a16="http://schemas.microsoft.com/office/drawing/2014/main" id="{29747370-4767-4F7D-BED0-ACF887D44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用正常案例、資料不足與越界要求各測一次，留下可比較的證據。</a:t>
            </a:r>
          </a:p>
        </p:txBody>
      </p:sp>
      <p:sp>
        <p:nvSpPr>
          <p:cNvPr id="22" name="text-970">
            <a:extLst xmlns:a="http://schemas.openxmlformats.org/drawingml/2006/main">
              <a:ext uri="{FF2B5EF4-FFF2-40B4-BE49-F238E27FC236}">
                <a16:creationId xmlns:a16="http://schemas.microsoft.com/office/drawing/2014/main" id="{AAA73C28-8386-42D9-8B95-F6E79742D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1be009aca214018"/>
              </a:rPr>
              <a:t>建立／查看 Gem ↗</a:t>
            </a:r>
          </a:p>
        </p:txBody>
      </p:sp>
      <p:sp>
        <p:nvSpPr>
          <p:cNvPr id="23" name="shape-1024">
            <a:extLst xmlns:a="http://schemas.openxmlformats.org/drawingml/2006/main">
              <a:ext uri="{FF2B5EF4-FFF2-40B4-BE49-F238E27FC236}">
                <a16:creationId xmlns:a16="http://schemas.microsoft.com/office/drawing/2014/main" id="{11072F4D-CB2A-44EA-9040-D72360E7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0e7b2e10b4f53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1025">
            <a:extLst xmlns:a="http://schemas.openxmlformats.org/drawingml/2006/main">
              <a:ext uri="{FF2B5EF4-FFF2-40B4-BE49-F238E27FC236}">
                <a16:creationId xmlns:a16="http://schemas.microsoft.com/office/drawing/2014/main" id="{33A25D35-EA69-41BE-A330-DF38BCFD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自訂 Gem</a:t>
            </a:r>
          </a:p>
        </p:txBody>
      </p:sp>
    </p:spTree>
    <p:extLst>
      <p:ext uri="{BB962C8B-B14F-4D97-AF65-F5344CB8AC3E}">
        <p14:creationId xmlns:p14="http://schemas.microsoft.com/office/powerpoint/2010/main" val="151206761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634">
            <a:extLst xmlns:a="http://schemas.openxmlformats.org/drawingml/2006/main">
              <a:ext uri="{FF2B5EF4-FFF2-40B4-BE49-F238E27FC236}">
                <a16:creationId xmlns:a16="http://schemas.microsoft.com/office/drawing/2014/main" id="{61D1EDD0-A0F1-46AF-B8BA-4D7BC89B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AGENT SKILL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3C98D21-2096-46A8-BE09-50A410A6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範例｜把既有 Gem 改造成「教學與研究設計教練」</a:t>
            </a:r>
          </a:p>
        </p:txBody>
      </p:sp>
      <p:cxnSp>
        <p:nvCxnSpPr>
          <p:cNvPr id="19" name="shape-63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636">
            <a:extLst xmlns:a="http://schemas.openxmlformats.org/drawingml/2006/main">
              <a:ext uri="{FF2B5EF4-FFF2-40B4-BE49-F238E27FC236}">
                <a16:creationId xmlns:a16="http://schemas.microsoft.com/office/drawing/2014/main" id="{283F7B8C-072C-4EC3-8F10-0E2E64F03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D9CC7C1-FF22-4268-ACA3-81EECADF1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36</a:t>
            </a:r>
          </a:p>
        </p:txBody>
      </p:sp>
      <p:sp>
        <p:nvSpPr>
          <p:cNvPr id="6" name="text-637">
            <a:extLst xmlns:a="http://schemas.openxmlformats.org/drawingml/2006/main">
              <a:ext uri="{FF2B5EF4-FFF2-40B4-BE49-F238E27FC236}">
                <a16:creationId xmlns:a16="http://schemas.microsoft.com/office/drawing/2014/main" id="{574CE4E5-BAC6-49F2-B48B-5897DA879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6858000" cy="4324350"/>
          </a:xfrm>
          <a:prstGeom xmlns:a="http://schemas.openxmlformats.org/drawingml/2006/main" prst="roundRect">
            <a:avLst>
              <a:gd name="adj" fmla="val 3524"/>
            </a:avLst>
          </a:prstGeom>
          <a:solidFill xmlns:a="http://schemas.openxmlformats.org/drawingml/2006/main">
            <a:srgbClr val="12243A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247650" tIns="247650" rIns="247650" bIns="2476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你是一位大學教學與研究設計教練。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請先讀取既有 Gem 的有效輸出習慣，再依以下規格工作。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角色與任務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1. 先問課程／研究目標、對象、資料與困難。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2. 保留有效步驟，提出 3 個可實作方案。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3. 不替教師或研究者做最終決定。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背景與格式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以上傳資料與 Gemini Notebook 引用為優先；資料不足要明確指出。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defRPr>
            </a:pPr>
            <a:r>
              <a:rPr sz="1350" b="0">
                <a:solidFill>
                  <a:srgbClr val="DCEBFF"/>
                </a:solidFill>
                <a:latin typeface="Cascadia Mono"/>
                <a:ea typeface="Cascadia Mono"/>
                <a:cs typeface="Cascadia Mono"/>
              </a:rPr>
              <a:t>輸出：摘要 → 可複製工作表 → 風險／人工確認。</a:t>
            </a:r>
          </a:p>
        </p:txBody>
      </p:sp>
      <p:sp>
        <p:nvSpPr>
          <p:cNvPr id="7" name="text-638">
            <a:extLst xmlns:a="http://schemas.openxmlformats.org/drawingml/2006/main">
              <a:ext uri="{FF2B5EF4-FFF2-40B4-BE49-F238E27FC236}">
                <a16:creationId xmlns:a16="http://schemas.microsoft.com/office/drawing/2014/main" id="{A216BD2A-BF22-47C3-B5F1-CB90D217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17526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先辨識既有資產</a:t>
            </a:r>
          </a:p>
        </p:txBody>
      </p:sp>
      <p:sp>
        <p:nvSpPr>
          <p:cNvPr id="8" name="text-639">
            <a:extLst xmlns:a="http://schemas.openxmlformats.org/drawingml/2006/main">
              <a:ext uri="{FF2B5EF4-FFF2-40B4-BE49-F238E27FC236}">
                <a16:creationId xmlns:a16="http://schemas.microsoft.com/office/drawing/2014/main" id="{0294459D-EFA2-4100-B08A-0688B86A8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19075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先找出原本已經穩定的步驟，只改一個變因。</a:t>
            </a:r>
          </a:p>
        </p:txBody>
      </p:sp>
      <p:sp>
        <p:nvSpPr>
          <p:cNvPr id="9" name="text-640">
            <a:extLst xmlns:a="http://schemas.openxmlformats.org/drawingml/2006/main">
              <a:ext uri="{FF2B5EF4-FFF2-40B4-BE49-F238E27FC236}">
                <a16:creationId xmlns:a16="http://schemas.microsoft.com/office/drawing/2014/main" id="{88A8E55A-E360-468A-8E91-7B368E59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10515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22AFA4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22AFA4"/>
                </a:solidFill>
                <a:latin typeface="Noto Sans TC"/>
                <a:ea typeface="Noto Sans TC"/>
                <a:cs typeface="Noto Sans TC"/>
              </a:rPr>
              <a:t>保留教師判斷</a:t>
            </a:r>
          </a:p>
        </p:txBody>
      </p:sp>
      <p:sp>
        <p:nvSpPr>
          <p:cNvPr id="10" name="text-641">
            <a:extLst xmlns:a="http://schemas.openxmlformats.org/drawingml/2006/main">
              <a:ext uri="{FF2B5EF4-FFF2-40B4-BE49-F238E27FC236}">
                <a16:creationId xmlns:a16="http://schemas.microsoft.com/office/drawing/2014/main" id="{92A2A167-A832-4A45-956E-1C2EC5633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54330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提供選項與證據，不替教師作高風險決定。</a:t>
            </a:r>
          </a:p>
        </p:txBody>
      </p:sp>
      <p:sp>
        <p:nvSpPr>
          <p:cNvPr id="11" name="text-642">
            <a:extLst xmlns:a="http://schemas.openxmlformats.org/drawingml/2006/main">
              <a:ext uri="{FF2B5EF4-FFF2-40B4-BE49-F238E27FC236}">
                <a16:creationId xmlns:a16="http://schemas.microsoft.com/office/drawing/2014/main" id="{4BC13787-677C-41AA-8389-A7959912F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457700"/>
            <a:ext cx="3543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rPr>
              <a:t>用反例驗收</a:t>
            </a:r>
          </a:p>
        </p:txBody>
      </p:sp>
      <p:sp>
        <p:nvSpPr>
          <p:cNvPr id="12" name="text-643">
            <a:extLst xmlns:a="http://schemas.openxmlformats.org/drawingml/2006/main">
              <a:ext uri="{FF2B5EF4-FFF2-40B4-BE49-F238E27FC236}">
                <a16:creationId xmlns:a16="http://schemas.microsoft.com/office/drawing/2014/main" id="{06B68D9A-5E8A-495C-A2B0-EE2B2F987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895850"/>
            <a:ext cx="3543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4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資料不足或要求越界時，也要能追問、拒絕或標記未確認。</a:t>
            </a:r>
          </a:p>
        </p:txBody>
      </p:sp>
      <p:sp>
        <p:nvSpPr>
          <p:cNvPr id="13" name="text-971">
            <a:extLst xmlns:a="http://schemas.openxmlformats.org/drawingml/2006/main">
              <a:ext uri="{FF2B5EF4-FFF2-40B4-BE49-F238E27FC236}">
                <a16:creationId xmlns:a16="http://schemas.microsoft.com/office/drawing/2014/main" id="{DBB0A653-133D-4EF8-8290-6CB6AC1E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9ae70c321994792"/>
              </a:rPr>
              <a:t>建立／查看 Gem ↗</a:t>
            </a:r>
          </a:p>
        </p:txBody>
      </p:sp>
      <p:sp>
        <p:nvSpPr>
          <p:cNvPr id="14" name="shape-1026">
            <a:extLst xmlns:a="http://schemas.openxmlformats.org/drawingml/2006/main">
              <a:ext uri="{FF2B5EF4-FFF2-40B4-BE49-F238E27FC236}">
                <a16:creationId xmlns:a16="http://schemas.microsoft.com/office/drawing/2014/main" id="{7C66CB9F-E1AA-4649-9209-BB38EFB2C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ca849a45294981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6" name="text-1027">
            <a:extLst xmlns:a="http://schemas.openxmlformats.org/drawingml/2006/main">
              <a:ext uri="{FF2B5EF4-FFF2-40B4-BE49-F238E27FC236}">
                <a16:creationId xmlns:a16="http://schemas.microsoft.com/office/drawing/2014/main" id="{09CB76A7-3F40-4B0C-9A34-A0E3F99A4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自訂 Gem</a:t>
            </a:r>
          </a:p>
        </p:txBody>
      </p:sp>
    </p:spTree>
    <p:extLst>
      <p:ext uri="{BB962C8B-B14F-4D97-AF65-F5344CB8AC3E}">
        <p14:creationId xmlns:p14="http://schemas.microsoft.com/office/powerpoint/2010/main" val="22749271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xt-644">
            <a:extLst xmlns:a="http://schemas.openxmlformats.org/drawingml/2006/main">
              <a:ext uri="{FF2B5EF4-FFF2-40B4-BE49-F238E27FC236}">
                <a16:creationId xmlns:a16="http://schemas.microsoft.com/office/drawing/2014/main" id="{770A8C34-D0CA-471D-A715-61A4D85A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495CC58-F83B-4319-8F46-144891CF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實作二｜從既有 Gem 做一次改造與壓力測試</a:t>
            </a:r>
          </a:p>
        </p:txBody>
      </p:sp>
      <p:cxnSp>
        <p:nvCxnSpPr>
          <p:cNvPr id="25" name="shape-64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646">
            <a:extLst xmlns:a="http://schemas.openxmlformats.org/drawingml/2006/main">
              <a:ext uri="{FF2B5EF4-FFF2-40B4-BE49-F238E27FC236}">
                <a16:creationId xmlns:a16="http://schemas.microsoft.com/office/drawing/2014/main" id="{571168C8-0278-4A91-B832-2C76C1CDA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3065DBD-53D2-4A43-84EF-B5918B4A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37</a:t>
            </a:r>
          </a:p>
        </p:txBody>
      </p:sp>
      <p:sp>
        <p:nvSpPr>
          <p:cNvPr id="6" name="text-647">
            <a:extLst xmlns:a="http://schemas.openxmlformats.org/drawingml/2006/main">
              <a:ext uri="{FF2B5EF4-FFF2-40B4-BE49-F238E27FC236}">
                <a16:creationId xmlns:a16="http://schemas.microsoft.com/office/drawing/2014/main" id="{E27274F4-AA93-446E-96B8-BAE3A03CF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18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648">
            <a:extLst xmlns:a="http://schemas.openxmlformats.org/drawingml/2006/main">
              <a:ext uri="{FF2B5EF4-FFF2-40B4-BE49-F238E27FC236}">
                <a16:creationId xmlns:a16="http://schemas.microsoft.com/office/drawing/2014/main" id="{987964DC-FFAE-4F06-88A5-AF7DD8677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649">
            <a:extLst xmlns:a="http://schemas.openxmlformats.org/drawingml/2006/main">
              <a:ext uri="{FF2B5EF4-FFF2-40B4-BE49-F238E27FC236}">
                <a16:creationId xmlns:a16="http://schemas.microsoft.com/office/drawing/2014/main" id="{B07EDBE4-54E1-4595-8F27-74752B3C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650">
            <a:extLst xmlns:a="http://schemas.openxmlformats.org/drawingml/2006/main">
              <a:ext uri="{FF2B5EF4-FFF2-40B4-BE49-F238E27FC236}">
                <a16:creationId xmlns:a16="http://schemas.microsoft.com/office/drawing/2014/main" id="{2DDF28EF-603A-4B5B-8F9E-2F799445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在自己的帳號中選一個既有 Gem，記下它原本的用途</a:t>
            </a:r>
          </a:p>
        </p:txBody>
      </p:sp>
      <p:sp>
        <p:nvSpPr>
          <p:cNvPr id="10" name="text-651">
            <a:extLst xmlns:a="http://schemas.openxmlformats.org/drawingml/2006/main">
              <a:ext uri="{FF2B5EF4-FFF2-40B4-BE49-F238E27FC236}">
                <a16:creationId xmlns:a16="http://schemas.microsoft.com/office/drawing/2014/main" id="{0018C972-6FE2-44D4-850E-FA589EF2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652">
            <a:extLst xmlns:a="http://schemas.openxmlformats.org/drawingml/2006/main">
              <a:ext uri="{FF2B5EF4-FFF2-40B4-BE49-F238E27FC236}">
                <a16:creationId xmlns:a16="http://schemas.microsoft.com/office/drawing/2014/main" id="{3D95C815-6D12-4BBD-9AA7-121C6632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拆出角色、任務、背景與格式，只改一個變因</a:t>
            </a:r>
          </a:p>
        </p:txBody>
      </p:sp>
      <p:sp>
        <p:nvSpPr>
          <p:cNvPr id="12" name="text-653">
            <a:extLst xmlns:a="http://schemas.openxmlformats.org/drawingml/2006/main">
              <a:ext uri="{FF2B5EF4-FFF2-40B4-BE49-F238E27FC236}">
                <a16:creationId xmlns:a16="http://schemas.microsoft.com/office/drawing/2014/main" id="{EF3BCD5C-96E7-4386-9D1C-5ABDE8A6B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654">
            <a:extLst xmlns:a="http://schemas.openxmlformats.org/drawingml/2006/main">
              <a:ext uri="{FF2B5EF4-FFF2-40B4-BE49-F238E27FC236}">
                <a16:creationId xmlns:a16="http://schemas.microsoft.com/office/drawing/2014/main" id="{5E2E8C62-5BBC-4358-B091-04627773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用正常案例測一次，再用資料不足／越界案例測一次</a:t>
            </a:r>
          </a:p>
        </p:txBody>
      </p:sp>
      <p:sp>
        <p:nvSpPr>
          <p:cNvPr id="14" name="text-655">
            <a:extLst xmlns:a="http://schemas.openxmlformats.org/drawingml/2006/main">
              <a:ext uri="{FF2B5EF4-FFF2-40B4-BE49-F238E27FC236}">
                <a16:creationId xmlns:a16="http://schemas.microsoft.com/office/drawing/2014/main" id="{476E1BAC-A73E-4996-BB22-47635675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656">
            <a:extLst xmlns:a="http://schemas.openxmlformats.org/drawingml/2006/main">
              <a:ext uri="{FF2B5EF4-FFF2-40B4-BE49-F238E27FC236}">
                <a16:creationId xmlns:a16="http://schemas.microsoft.com/office/drawing/2014/main" id="{CDAC32A8-F198-4848-90EE-079013C4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比較前後輸出，留下可重複使用的版本與限制</a:t>
            </a:r>
          </a:p>
        </p:txBody>
      </p:sp>
      <p:sp>
        <p:nvSpPr>
          <p:cNvPr id="16" name="shape-657">
            <a:extLst xmlns:a="http://schemas.openxmlformats.org/drawingml/2006/main">
              <a:ext uri="{FF2B5EF4-FFF2-40B4-BE49-F238E27FC236}">
                <a16:creationId xmlns:a16="http://schemas.microsoft.com/office/drawing/2014/main" id="{9EE0BE08-997B-416B-A594-B8B2B3C1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7" name="text-658">
            <a:extLst xmlns:a="http://schemas.openxmlformats.org/drawingml/2006/main">
              <a:ext uri="{FF2B5EF4-FFF2-40B4-BE49-F238E27FC236}">
                <a16:creationId xmlns:a16="http://schemas.microsoft.com/office/drawing/2014/main" id="{66A2B245-6CD2-44ED-A60E-9FE5CA885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659">
            <a:extLst xmlns:a="http://schemas.openxmlformats.org/drawingml/2006/main">
              <a:ext uri="{FF2B5EF4-FFF2-40B4-BE49-F238E27FC236}">
                <a16:creationId xmlns:a16="http://schemas.microsoft.com/office/drawing/2014/main" id="{755C80ED-5490-44DD-8971-E411212C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用途與改動有記錄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輸出格式更穩定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遇資料不足會追問或標記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沒有捏造引用或課程事實</a:t>
            </a:r>
          </a:p>
        </p:txBody>
      </p:sp>
      <p:sp>
        <p:nvSpPr>
          <p:cNvPr id="19" name="text-972">
            <a:extLst xmlns:a="http://schemas.openxmlformats.org/drawingml/2006/main">
              <a:ext uri="{FF2B5EF4-FFF2-40B4-BE49-F238E27FC236}">
                <a16:creationId xmlns:a16="http://schemas.microsoft.com/office/drawing/2014/main" id="{7AA5B350-5F76-4CE2-906C-57D8F139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bed13370ebd4bfb"/>
              </a:rPr>
              <a:t>建立／查看 Gem ↗</a:t>
            </a:r>
          </a:p>
        </p:txBody>
      </p:sp>
      <p:sp>
        <p:nvSpPr>
          <p:cNvPr id="20" name="shape-1028">
            <a:extLst xmlns:a="http://schemas.openxmlformats.org/drawingml/2006/main">
              <a:ext uri="{FF2B5EF4-FFF2-40B4-BE49-F238E27FC236}">
                <a16:creationId xmlns:a16="http://schemas.microsoft.com/office/drawing/2014/main" id="{C902178F-38B2-4D20-A1E5-6C195BB9A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8829a08c3443c7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2" name="text-1029">
            <a:extLst xmlns:a="http://schemas.openxmlformats.org/drawingml/2006/main">
              <a:ext uri="{FF2B5EF4-FFF2-40B4-BE49-F238E27FC236}">
                <a16:creationId xmlns:a16="http://schemas.microsoft.com/office/drawing/2014/main" id="{AEBB7B54-3731-426A-8DEE-DD0A38AB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自訂 Gem</a:t>
            </a:r>
          </a:p>
        </p:txBody>
      </p:sp>
    </p:spTree>
    <p:extLst>
      <p:ext uri="{BB962C8B-B14F-4D97-AF65-F5344CB8AC3E}">
        <p14:creationId xmlns:p14="http://schemas.microsoft.com/office/powerpoint/2010/main" val="1789472889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660">
            <a:extLst xmlns:a="http://schemas.openxmlformats.org/drawingml/2006/main">
              <a:ext uri="{FF2B5EF4-FFF2-40B4-BE49-F238E27FC236}">
                <a16:creationId xmlns:a16="http://schemas.microsoft.com/office/drawing/2014/main" id="{E31F4B4A-6771-4EBC-AC5D-B873D5DE9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QUALITY GATE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FF804EC-818F-40A4-B898-2D841138A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Checkpoint｜你的 Gem 值得留下來嗎？</a:t>
            </a:r>
          </a:p>
        </p:txBody>
      </p:sp>
      <p:cxnSp>
        <p:nvCxnSpPr>
          <p:cNvPr id="28" name="shape-66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662">
            <a:extLst xmlns:a="http://schemas.openxmlformats.org/drawingml/2006/main">
              <a:ext uri="{FF2B5EF4-FFF2-40B4-BE49-F238E27FC236}">
                <a16:creationId xmlns:a16="http://schemas.microsoft.com/office/drawing/2014/main" id="{26F89686-E57E-4975-A42C-166EF5D0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EB805D9-FD43-42F4-A021-A793DF0E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38</a:t>
            </a:r>
          </a:p>
        </p:txBody>
      </p:sp>
      <p:sp>
        <p:nvSpPr>
          <p:cNvPr id="6" name="shape-663">
            <a:extLst xmlns:a="http://schemas.openxmlformats.org/drawingml/2006/main">
              <a:ext uri="{FF2B5EF4-FFF2-40B4-BE49-F238E27FC236}">
                <a16:creationId xmlns:a16="http://schemas.microsoft.com/office/drawing/2014/main" id="{092750C8-DD1D-48A8-B5FF-6B21E38AE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664">
            <a:extLst xmlns:a="http://schemas.openxmlformats.org/drawingml/2006/main">
              <a:ext uri="{FF2B5EF4-FFF2-40B4-BE49-F238E27FC236}">
                <a16:creationId xmlns:a16="http://schemas.microsoft.com/office/drawing/2014/main" id="{06CE96EF-F256-48D0-B95F-10152B4BF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665">
            <a:extLst xmlns:a="http://schemas.openxmlformats.org/drawingml/2006/main">
              <a:ext uri="{FF2B5EF4-FFF2-40B4-BE49-F238E27FC236}">
                <a16:creationId xmlns:a16="http://schemas.microsoft.com/office/drawing/2014/main" id="{F78DA69C-B02B-4201-8B16-3C99D56A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重複</a:t>
            </a:r>
          </a:p>
        </p:txBody>
      </p:sp>
      <p:sp>
        <p:nvSpPr>
          <p:cNvPr id="9" name="text-666">
            <a:extLst xmlns:a="http://schemas.openxmlformats.org/drawingml/2006/main">
              <a:ext uri="{FF2B5EF4-FFF2-40B4-BE49-F238E27FC236}">
                <a16:creationId xmlns:a16="http://schemas.microsoft.com/office/drawing/2014/main" id="{86375ECC-E4B5-42B1-80C4-41C1B531E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這個任務一學期會出現多次，而不是只做一次。</a:t>
            </a:r>
          </a:p>
        </p:txBody>
      </p:sp>
      <p:sp>
        <p:nvSpPr>
          <p:cNvPr id="10" name="shape-667">
            <a:extLst xmlns:a="http://schemas.openxmlformats.org/drawingml/2006/main">
              <a:ext uri="{FF2B5EF4-FFF2-40B4-BE49-F238E27FC236}">
                <a16:creationId xmlns:a16="http://schemas.microsoft.com/office/drawing/2014/main" id="{122F84A2-4407-4963-B3B7-D030756C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668">
            <a:extLst xmlns:a="http://schemas.openxmlformats.org/drawingml/2006/main">
              <a:ext uri="{FF2B5EF4-FFF2-40B4-BE49-F238E27FC236}">
                <a16:creationId xmlns:a16="http://schemas.microsoft.com/office/drawing/2014/main" id="{649FB086-DDF3-4A8C-B562-73CB6E3E3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669">
            <a:extLst xmlns:a="http://schemas.openxmlformats.org/drawingml/2006/main">
              <a:ext uri="{FF2B5EF4-FFF2-40B4-BE49-F238E27FC236}">
                <a16:creationId xmlns:a16="http://schemas.microsoft.com/office/drawing/2014/main" id="{F27FB984-75F6-4211-9C63-3F70A0D5B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一致</a:t>
            </a:r>
          </a:p>
        </p:txBody>
      </p:sp>
      <p:sp>
        <p:nvSpPr>
          <p:cNvPr id="13" name="text-670">
            <a:extLst xmlns:a="http://schemas.openxmlformats.org/drawingml/2006/main">
              <a:ext uri="{FF2B5EF4-FFF2-40B4-BE49-F238E27FC236}">
                <a16:creationId xmlns:a16="http://schemas.microsoft.com/office/drawing/2014/main" id="{4CE18D4A-1FC8-4101-8A0D-BC77E230D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不同輸入仍遵守相同流程、語氣與輸出欄位。</a:t>
            </a:r>
          </a:p>
        </p:txBody>
      </p:sp>
      <p:sp>
        <p:nvSpPr>
          <p:cNvPr id="14" name="shape-671">
            <a:extLst xmlns:a="http://schemas.openxmlformats.org/drawingml/2006/main">
              <a:ext uri="{FF2B5EF4-FFF2-40B4-BE49-F238E27FC236}">
                <a16:creationId xmlns:a16="http://schemas.microsoft.com/office/drawing/2014/main" id="{55E6D2E1-E699-495D-8FA9-471708AA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672">
            <a:extLst xmlns:a="http://schemas.openxmlformats.org/drawingml/2006/main">
              <a:ext uri="{FF2B5EF4-FFF2-40B4-BE49-F238E27FC236}">
                <a16:creationId xmlns:a16="http://schemas.microsoft.com/office/drawing/2014/main" id="{A26384A6-3010-4480-A113-A8764717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673">
            <a:extLst xmlns:a="http://schemas.openxmlformats.org/drawingml/2006/main">
              <a:ext uri="{FF2B5EF4-FFF2-40B4-BE49-F238E27FC236}">
                <a16:creationId xmlns:a16="http://schemas.microsoft.com/office/drawing/2014/main" id="{245FDF54-72AC-4141-B22D-D8831D39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可教</a:t>
            </a:r>
          </a:p>
        </p:txBody>
      </p:sp>
      <p:sp>
        <p:nvSpPr>
          <p:cNvPr id="17" name="text-674">
            <a:extLst xmlns:a="http://schemas.openxmlformats.org/drawingml/2006/main">
              <a:ext uri="{FF2B5EF4-FFF2-40B4-BE49-F238E27FC236}">
                <a16:creationId xmlns:a16="http://schemas.microsoft.com/office/drawing/2014/main" id="{A9ABC006-BEC4-42E3-B403-1142B68C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同事看得懂它的用途，也知道何時不該使用。</a:t>
            </a:r>
          </a:p>
        </p:txBody>
      </p:sp>
      <p:sp>
        <p:nvSpPr>
          <p:cNvPr id="18" name="shape-675">
            <a:extLst xmlns:a="http://schemas.openxmlformats.org/drawingml/2006/main">
              <a:ext uri="{FF2B5EF4-FFF2-40B4-BE49-F238E27FC236}">
                <a16:creationId xmlns:a16="http://schemas.microsoft.com/office/drawing/2014/main" id="{B1DD2C33-4794-4481-BE08-851B7FD8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676">
            <a:extLst xmlns:a="http://schemas.openxmlformats.org/drawingml/2006/main">
              <a:ext uri="{FF2B5EF4-FFF2-40B4-BE49-F238E27FC236}">
                <a16:creationId xmlns:a16="http://schemas.microsoft.com/office/drawing/2014/main" id="{58A1BF1A-699D-4204-9A48-E28AC503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677">
            <a:extLst xmlns:a="http://schemas.openxmlformats.org/drawingml/2006/main">
              <a:ext uri="{FF2B5EF4-FFF2-40B4-BE49-F238E27FC236}">
                <a16:creationId xmlns:a16="http://schemas.microsoft.com/office/drawing/2014/main" id="{8D7A423B-0C29-4B48-9915-9F684C7B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可改</a:t>
            </a:r>
          </a:p>
        </p:txBody>
      </p:sp>
      <p:sp>
        <p:nvSpPr>
          <p:cNvPr id="21" name="text-678">
            <a:extLst xmlns:a="http://schemas.openxmlformats.org/drawingml/2006/main">
              <a:ext uri="{FF2B5EF4-FFF2-40B4-BE49-F238E27FC236}">
                <a16:creationId xmlns:a16="http://schemas.microsoft.com/office/drawing/2014/main" id="{8F459059-E8D7-45D7-942B-628DA8A3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指令與背景檔案能隨課程迭代，不被鎖死。</a:t>
            </a:r>
          </a:p>
        </p:txBody>
      </p:sp>
      <p:sp>
        <p:nvSpPr>
          <p:cNvPr id="22" name="text-973">
            <a:extLst xmlns:a="http://schemas.openxmlformats.org/drawingml/2006/main">
              <a:ext uri="{FF2B5EF4-FFF2-40B4-BE49-F238E27FC236}">
                <a16:creationId xmlns:a16="http://schemas.microsoft.com/office/drawing/2014/main" id="{117809DB-4926-4CB4-8A5A-8BA135EE0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b682d10048cd4a2c"/>
              </a:rPr>
              <a:t>建立／查看 Gem ↗</a:t>
            </a:r>
          </a:p>
        </p:txBody>
      </p:sp>
      <p:sp>
        <p:nvSpPr>
          <p:cNvPr id="23" name="shape-1030">
            <a:extLst xmlns:a="http://schemas.openxmlformats.org/drawingml/2006/main">
              <a:ext uri="{FF2B5EF4-FFF2-40B4-BE49-F238E27FC236}">
                <a16:creationId xmlns:a16="http://schemas.microsoft.com/office/drawing/2014/main" id="{D1D09109-0A4B-4413-9780-6DC180B0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c8cc76eb24339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1031">
            <a:extLst xmlns:a="http://schemas.openxmlformats.org/drawingml/2006/main">
              <a:ext uri="{FF2B5EF4-FFF2-40B4-BE49-F238E27FC236}">
                <a16:creationId xmlns:a16="http://schemas.microsoft.com/office/drawing/2014/main" id="{FDC0DC07-8FDB-4406-A4B8-A8247C59F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自訂 Gem</a:t>
            </a:r>
          </a:p>
        </p:txBody>
      </p:sp>
    </p:spTree>
    <p:extLst>
      <p:ext uri="{BB962C8B-B14F-4D97-AF65-F5344CB8AC3E}">
        <p14:creationId xmlns:p14="http://schemas.microsoft.com/office/powerpoint/2010/main" val="1894244142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79">
            <a:extLst xmlns:a="http://schemas.openxmlformats.org/drawingml/2006/main">
              <a:ext uri="{FF2B5EF4-FFF2-40B4-BE49-F238E27FC236}">
                <a16:creationId xmlns:a16="http://schemas.microsoft.com/office/drawing/2014/main" id="{D6AE7E7E-10F0-4CAF-B1A5-71664D832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245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84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84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2" name="text-680">
            <a:extLst xmlns:a="http://schemas.openxmlformats.org/drawingml/2006/main">
              <a:ext uri="{FF2B5EF4-FFF2-40B4-BE49-F238E27FC236}">
                <a16:creationId xmlns:a16="http://schemas.microsoft.com/office/drawing/2014/main" id="{0DD64604-B7C4-4557-9A90-70E6F390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431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40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Gemini Canvas</a:t>
            </a:r>
          </a:p>
        </p:txBody>
      </p:sp>
      <p:sp>
        <p:nvSpPr>
          <p:cNvPr id="3" name="text-681">
            <a:extLst xmlns:a="http://schemas.openxmlformats.org/drawingml/2006/main">
              <a:ext uri="{FF2B5EF4-FFF2-40B4-BE49-F238E27FC236}">
                <a16:creationId xmlns:a16="http://schemas.microsoft.com/office/drawing/2014/main" id="{9E2904B1-A0B0-4053-8FDF-A4341937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8477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把文字想法變成可預覽、可修改、可分享的文件、程式與互動教學作品。</a:t>
            </a:r>
          </a:p>
        </p:txBody>
      </p:sp>
      <p:sp>
        <p:nvSpPr>
          <p:cNvPr id="4" name="shape-682">
            <a:extLst xmlns:a="http://schemas.openxmlformats.org/drawingml/2006/main">
              <a:ext uri="{FF2B5EF4-FFF2-40B4-BE49-F238E27FC236}">
                <a16:creationId xmlns:a16="http://schemas.microsoft.com/office/drawing/2014/main" id="{78E931A6-F560-475F-B44F-B672973BD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810000"/>
            <a:ext cx="1524000" cy="1524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text-683">
            <a:extLst xmlns:a="http://schemas.openxmlformats.org/drawingml/2006/main">
              <a:ext uri="{FF2B5EF4-FFF2-40B4-BE49-F238E27FC236}">
                <a16:creationId xmlns:a16="http://schemas.microsoft.com/office/drawing/2014/main" id="{2D0BCAF2-1E8E-4465-B231-78950E1C0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114800"/>
            <a:ext cx="1143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動手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240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做</a:t>
            </a:r>
          </a:p>
        </p:txBody>
      </p:sp>
      <p:cxnSp>
        <p:nvCxnSpPr>
          <p:cNvPr id="18" name="shape-684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7" name="text-685">
            <a:extLst xmlns:a="http://schemas.openxmlformats.org/drawingml/2006/main">
              <a:ext uri="{FF2B5EF4-FFF2-40B4-BE49-F238E27FC236}">
                <a16:creationId xmlns:a16="http://schemas.microsoft.com/office/drawing/2014/main" id="{09C1B7C3-3035-40B4-A43B-25E21AF1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8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756CD17-DEB4-4AB7-AEA5-7DC36864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39</a:t>
            </a:r>
          </a:p>
        </p:txBody>
      </p:sp>
      <p:sp>
        <p:nvSpPr>
          <p:cNvPr id="9" name="text-974">
            <a:extLst xmlns:a="http://schemas.openxmlformats.org/drawingml/2006/main">
              <a:ext uri="{FF2B5EF4-FFF2-40B4-BE49-F238E27FC236}">
                <a16:creationId xmlns:a16="http://schemas.microsoft.com/office/drawing/2014/main" id="{B8FC4272-ACC7-429E-A5CE-9AAD1252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c565f92cf4e4a93"/>
              </a:rPr>
              <a:t>開啟 Gemini Canvas ↗</a:t>
            </a:r>
          </a:p>
        </p:txBody>
      </p:sp>
      <p:sp>
        <p:nvSpPr>
          <p:cNvPr id="10" name="shape-1032">
            <a:extLst xmlns:a="http://schemas.openxmlformats.org/drawingml/2006/main">
              <a:ext uri="{FF2B5EF4-FFF2-40B4-BE49-F238E27FC236}">
                <a16:creationId xmlns:a16="http://schemas.microsoft.com/office/drawing/2014/main" id="{F07DD433-F7D7-4C64-830E-64A6A1B2E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b6ac78fe7d4ed3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12" name="text-1033">
            <a:extLst xmlns:a="http://schemas.openxmlformats.org/drawingml/2006/main">
              <a:ext uri="{FF2B5EF4-FFF2-40B4-BE49-F238E27FC236}">
                <a16:creationId xmlns:a16="http://schemas.microsoft.com/office/drawing/2014/main" id="{9326D068-C962-4117-B77E-BE49BA3A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Canvas</a:t>
            </a:r>
          </a:p>
        </p:txBody>
      </p:sp>
    </p:spTree>
    <p:extLst>
      <p:ext uri="{BB962C8B-B14F-4D97-AF65-F5344CB8AC3E}">
        <p14:creationId xmlns:p14="http://schemas.microsoft.com/office/powerpoint/2010/main" val="83872751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686">
            <a:extLst xmlns:a="http://schemas.openxmlformats.org/drawingml/2006/main">
              <a:ext uri="{FF2B5EF4-FFF2-40B4-BE49-F238E27FC236}">
                <a16:creationId xmlns:a16="http://schemas.microsoft.com/office/drawing/2014/main" id="{DC87BAD6-6C07-467C-B4F2-98EA1EDD0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CANVAS PROMPT · MEETING SYSTEM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BFBE338-A77D-417F-8543-0A38D0E9E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教師會議紀錄系統的 Canvas 提示詞公式</a:t>
            </a:r>
          </a:p>
        </p:txBody>
      </p:sp>
      <p:cxnSp>
        <p:nvCxnSpPr>
          <p:cNvPr id="28" name="shape-687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688">
            <a:extLst xmlns:a="http://schemas.openxmlformats.org/drawingml/2006/main">
              <a:ext uri="{FF2B5EF4-FFF2-40B4-BE49-F238E27FC236}">
                <a16:creationId xmlns:a16="http://schemas.microsoft.com/office/drawing/2014/main" id="{07C2D000-91F8-4BC8-9551-D3778532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F8A7854-7773-461E-8C2D-FEE732184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40</a:t>
            </a:r>
          </a:p>
        </p:txBody>
      </p:sp>
      <p:sp>
        <p:nvSpPr>
          <p:cNvPr id="6" name="shape-689">
            <a:extLst xmlns:a="http://schemas.openxmlformats.org/drawingml/2006/main">
              <a:ext uri="{FF2B5EF4-FFF2-40B4-BE49-F238E27FC236}">
                <a16:creationId xmlns:a16="http://schemas.microsoft.com/office/drawing/2014/main" id="{6EA9481B-1F5A-4AB0-8CE2-17ADF3E4B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690">
            <a:extLst xmlns:a="http://schemas.openxmlformats.org/drawingml/2006/main">
              <a:ext uri="{FF2B5EF4-FFF2-40B4-BE49-F238E27FC236}">
                <a16:creationId xmlns:a16="http://schemas.microsoft.com/office/drawing/2014/main" id="{31F63129-DC8A-4E32-9540-413F690ED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8" name="text-691">
            <a:extLst xmlns:a="http://schemas.openxmlformats.org/drawingml/2006/main">
              <a:ext uri="{FF2B5EF4-FFF2-40B4-BE49-F238E27FC236}">
                <a16:creationId xmlns:a16="http://schemas.microsoft.com/office/drawing/2014/main" id="{B7E173DB-E45B-4B69-9DB3-74BE9CC3D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資料輸入</a:t>
            </a:r>
          </a:p>
        </p:txBody>
      </p:sp>
      <p:sp>
        <p:nvSpPr>
          <p:cNvPr id="9" name="text-692">
            <a:extLst xmlns:a="http://schemas.openxmlformats.org/drawingml/2006/main">
              <a:ext uri="{FF2B5EF4-FFF2-40B4-BE49-F238E27FC236}">
                <a16:creationId xmlns:a16="http://schemas.microsoft.com/office/drawing/2014/main" id="{4FAE6262-0924-48F3-BB7F-77C51210D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會議日期、議程、逐字稿或摘要；先用一筆合成資料示範。</a:t>
            </a:r>
          </a:p>
        </p:txBody>
      </p:sp>
      <p:sp>
        <p:nvSpPr>
          <p:cNvPr id="10" name="shape-693">
            <a:extLst xmlns:a="http://schemas.openxmlformats.org/drawingml/2006/main">
              <a:ext uri="{FF2B5EF4-FFF2-40B4-BE49-F238E27FC236}">
                <a16:creationId xmlns:a16="http://schemas.microsoft.com/office/drawing/2014/main" id="{38E166B4-68F4-473B-A5A7-D96E63BD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694">
            <a:extLst xmlns:a="http://schemas.openxmlformats.org/drawingml/2006/main">
              <a:ext uri="{FF2B5EF4-FFF2-40B4-BE49-F238E27FC236}">
                <a16:creationId xmlns:a16="http://schemas.microsoft.com/office/drawing/2014/main" id="{D9100A9C-9F27-42B1-BFA7-BCB3E9717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2" name="text-695">
            <a:extLst xmlns:a="http://schemas.openxmlformats.org/drawingml/2006/main">
              <a:ext uri="{FF2B5EF4-FFF2-40B4-BE49-F238E27FC236}">
                <a16:creationId xmlns:a16="http://schemas.microsoft.com/office/drawing/2014/main" id="{26C67982-5F35-4C90-A91D-90C5E31DA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工作流程</a:t>
            </a:r>
          </a:p>
        </p:txBody>
      </p:sp>
      <p:sp>
        <p:nvSpPr>
          <p:cNvPr id="13" name="text-696">
            <a:extLst xmlns:a="http://schemas.openxmlformats.org/drawingml/2006/main">
              <a:ext uri="{FF2B5EF4-FFF2-40B4-BE49-F238E27FC236}">
                <a16:creationId xmlns:a16="http://schemas.microsoft.com/office/drawing/2014/main" id="{20DA2AE6-630E-4E9E-8214-006037551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把重點、決議、待辦、承辦人與期限變成可查詢欄位。</a:t>
            </a:r>
          </a:p>
        </p:txBody>
      </p:sp>
      <p:sp>
        <p:nvSpPr>
          <p:cNvPr id="14" name="shape-697">
            <a:extLst xmlns:a="http://schemas.openxmlformats.org/drawingml/2006/main">
              <a:ext uri="{FF2B5EF4-FFF2-40B4-BE49-F238E27FC236}">
                <a16:creationId xmlns:a16="http://schemas.microsoft.com/office/drawing/2014/main" id="{5556459E-F8D0-49F2-B085-D7ED4737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698">
            <a:extLst xmlns:a="http://schemas.openxmlformats.org/drawingml/2006/main">
              <a:ext uri="{FF2B5EF4-FFF2-40B4-BE49-F238E27FC236}">
                <a16:creationId xmlns:a16="http://schemas.microsoft.com/office/drawing/2014/main" id="{8B2FE362-04E1-40AB-AEC3-B1281A19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6" name="text-699">
            <a:extLst xmlns:a="http://schemas.openxmlformats.org/drawingml/2006/main">
              <a:ext uri="{FF2B5EF4-FFF2-40B4-BE49-F238E27FC236}">
                <a16:creationId xmlns:a16="http://schemas.microsoft.com/office/drawing/2014/main" id="{1649B1C5-C141-4354-A66B-6B4C14E02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互動介面</a:t>
            </a:r>
          </a:p>
        </p:txBody>
      </p:sp>
      <p:sp>
        <p:nvSpPr>
          <p:cNvPr id="17" name="text-700">
            <a:extLst xmlns:a="http://schemas.openxmlformats.org/drawingml/2006/main">
              <a:ext uri="{FF2B5EF4-FFF2-40B4-BE49-F238E27FC236}">
                <a16:creationId xmlns:a16="http://schemas.microsoft.com/office/drawing/2014/main" id="{B2F78551-E008-4635-B96C-6AB9AB375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加入搜尋、篩選、展開、匯出與手機操作，讓紀錄真的能被使用。</a:t>
            </a:r>
          </a:p>
        </p:txBody>
      </p:sp>
      <p:sp>
        <p:nvSpPr>
          <p:cNvPr id="18" name="shape-701">
            <a:extLst xmlns:a="http://schemas.openxmlformats.org/drawingml/2006/main">
              <a:ext uri="{FF2B5EF4-FFF2-40B4-BE49-F238E27FC236}">
                <a16:creationId xmlns:a16="http://schemas.microsoft.com/office/drawing/2014/main" id="{EB071F6D-285E-4EB3-AA9E-919BCB454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702">
            <a:extLst xmlns:a="http://schemas.openxmlformats.org/drawingml/2006/main">
              <a:ext uri="{FF2B5EF4-FFF2-40B4-BE49-F238E27FC236}">
                <a16:creationId xmlns:a16="http://schemas.microsoft.com/office/drawing/2014/main" id="{AE40AE2A-6E3B-4A95-AAD8-D2725497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0" name="text-703">
            <a:extLst xmlns:a="http://schemas.openxmlformats.org/drawingml/2006/main">
              <a:ext uri="{FF2B5EF4-FFF2-40B4-BE49-F238E27FC236}">
                <a16:creationId xmlns:a16="http://schemas.microsoft.com/office/drawing/2014/main" id="{4FE72DE2-B1B7-4FB0-A6BC-F5F16805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部署驗收</a:t>
            </a:r>
          </a:p>
        </p:txBody>
      </p:sp>
      <p:sp>
        <p:nvSpPr>
          <p:cNvPr id="21" name="text-704">
            <a:extLst xmlns:a="http://schemas.openxmlformats.org/drawingml/2006/main">
              <a:ext uri="{FF2B5EF4-FFF2-40B4-BE49-F238E27FC236}">
                <a16:creationId xmlns:a16="http://schemas.microsoft.com/office/drawing/2014/main" id="{A033F6A5-A9FE-48BA-8A26-8E131144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單檔 RWD、無個資、可嵌入 Google Sites，並列出權限與備援方案。</a:t>
            </a:r>
          </a:p>
        </p:txBody>
      </p:sp>
      <p:sp>
        <p:nvSpPr>
          <p:cNvPr id="22" name="text-975">
            <a:extLst xmlns:a="http://schemas.openxmlformats.org/drawingml/2006/main">
              <a:ext uri="{FF2B5EF4-FFF2-40B4-BE49-F238E27FC236}">
                <a16:creationId xmlns:a16="http://schemas.microsoft.com/office/drawing/2014/main" id="{47C80215-A3A2-421D-B3CF-D2B005382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79a68211ca74e37"/>
              </a:rPr>
              <a:t>開啟 Gemini Canvas ↗</a:t>
            </a:r>
          </a:p>
        </p:txBody>
      </p:sp>
      <p:sp>
        <p:nvSpPr>
          <p:cNvPr id="23" name="shape-1034">
            <a:extLst xmlns:a="http://schemas.openxmlformats.org/drawingml/2006/main">
              <a:ext uri="{FF2B5EF4-FFF2-40B4-BE49-F238E27FC236}">
                <a16:creationId xmlns:a16="http://schemas.microsoft.com/office/drawing/2014/main" id="{43840680-89A7-410A-AB57-B14D728A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81ea2dbaaa458f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25" name="text-1035">
            <a:extLst xmlns:a="http://schemas.openxmlformats.org/drawingml/2006/main">
              <a:ext uri="{FF2B5EF4-FFF2-40B4-BE49-F238E27FC236}">
                <a16:creationId xmlns:a16="http://schemas.microsoft.com/office/drawing/2014/main" id="{54BCC9D3-7401-4A62-A480-C39C47CEB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Canvas</a:t>
            </a:r>
          </a:p>
        </p:txBody>
      </p:sp>
    </p:spTree>
    <p:extLst>
      <p:ext uri="{BB962C8B-B14F-4D97-AF65-F5344CB8AC3E}">
        <p14:creationId xmlns:p14="http://schemas.microsoft.com/office/powerpoint/2010/main" val="1010082553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705">
            <a:extLst xmlns:a="http://schemas.openxmlformats.org/drawingml/2006/main">
              <a:ext uri="{FF2B5EF4-FFF2-40B4-BE49-F238E27FC236}">
                <a16:creationId xmlns:a16="http://schemas.microsoft.com/office/drawing/2014/main" id="{50CF483A-F431-48A3-B85E-2E327F719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LIVE DEMO · CANVAS → GOOGLE SITES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83A220D-EAB4-4CA1-9AD7-776420A1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Canvas 示範：教師會議紀錄線上系統</a:t>
            </a:r>
          </a:p>
        </p:txBody>
      </p:sp>
      <p:cxnSp>
        <p:nvCxnSpPr>
          <p:cNvPr id="38" name="shape-70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707">
            <a:extLst xmlns:a="http://schemas.openxmlformats.org/drawingml/2006/main">
              <a:ext uri="{FF2B5EF4-FFF2-40B4-BE49-F238E27FC236}">
                <a16:creationId xmlns:a16="http://schemas.microsoft.com/office/drawing/2014/main" id="{EDB3995A-E987-42B0-89D5-FC3AC8C6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F47C041-1EFD-4F56-80D6-02C361794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41</a:t>
            </a:r>
          </a:p>
        </p:txBody>
      </p:sp>
      <p:sp>
        <p:nvSpPr>
          <p:cNvPr id="6" name="shape-708">
            <a:extLst xmlns:a="http://schemas.openxmlformats.org/drawingml/2006/main">
              <a:ext uri="{FF2B5EF4-FFF2-40B4-BE49-F238E27FC236}">
                <a16:creationId xmlns:a16="http://schemas.microsoft.com/office/drawing/2014/main" id="{E240AAB2-D908-4D7F-AA67-D668B9CB7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709">
            <a:extLst xmlns:a="http://schemas.openxmlformats.org/drawingml/2006/main">
              <a:ext uri="{FF2B5EF4-FFF2-40B4-BE49-F238E27FC236}">
                <a16:creationId xmlns:a16="http://schemas.microsoft.com/office/drawing/2014/main" id="{1D42982A-2739-47ED-AA4C-540DEE12B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710">
            <a:extLst xmlns:a="http://schemas.openxmlformats.org/drawingml/2006/main">
              <a:ext uri="{FF2B5EF4-FFF2-40B4-BE49-F238E27FC236}">
                <a16:creationId xmlns:a16="http://schemas.microsoft.com/office/drawing/2014/main" id="{19D8FBDB-88F5-4151-BDA5-4EDB578C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711">
            <a:extLst xmlns:a="http://schemas.openxmlformats.org/drawingml/2006/main">
              <a:ext uri="{FF2B5EF4-FFF2-40B4-BE49-F238E27FC236}">
                <a16:creationId xmlns:a16="http://schemas.microsoft.com/office/drawing/2014/main" id="{A9558423-EA50-48E5-8263-A0B97F6E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規格</a:t>
            </a:r>
          </a:p>
        </p:txBody>
      </p:sp>
      <p:sp>
        <p:nvSpPr>
          <p:cNvPr id="10" name="text-712">
            <a:extLst xmlns:a="http://schemas.openxmlformats.org/drawingml/2006/main">
              <a:ext uri="{FF2B5EF4-FFF2-40B4-BE49-F238E27FC236}">
                <a16:creationId xmlns:a16="http://schemas.microsoft.com/office/drawing/2014/main" id="{35EFEA2E-CAA6-4AFD-9FFF-9DFE269D8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先寫使用者、欄位與一筆合成會議資料</a:t>
            </a:r>
          </a:p>
        </p:txBody>
      </p:sp>
      <p:sp>
        <p:nvSpPr>
          <p:cNvPr id="11" name="text-713">
            <a:extLst xmlns:a="http://schemas.openxmlformats.org/drawingml/2006/main">
              <a:ext uri="{FF2B5EF4-FFF2-40B4-BE49-F238E27FC236}">
                <a16:creationId xmlns:a16="http://schemas.microsoft.com/office/drawing/2014/main" id="{7EC842A8-3B49-4AE8-95F5-B21B4845F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714">
            <a:extLst xmlns:a="http://schemas.openxmlformats.org/drawingml/2006/main">
              <a:ext uri="{FF2B5EF4-FFF2-40B4-BE49-F238E27FC236}">
                <a16:creationId xmlns:a16="http://schemas.microsoft.com/office/drawing/2014/main" id="{EA93997E-7738-434B-AF60-2ACD03B6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715">
            <a:extLst xmlns:a="http://schemas.openxmlformats.org/drawingml/2006/main">
              <a:ext uri="{FF2B5EF4-FFF2-40B4-BE49-F238E27FC236}">
                <a16:creationId xmlns:a16="http://schemas.microsoft.com/office/drawing/2014/main" id="{0C58CBE8-291C-42E7-84A6-1206B894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716">
            <a:extLst xmlns:a="http://schemas.openxmlformats.org/drawingml/2006/main">
              <a:ext uri="{FF2B5EF4-FFF2-40B4-BE49-F238E27FC236}">
                <a16:creationId xmlns:a16="http://schemas.microsoft.com/office/drawing/2014/main" id="{B8BA53CA-1CCD-4F38-8298-B5FF97A4A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717">
            <a:extLst xmlns:a="http://schemas.openxmlformats.org/drawingml/2006/main">
              <a:ext uri="{FF2B5EF4-FFF2-40B4-BE49-F238E27FC236}">
                <a16:creationId xmlns:a16="http://schemas.microsoft.com/office/drawing/2014/main" id="{8BDFCFC0-AA61-459A-8646-915DAEEB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生成</a:t>
            </a:r>
          </a:p>
        </p:txBody>
      </p:sp>
      <p:sp>
        <p:nvSpPr>
          <p:cNvPr id="16" name="text-718">
            <a:extLst xmlns:a="http://schemas.openxmlformats.org/drawingml/2006/main">
              <a:ext uri="{FF2B5EF4-FFF2-40B4-BE49-F238E27FC236}">
                <a16:creationId xmlns:a16="http://schemas.microsoft.com/office/drawing/2014/main" id="{618096DB-6002-4688-9052-F26217667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做出重點、決議、待辦與搜尋的最小原型</a:t>
            </a:r>
          </a:p>
        </p:txBody>
      </p:sp>
      <p:sp>
        <p:nvSpPr>
          <p:cNvPr id="17" name="text-719">
            <a:extLst xmlns:a="http://schemas.openxmlformats.org/drawingml/2006/main">
              <a:ext uri="{FF2B5EF4-FFF2-40B4-BE49-F238E27FC236}">
                <a16:creationId xmlns:a16="http://schemas.microsoft.com/office/drawing/2014/main" id="{DCE0151A-CC8B-4C46-B1DF-F416A9F3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720">
            <a:extLst xmlns:a="http://schemas.openxmlformats.org/drawingml/2006/main">
              <a:ext uri="{FF2B5EF4-FFF2-40B4-BE49-F238E27FC236}">
                <a16:creationId xmlns:a16="http://schemas.microsoft.com/office/drawing/2014/main" id="{B4A6B0E1-77CA-4104-A288-3F961E8C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721">
            <a:extLst xmlns:a="http://schemas.openxmlformats.org/drawingml/2006/main">
              <a:ext uri="{FF2B5EF4-FFF2-40B4-BE49-F238E27FC236}">
                <a16:creationId xmlns:a16="http://schemas.microsoft.com/office/drawing/2014/main" id="{4B766E36-DC41-4A71-BBD8-1CB13AA99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722">
            <a:extLst xmlns:a="http://schemas.openxmlformats.org/drawingml/2006/main">
              <a:ext uri="{FF2B5EF4-FFF2-40B4-BE49-F238E27FC236}">
                <a16:creationId xmlns:a16="http://schemas.microsoft.com/office/drawing/2014/main" id="{05B00979-3A0B-49C9-8B21-FA4A1F7D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723">
            <a:extLst xmlns:a="http://schemas.openxmlformats.org/drawingml/2006/main">
              <a:ext uri="{FF2B5EF4-FFF2-40B4-BE49-F238E27FC236}">
                <a16:creationId xmlns:a16="http://schemas.microsoft.com/office/drawing/2014/main" id="{C80805C9-E826-4CC9-B8E1-C5B71F69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預覽</a:t>
            </a:r>
          </a:p>
        </p:txBody>
      </p:sp>
      <p:sp>
        <p:nvSpPr>
          <p:cNvPr id="22" name="text-724">
            <a:extLst xmlns:a="http://schemas.openxmlformats.org/drawingml/2006/main">
              <a:ext uri="{FF2B5EF4-FFF2-40B4-BE49-F238E27FC236}">
                <a16:creationId xmlns:a16="http://schemas.microsoft.com/office/drawing/2014/main" id="{156D0613-57B5-4331-92E2-2186CF44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操作篩選、展開、匯出，檢查 RWD 與鍵盤路徑</a:t>
            </a:r>
          </a:p>
        </p:txBody>
      </p:sp>
      <p:sp>
        <p:nvSpPr>
          <p:cNvPr id="23" name="text-725">
            <a:extLst xmlns:a="http://schemas.openxmlformats.org/drawingml/2006/main">
              <a:ext uri="{FF2B5EF4-FFF2-40B4-BE49-F238E27FC236}">
                <a16:creationId xmlns:a16="http://schemas.microsoft.com/office/drawing/2014/main" id="{3A399604-9368-498A-80EC-38B294E6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726">
            <a:extLst xmlns:a="http://schemas.openxmlformats.org/drawingml/2006/main">
              <a:ext uri="{FF2B5EF4-FFF2-40B4-BE49-F238E27FC236}">
                <a16:creationId xmlns:a16="http://schemas.microsoft.com/office/drawing/2014/main" id="{B63DBAB1-F526-4D37-928D-9D2B435D3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727">
            <a:extLst xmlns:a="http://schemas.openxmlformats.org/drawingml/2006/main">
              <a:ext uri="{FF2B5EF4-FFF2-40B4-BE49-F238E27FC236}">
                <a16:creationId xmlns:a16="http://schemas.microsoft.com/office/drawing/2014/main" id="{BE1F613E-983E-4394-B917-33654D20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728">
            <a:extLst xmlns:a="http://schemas.openxmlformats.org/drawingml/2006/main">
              <a:ext uri="{FF2B5EF4-FFF2-40B4-BE49-F238E27FC236}">
                <a16:creationId xmlns:a16="http://schemas.microsoft.com/office/drawing/2014/main" id="{F4DCDA01-C449-4D60-A70C-3ECFF920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729">
            <a:extLst xmlns:a="http://schemas.openxmlformats.org/drawingml/2006/main">
              <a:ext uri="{FF2B5EF4-FFF2-40B4-BE49-F238E27FC236}">
                <a16:creationId xmlns:a16="http://schemas.microsoft.com/office/drawing/2014/main" id="{E20396A9-405B-4F47-9E5B-ADF76D33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迭代</a:t>
            </a:r>
          </a:p>
        </p:txBody>
      </p:sp>
      <p:sp>
        <p:nvSpPr>
          <p:cNvPr id="28" name="text-730">
            <a:extLst xmlns:a="http://schemas.openxmlformats.org/drawingml/2006/main">
              <a:ext uri="{FF2B5EF4-FFF2-40B4-BE49-F238E27FC236}">
                <a16:creationId xmlns:a16="http://schemas.microsoft.com/office/drawing/2014/main" id="{5A60EDE5-0EF4-4B4D-86D4-67AAA4E7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修正權限、無障礙與嵌入限制，再交給 Google Sites</a:t>
            </a:r>
          </a:p>
        </p:txBody>
      </p:sp>
      <p:sp>
        <p:nvSpPr>
          <p:cNvPr id="29" name="text-731">
            <a:extLst xmlns:a="http://schemas.openxmlformats.org/drawingml/2006/main">
              <a:ext uri="{FF2B5EF4-FFF2-40B4-BE49-F238E27FC236}">
                <a16:creationId xmlns:a16="http://schemas.microsoft.com/office/drawing/2014/main" id="{67D15364-D5F8-4216-92BE-EA17B93D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0" name="text-976">
            <a:extLst xmlns:a="http://schemas.openxmlformats.org/drawingml/2006/main">
              <a:ext uri="{FF2B5EF4-FFF2-40B4-BE49-F238E27FC236}">
                <a16:creationId xmlns:a16="http://schemas.microsoft.com/office/drawing/2014/main" id="{7553BD9A-F58F-46E5-994C-E4516C119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7839da33cc84b68"/>
              </a:rPr>
              <a:t>Canvas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3ce63af84854205"/>
              </a:rPr>
              <a:t>會議紀錄系統 ↗</a:t>
            </a:r>
          </a:p>
        </p:txBody>
      </p:sp>
      <p:sp>
        <p:nvSpPr>
          <p:cNvPr id="31" name="shape-1036">
            <a:extLst xmlns:a="http://schemas.openxmlformats.org/drawingml/2006/main">
              <a:ext uri="{FF2B5EF4-FFF2-40B4-BE49-F238E27FC236}">
                <a16:creationId xmlns:a16="http://schemas.microsoft.com/office/drawing/2014/main" id="{8518FC90-A8CA-473D-9942-1F1DBFA9B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804011f9f94a2b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3" name="text-1037">
            <a:extLst xmlns:a="http://schemas.openxmlformats.org/drawingml/2006/main">
              <a:ext uri="{FF2B5EF4-FFF2-40B4-BE49-F238E27FC236}">
                <a16:creationId xmlns:a16="http://schemas.microsoft.com/office/drawing/2014/main" id="{869CCB73-B5B3-4FD6-9011-745A01B1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Canvas</a:t>
            </a:r>
          </a:p>
        </p:txBody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8e72ee95b3413d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5" name="text-1038">
            <a:extLst xmlns:a="http://schemas.openxmlformats.org/drawingml/2006/main">
              <a:ext uri="{FF2B5EF4-FFF2-40B4-BE49-F238E27FC236}">
                <a16:creationId xmlns:a16="http://schemas.microsoft.com/office/drawing/2014/main" id="{A5F9296B-F143-4F53-9573-58047B63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會議紀錄系統</a:t>
            </a:r>
          </a:p>
        </p:txBody>
      </p:sp>
    </p:spTree>
    <p:extLst>
      <p:ext uri="{BB962C8B-B14F-4D97-AF65-F5344CB8AC3E}">
        <p14:creationId xmlns:p14="http://schemas.microsoft.com/office/powerpoint/2010/main" val="134090176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ext-732">
            <a:extLst xmlns:a="http://schemas.openxmlformats.org/drawingml/2006/main">
              <a:ext uri="{FF2B5EF4-FFF2-40B4-BE49-F238E27FC236}">
                <a16:creationId xmlns:a16="http://schemas.microsoft.com/office/drawing/2014/main" id="{57AE2A20-6554-43BD-B43F-D7780C7E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801B79D-32AA-4CC8-89AA-0C607DD38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實作三｜Canvas 會議紀錄 × Google Sites</a:t>
            </a:r>
          </a:p>
        </p:txBody>
      </p:sp>
      <p:cxnSp>
        <p:nvCxnSpPr>
          <p:cNvPr id="29" name="shape-733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734">
            <a:extLst xmlns:a="http://schemas.openxmlformats.org/drawingml/2006/main">
              <a:ext uri="{FF2B5EF4-FFF2-40B4-BE49-F238E27FC236}">
                <a16:creationId xmlns:a16="http://schemas.microsoft.com/office/drawing/2014/main" id="{0671F47B-A7F3-4408-8182-58FD62027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20AC2C1-C770-48C1-AF4F-94CA270BD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42</a:t>
            </a:r>
          </a:p>
        </p:txBody>
      </p:sp>
      <p:sp>
        <p:nvSpPr>
          <p:cNvPr id="6" name="text-735">
            <a:extLst xmlns:a="http://schemas.openxmlformats.org/drawingml/2006/main">
              <a:ext uri="{FF2B5EF4-FFF2-40B4-BE49-F238E27FC236}">
                <a16:creationId xmlns:a16="http://schemas.microsoft.com/office/drawing/2014/main" id="{703057F7-01DC-41C8-B1A6-F9C55A81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28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736">
            <a:extLst xmlns:a="http://schemas.openxmlformats.org/drawingml/2006/main">
              <a:ext uri="{FF2B5EF4-FFF2-40B4-BE49-F238E27FC236}">
                <a16:creationId xmlns:a16="http://schemas.microsoft.com/office/drawing/2014/main" id="{F0D84BBB-0D6F-482E-8079-46D51589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737">
            <a:extLst xmlns:a="http://schemas.openxmlformats.org/drawingml/2006/main">
              <a:ext uri="{FF2B5EF4-FFF2-40B4-BE49-F238E27FC236}">
                <a16:creationId xmlns:a16="http://schemas.microsoft.com/office/drawing/2014/main" id="{21683F43-46DB-48D0-8804-DE878463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738">
            <a:extLst xmlns:a="http://schemas.openxmlformats.org/drawingml/2006/main">
              <a:ext uri="{FF2B5EF4-FFF2-40B4-BE49-F238E27FC236}">
                <a16:creationId xmlns:a16="http://schemas.microsoft.com/office/drawing/2014/main" id="{CD63F5EC-D592-4CA2-A21B-FB4381CC7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在 Canvas 生成含重點、決議、待辦與搜尋的最小原型</a:t>
            </a:r>
          </a:p>
        </p:txBody>
      </p:sp>
      <p:sp>
        <p:nvSpPr>
          <p:cNvPr id="10" name="text-739">
            <a:extLst xmlns:a="http://schemas.openxmlformats.org/drawingml/2006/main">
              <a:ext uri="{FF2B5EF4-FFF2-40B4-BE49-F238E27FC236}">
                <a16:creationId xmlns:a16="http://schemas.microsoft.com/office/drawing/2014/main" id="{710CE2DD-26B8-4CCF-8B62-B34652B4F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740">
            <a:extLst xmlns:a="http://schemas.openxmlformats.org/drawingml/2006/main">
              <a:ext uri="{FF2B5EF4-FFF2-40B4-BE49-F238E27FC236}">
                <a16:creationId xmlns:a16="http://schemas.microsoft.com/office/drawing/2014/main" id="{D78FA63D-A06A-4B8F-8C75-039915A81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用合成會議資料測試篩選、展開、匯出與手機版</a:t>
            </a:r>
          </a:p>
        </p:txBody>
      </p:sp>
      <p:sp>
        <p:nvSpPr>
          <p:cNvPr id="12" name="text-741">
            <a:extLst xmlns:a="http://schemas.openxmlformats.org/drawingml/2006/main">
              <a:ext uri="{FF2B5EF4-FFF2-40B4-BE49-F238E27FC236}">
                <a16:creationId xmlns:a16="http://schemas.microsoft.com/office/drawing/2014/main" id="{EEA395F9-3252-4862-A928-75CA7F98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742">
            <a:extLst xmlns:a="http://schemas.openxmlformats.org/drawingml/2006/main">
              <a:ext uri="{FF2B5EF4-FFF2-40B4-BE49-F238E27FC236}">
                <a16:creationId xmlns:a16="http://schemas.microsoft.com/office/drawing/2014/main" id="{CB98D487-8C79-4FF9-80AA-01743377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9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複製分享網址或嵌入碼，於 Google Sites 插入 → 嵌入 → 預覽</a:t>
            </a:r>
          </a:p>
        </p:txBody>
      </p:sp>
      <p:sp>
        <p:nvSpPr>
          <p:cNvPr id="14" name="text-743">
            <a:extLst xmlns:a="http://schemas.openxmlformats.org/drawingml/2006/main">
              <a:ext uri="{FF2B5EF4-FFF2-40B4-BE49-F238E27FC236}">
                <a16:creationId xmlns:a16="http://schemas.microsoft.com/office/drawing/2014/main" id="{0284CC63-38E7-46AE-BF32-0E2EE30D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744">
            <a:extLst xmlns:a="http://schemas.openxmlformats.org/drawingml/2006/main">
              <a:ext uri="{FF2B5EF4-FFF2-40B4-BE49-F238E27FC236}">
                <a16:creationId xmlns:a16="http://schemas.microsoft.com/office/drawing/2014/main" id="{1A2BEFD7-103F-44B8-84EE-E6A103C9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發布前檢查權限；若 X-Frame 被阻擋，保留外開連結作備援</a:t>
            </a:r>
          </a:p>
        </p:txBody>
      </p:sp>
      <p:sp>
        <p:nvSpPr>
          <p:cNvPr id="16" name="shape-745">
            <a:extLst xmlns:a="http://schemas.openxmlformats.org/drawingml/2006/main">
              <a:ext uri="{FF2B5EF4-FFF2-40B4-BE49-F238E27FC236}">
                <a16:creationId xmlns:a16="http://schemas.microsoft.com/office/drawing/2014/main" id="{11EBDAE1-240F-4DAE-ACBF-10AD3298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7" name="text-746">
            <a:extLst xmlns:a="http://schemas.openxmlformats.org/drawingml/2006/main">
              <a:ext uri="{FF2B5EF4-FFF2-40B4-BE49-F238E27FC236}">
                <a16:creationId xmlns:a16="http://schemas.microsoft.com/office/drawing/2014/main" id="{FDAF5E4A-B71A-4EB6-BF95-363116F80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747">
            <a:extLst xmlns:a="http://schemas.openxmlformats.org/drawingml/2006/main">
              <a:ext uri="{FF2B5EF4-FFF2-40B4-BE49-F238E27FC236}">
                <a16:creationId xmlns:a16="http://schemas.microsoft.com/office/drawing/2014/main" id="{6F50F78D-AA0D-4E74-90C7-641FB3EA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58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桌機／手機都能完成主要操作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至少一筆會議紀錄可查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Google Sites 預覽成功或有外開備援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不含個資且保留人工確認</a:t>
            </a:r>
          </a:p>
        </p:txBody>
      </p:sp>
      <p:sp>
        <p:nvSpPr>
          <p:cNvPr id="19" name="text-977">
            <a:extLst xmlns:a="http://schemas.openxmlformats.org/drawingml/2006/main">
              <a:ext uri="{FF2B5EF4-FFF2-40B4-BE49-F238E27FC236}">
                <a16:creationId xmlns:a16="http://schemas.microsoft.com/office/drawing/2014/main" id="{E5706E48-A577-44D6-9F29-60F90B398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38f41a8d889d4d9f"/>
              </a:rPr>
              <a:t>Canvas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713095b4669423b"/>
              </a:rPr>
              <a:t>會議紀錄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eefbb6469ec41a7"/>
              </a:rPr>
              <a:t>Google Sites ↗</a:t>
            </a:r>
          </a:p>
        </p:txBody>
      </p:sp>
      <p:sp>
        <p:nvSpPr>
          <p:cNvPr id="20" name="shape-1039">
            <a:extLst xmlns:a="http://schemas.openxmlformats.org/drawingml/2006/main">
              <a:ext uri="{FF2B5EF4-FFF2-40B4-BE49-F238E27FC236}">
                <a16:creationId xmlns:a16="http://schemas.microsoft.com/office/drawing/2014/main" id="{C07D0E15-E35E-426B-A7FD-812EC83C0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493c202fdd4319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2" name="text-1040">
            <a:extLst xmlns:a="http://schemas.openxmlformats.org/drawingml/2006/main">
              <a:ext uri="{FF2B5EF4-FFF2-40B4-BE49-F238E27FC236}">
                <a16:creationId xmlns:a16="http://schemas.microsoft.com/office/drawing/2014/main" id="{6BE7B8A0-66BA-40F1-8AEF-51B1049DD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Canvas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c5d0b0ee2544b5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4" name="text-1041">
            <a:extLst xmlns:a="http://schemas.openxmlformats.org/drawingml/2006/main">
              <a:ext uri="{FF2B5EF4-FFF2-40B4-BE49-F238E27FC236}">
                <a16:creationId xmlns:a16="http://schemas.microsoft.com/office/drawing/2014/main" id="{B0D9F9D3-5A59-4E37-937A-8C1203FBF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會議紀錄系統</a:t>
            </a:r>
          </a:p>
        </p:txBody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264275e0984c7d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6" name="text-1042">
            <a:extLst xmlns:a="http://schemas.openxmlformats.org/drawingml/2006/main">
              <a:ext uri="{FF2B5EF4-FFF2-40B4-BE49-F238E27FC236}">
                <a16:creationId xmlns:a16="http://schemas.microsoft.com/office/drawing/2014/main" id="{09A4D9AD-16CF-45FE-A519-68C48B919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Google Sites</a:t>
            </a:r>
          </a:p>
        </p:txBody>
      </p:sp>
    </p:spTree>
    <p:extLst>
      <p:ext uri="{BB962C8B-B14F-4D97-AF65-F5344CB8AC3E}">
        <p14:creationId xmlns:p14="http://schemas.microsoft.com/office/powerpoint/2010/main" val="2004161288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text-748">
            <a:extLst xmlns:a="http://schemas.openxmlformats.org/drawingml/2006/main">
              <a:ext uri="{FF2B5EF4-FFF2-40B4-BE49-F238E27FC236}">
                <a16:creationId xmlns:a16="http://schemas.microsoft.com/office/drawing/2014/main" id="{3BB2E85D-BEED-4FB4-BD49-03F84CA7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PRE-PUBLISH CHECK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EAA2714-EB80-444F-AB4A-132A113E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上線前 4 道門：能用，不等於能公開</a:t>
            </a:r>
          </a:p>
        </p:txBody>
      </p:sp>
      <p:cxnSp>
        <p:nvCxnSpPr>
          <p:cNvPr id="30" name="shape-74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750">
            <a:extLst xmlns:a="http://schemas.openxmlformats.org/drawingml/2006/main">
              <a:ext uri="{FF2B5EF4-FFF2-40B4-BE49-F238E27FC236}">
                <a16:creationId xmlns:a16="http://schemas.microsoft.com/office/drawing/2014/main" id="{BE0C31E1-78D5-45F2-A3DD-6E7BB2443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2848E56-FEE4-4F11-A1F8-EF2E86C45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43</a:t>
            </a:r>
          </a:p>
        </p:txBody>
      </p:sp>
      <p:sp>
        <p:nvSpPr>
          <p:cNvPr id="6" name="shape-751">
            <a:extLst xmlns:a="http://schemas.openxmlformats.org/drawingml/2006/main">
              <a:ext uri="{FF2B5EF4-FFF2-40B4-BE49-F238E27FC236}">
                <a16:creationId xmlns:a16="http://schemas.microsoft.com/office/drawing/2014/main" id="{3CE8E9F8-24B1-4F5F-8BD6-70008F5D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752">
            <a:extLst xmlns:a="http://schemas.openxmlformats.org/drawingml/2006/main">
              <a:ext uri="{FF2B5EF4-FFF2-40B4-BE49-F238E27FC236}">
                <a16:creationId xmlns:a16="http://schemas.microsoft.com/office/drawing/2014/main" id="{4CB62488-1B01-426F-803E-BDA86373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753">
            <a:extLst xmlns:a="http://schemas.openxmlformats.org/drawingml/2006/main">
              <a:ext uri="{FF2B5EF4-FFF2-40B4-BE49-F238E27FC236}">
                <a16:creationId xmlns:a16="http://schemas.microsoft.com/office/drawing/2014/main" id="{EA0C5AF3-A674-4F90-B341-295FC35A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隱私</a:t>
            </a:r>
          </a:p>
        </p:txBody>
      </p:sp>
      <p:sp>
        <p:nvSpPr>
          <p:cNvPr id="9" name="text-754">
            <a:extLst xmlns:a="http://schemas.openxmlformats.org/drawingml/2006/main">
              <a:ext uri="{FF2B5EF4-FFF2-40B4-BE49-F238E27FC236}">
                <a16:creationId xmlns:a16="http://schemas.microsoft.com/office/drawing/2014/main" id="{5DC2B8F1-EAFB-4CAE-B81C-CACE04BC7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移除學生姓名、信箱、成績、研究參與者與敏感檔案。</a:t>
            </a:r>
          </a:p>
        </p:txBody>
      </p:sp>
      <p:sp>
        <p:nvSpPr>
          <p:cNvPr id="10" name="shape-755">
            <a:extLst xmlns:a="http://schemas.openxmlformats.org/drawingml/2006/main">
              <a:ext uri="{FF2B5EF4-FFF2-40B4-BE49-F238E27FC236}">
                <a16:creationId xmlns:a16="http://schemas.microsoft.com/office/drawing/2014/main" id="{A77B988F-BBC2-48C2-A036-F40DFE657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756">
            <a:extLst xmlns:a="http://schemas.openxmlformats.org/drawingml/2006/main">
              <a:ext uri="{FF2B5EF4-FFF2-40B4-BE49-F238E27FC236}">
                <a16:creationId xmlns:a16="http://schemas.microsoft.com/office/drawing/2014/main" id="{F486E086-031E-450F-8D23-5DE8AA09E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757">
            <a:extLst xmlns:a="http://schemas.openxmlformats.org/drawingml/2006/main">
              <a:ext uri="{FF2B5EF4-FFF2-40B4-BE49-F238E27FC236}">
                <a16:creationId xmlns:a16="http://schemas.microsoft.com/office/drawing/2014/main" id="{A411B5A6-CAA8-477E-9DE6-34C69C24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版權</a:t>
            </a:r>
          </a:p>
        </p:txBody>
      </p:sp>
      <p:sp>
        <p:nvSpPr>
          <p:cNvPr id="13" name="text-758">
            <a:extLst xmlns:a="http://schemas.openxmlformats.org/drawingml/2006/main">
              <a:ext uri="{FF2B5EF4-FFF2-40B4-BE49-F238E27FC236}">
                <a16:creationId xmlns:a16="http://schemas.microsoft.com/office/drawing/2014/main" id="{1CA6CC50-10A3-481F-BB55-8770E05FA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確認圖片、教材、論文與範例程式的授權與引用。</a:t>
            </a:r>
          </a:p>
        </p:txBody>
      </p:sp>
      <p:sp>
        <p:nvSpPr>
          <p:cNvPr id="14" name="shape-759">
            <a:extLst xmlns:a="http://schemas.openxmlformats.org/drawingml/2006/main">
              <a:ext uri="{FF2B5EF4-FFF2-40B4-BE49-F238E27FC236}">
                <a16:creationId xmlns:a16="http://schemas.microsoft.com/office/drawing/2014/main" id="{7AEE59BE-FC63-4D21-B396-12C92EBDB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760">
            <a:extLst xmlns:a="http://schemas.openxmlformats.org/drawingml/2006/main">
              <a:ext uri="{FF2B5EF4-FFF2-40B4-BE49-F238E27FC236}">
                <a16:creationId xmlns:a16="http://schemas.microsoft.com/office/drawing/2014/main" id="{AB160DAD-E3C1-46D0-914C-3C8666A6F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761">
            <a:extLst xmlns:a="http://schemas.openxmlformats.org/drawingml/2006/main">
              <a:ext uri="{FF2B5EF4-FFF2-40B4-BE49-F238E27FC236}">
                <a16:creationId xmlns:a16="http://schemas.microsoft.com/office/drawing/2014/main" id="{F339D1B0-5B6C-4FC1-A602-A2CE8153F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無障礙</a:t>
            </a:r>
          </a:p>
        </p:txBody>
      </p:sp>
      <p:sp>
        <p:nvSpPr>
          <p:cNvPr id="17" name="text-762">
            <a:extLst xmlns:a="http://schemas.openxmlformats.org/drawingml/2006/main">
              <a:ext uri="{FF2B5EF4-FFF2-40B4-BE49-F238E27FC236}">
                <a16:creationId xmlns:a16="http://schemas.microsoft.com/office/drawing/2014/main" id="{3CAA8D6F-0F22-4FF9-B9CF-3F80B793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文字可讀、對比足夠、鍵盤可操作、圖片有替代說明。</a:t>
            </a:r>
          </a:p>
        </p:txBody>
      </p:sp>
      <p:sp>
        <p:nvSpPr>
          <p:cNvPr id="18" name="shape-763">
            <a:extLst xmlns:a="http://schemas.openxmlformats.org/drawingml/2006/main">
              <a:ext uri="{FF2B5EF4-FFF2-40B4-BE49-F238E27FC236}">
                <a16:creationId xmlns:a16="http://schemas.microsoft.com/office/drawing/2014/main" id="{D0E1BCFD-93BD-4876-9F7E-01B7B8FC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764">
            <a:extLst xmlns:a="http://schemas.openxmlformats.org/drawingml/2006/main">
              <a:ext uri="{FF2B5EF4-FFF2-40B4-BE49-F238E27FC236}">
                <a16:creationId xmlns:a16="http://schemas.microsoft.com/office/drawing/2014/main" id="{77EFB6E5-5037-4E5F-BFA0-48DD89DC9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765">
            <a:extLst xmlns:a="http://schemas.openxmlformats.org/drawingml/2006/main">
              <a:ext uri="{FF2B5EF4-FFF2-40B4-BE49-F238E27FC236}">
                <a16:creationId xmlns:a16="http://schemas.microsoft.com/office/drawing/2014/main" id="{5B87F074-E2FC-4EDB-BB7F-5E53CC7A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跨裝置</a:t>
            </a:r>
          </a:p>
        </p:txBody>
      </p:sp>
      <p:sp>
        <p:nvSpPr>
          <p:cNvPr id="21" name="text-766">
            <a:extLst xmlns:a="http://schemas.openxmlformats.org/drawingml/2006/main">
              <a:ext uri="{FF2B5EF4-FFF2-40B4-BE49-F238E27FC236}">
                <a16:creationId xmlns:a16="http://schemas.microsoft.com/office/drawing/2014/main" id="{84E3A8C5-3BA9-4D69-8F20-FE1FAA6B1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手機、平板、桌機都完成主要任務，不只看首頁。</a:t>
            </a:r>
          </a:p>
        </p:txBody>
      </p:sp>
      <p:sp>
        <p:nvSpPr>
          <p:cNvPr id="22" name="text-978">
            <a:extLst xmlns:a="http://schemas.openxmlformats.org/drawingml/2006/main">
              <a:ext uri="{FF2B5EF4-FFF2-40B4-BE49-F238E27FC236}">
                <a16:creationId xmlns:a16="http://schemas.microsoft.com/office/drawing/2014/main" id="{E9568508-FD06-4FE4-AE8F-2443C856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b2234a93d4c479b"/>
              </a:rPr>
              <a:t>Google Sites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a57a49e9dd2e425c"/>
              </a:rPr>
              <a:t>會議紀錄 ↗</a:t>
            </a:r>
          </a:p>
        </p:txBody>
      </p:sp>
      <p:sp>
        <p:nvSpPr>
          <p:cNvPr id="23" name="shape-1043">
            <a:extLst xmlns:a="http://schemas.openxmlformats.org/drawingml/2006/main">
              <a:ext uri="{FF2B5EF4-FFF2-40B4-BE49-F238E27FC236}">
                <a16:creationId xmlns:a16="http://schemas.microsoft.com/office/drawing/2014/main" id="{1F534444-B15A-430C-8EAD-A63625759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7318d06cfe477c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5" name="text-1044">
            <a:extLst xmlns:a="http://schemas.openxmlformats.org/drawingml/2006/main">
              <a:ext uri="{FF2B5EF4-FFF2-40B4-BE49-F238E27FC236}">
                <a16:creationId xmlns:a16="http://schemas.microsoft.com/office/drawing/2014/main" id="{D71F0722-8D51-4E8B-8E17-BCC1FD9ED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Google Sites</a:t>
            </a:r>
          </a:p>
        </p:txBody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ccbcad1d0f4b47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27" name="text-1045">
            <a:extLst xmlns:a="http://schemas.openxmlformats.org/drawingml/2006/main">
              <a:ext uri="{FF2B5EF4-FFF2-40B4-BE49-F238E27FC236}">
                <a16:creationId xmlns:a16="http://schemas.microsoft.com/office/drawing/2014/main" id="{3EC192B2-DDCE-4021-A184-28B568AE2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會議紀錄系統</a:t>
            </a:r>
          </a:p>
        </p:txBody>
      </p:sp>
    </p:spTree>
    <p:extLst>
      <p:ext uri="{BB962C8B-B14F-4D97-AF65-F5344CB8AC3E}">
        <p14:creationId xmlns:p14="http://schemas.microsoft.com/office/powerpoint/2010/main" val="1120733428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ext-767">
            <a:extLst xmlns:a="http://schemas.openxmlformats.org/drawingml/2006/main">
              <a:ext uri="{FF2B5EF4-FFF2-40B4-BE49-F238E27FC236}">
                <a16:creationId xmlns:a16="http://schemas.microsoft.com/office/drawing/2014/main" id="{206095B3-E769-4160-A093-7D301A30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GOOGLE SITES · GITHUB PAGES · EZPAGE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93946FF-C6F4-44A4-982F-196898086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部署選擇：先看目的，再看技術</a:t>
            </a:r>
          </a:p>
        </p:txBody>
      </p:sp>
      <p:cxnSp>
        <p:nvCxnSpPr>
          <p:cNvPr id="28" name="shape-76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769">
            <a:extLst xmlns:a="http://schemas.openxmlformats.org/drawingml/2006/main">
              <a:ext uri="{FF2B5EF4-FFF2-40B4-BE49-F238E27FC236}">
                <a16:creationId xmlns:a16="http://schemas.microsoft.com/office/drawing/2014/main" id="{D0EBD11D-2DF9-4203-AE95-CD1926F1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022CD53-B6A1-4417-ACE9-5DF247414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44</a:t>
            </a:r>
          </a:p>
        </p:txBody>
      </p:sp>
      <p:sp>
        <p:nvSpPr>
          <p:cNvPr id="6" name="shape-770">
            <a:extLst xmlns:a="http://schemas.openxmlformats.org/drawingml/2006/main">
              <a:ext uri="{FF2B5EF4-FFF2-40B4-BE49-F238E27FC236}">
                <a16:creationId xmlns:a16="http://schemas.microsoft.com/office/drawing/2014/main" id="{3EEC49A6-BE98-47C5-A697-3397B78AB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53625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771">
            <a:extLst xmlns:a="http://schemas.openxmlformats.org/drawingml/2006/main">
              <a:ext uri="{FF2B5EF4-FFF2-40B4-BE49-F238E27FC236}">
                <a16:creationId xmlns:a16="http://schemas.microsoft.com/office/drawing/2014/main" id="{149E9377-393A-404C-B0AB-00EC16198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475" y="1676400"/>
            <a:ext cx="5591175" cy="42672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8" name="text-772">
            <a:extLst xmlns:a="http://schemas.openxmlformats.org/drawingml/2006/main">
              <a:ext uri="{FF2B5EF4-FFF2-40B4-BE49-F238E27FC236}">
                <a16:creationId xmlns:a16="http://schemas.microsoft.com/office/drawing/2014/main" id="{14F147F4-F799-4794-A6EB-68B0F68E5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00250"/>
            <a:ext cx="4791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Google Sites</a:t>
            </a:r>
          </a:p>
        </p:txBody>
      </p:sp>
      <p:sp>
        <p:nvSpPr>
          <p:cNvPr id="9" name="text-773">
            <a:extLst xmlns:a="http://schemas.openxmlformats.org/drawingml/2006/main">
              <a:ext uri="{FF2B5EF4-FFF2-40B4-BE49-F238E27FC236}">
                <a16:creationId xmlns:a16="http://schemas.microsoft.com/office/drawing/2014/main" id="{98F1F760-A0AE-4A3E-B298-2B444D2C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47910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適合快速整理課程入口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可直接嵌入 Canvas 作品與會議紀錄系統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拖放編輯、多人協作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維護門檻較低</a:t>
            </a:r>
          </a:p>
        </p:txBody>
      </p:sp>
      <p:sp>
        <p:nvSpPr>
          <p:cNvPr id="10" name="text-774">
            <a:extLst xmlns:a="http://schemas.openxmlformats.org/drawingml/2006/main">
              <a:ext uri="{FF2B5EF4-FFF2-40B4-BE49-F238E27FC236}">
                <a16:creationId xmlns:a16="http://schemas.microsoft.com/office/drawing/2014/main" id="{1FCD529B-5F71-47E4-9F06-8EE9537EA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00250"/>
            <a:ext cx="49815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0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GitHub Pages／EZPage</a:t>
            </a:r>
          </a:p>
        </p:txBody>
      </p:sp>
      <p:sp>
        <p:nvSpPr>
          <p:cNvPr id="11" name="text-775">
            <a:extLst xmlns:a="http://schemas.openxmlformats.org/drawingml/2006/main">
              <a:ext uri="{FF2B5EF4-FFF2-40B4-BE49-F238E27FC236}">
                <a16:creationId xmlns:a16="http://schemas.microsoft.com/office/drawing/2014/main" id="{DDBFF2C1-148E-465F-AF0B-CF4BC0E8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781300"/>
            <a:ext cx="4981575" cy="2686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原生流程保留版本與程式結構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Canvas 原型可改成可版本化網站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EZPage 可直接上傳 ZIP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仍要理解公開、授權與驗證</a:t>
            </a:r>
          </a:p>
        </p:txBody>
      </p:sp>
      <p:sp>
        <p:nvSpPr>
          <p:cNvPr id="12" name="text-776">
            <a:extLst xmlns:a="http://schemas.openxmlformats.org/drawingml/2006/main">
              <a:ext uri="{FF2B5EF4-FFF2-40B4-BE49-F238E27FC236}">
                <a16:creationId xmlns:a16="http://schemas.microsoft.com/office/drawing/2014/main" id="{858F0ABA-3298-4149-B94C-B99853B4C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76800"/>
            <a:ext cx="20002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Google Sites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協作、嵌入、低門檻</a:t>
            </a:r>
          </a:p>
        </p:txBody>
      </p:sp>
      <p:sp>
        <p:nvSpPr>
          <p:cNvPr id="13" name="text-777">
            <a:extLst xmlns:a="http://schemas.openxmlformats.org/drawingml/2006/main">
              <a:ext uri="{FF2B5EF4-FFF2-40B4-BE49-F238E27FC236}">
                <a16:creationId xmlns:a16="http://schemas.microsoft.com/office/drawing/2014/main" id="{2A5E0B78-64BD-479E-A393-01DE4055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876800"/>
            <a:ext cx="1809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先問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誰要維護？</a:t>
            </a:r>
          </a:p>
        </p:txBody>
      </p:sp>
      <p:sp>
        <p:nvSpPr>
          <p:cNvPr id="14" name="text-778">
            <a:extLst xmlns:a="http://schemas.openxmlformats.org/drawingml/2006/main">
              <a:ext uri="{FF2B5EF4-FFF2-40B4-BE49-F238E27FC236}">
                <a16:creationId xmlns:a16="http://schemas.microsoft.com/office/drawing/2014/main" id="{D8CB3416-88EB-4CC5-8CD7-9E8792AAA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876800"/>
            <a:ext cx="20002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GitHub Pages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程式、版本、公開</a:t>
            </a:r>
          </a:p>
        </p:txBody>
      </p:sp>
      <p:cxnSp>
        <p:nvCxnSpPr>
          <p:cNvPr id="40" name=""/>
          <p:cNvCxnSpPr>
            <a:stCxn xmlns:a="http://schemas.openxmlformats.org/drawingml/2006/main" id="13" idx="1"/>
            <a:endCxn xmlns:a="http://schemas.openxmlformats.org/drawingml/2006/main" id="12" idx="3"/>
          </p:cNvCxnSpPr>
          <p:nvPr/>
        </p:nvCxnSpPr>
        <p:spPr>
          <a:xfrm xmlns:a="http://schemas.openxmlformats.org/drawingml/2006/main" flipH="1">
            <a:off x="3067050" y="5181600"/>
            <a:ext cx="20288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56FE8"/>
            </a:solidFill>
            <a:prstDash val="solid"/>
            <a:tailEnd type="arrow" w="sm" len="sm"/>
          </a:ln>
        </p:spPr>
      </p:cxnSp>
      <p:cxnSp>
        <p:nvCxnSpPr>
          <p:cNvPr id="41" name=""/>
          <p:cNvCxnSpPr>
            <a:stCxn xmlns:a="http://schemas.openxmlformats.org/drawingml/2006/main" id="13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6905625" y="5181600"/>
            <a:ext cx="2219325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F7866"/>
            </a:solidFill>
            <a:prstDash val="solid"/>
            <a:tailEnd type="arrow" w="sm" len="sm"/>
          </a:ln>
        </p:spPr>
      </p:cxnSp>
      <p:sp>
        <p:nvSpPr>
          <p:cNvPr id="17" name="text-779">
            <a:extLst xmlns:a="http://schemas.openxmlformats.org/drawingml/2006/main">
              <a:ext uri="{FF2B5EF4-FFF2-40B4-BE49-F238E27FC236}">
                <a16:creationId xmlns:a16="http://schemas.microsoft.com/office/drawing/2014/main" id="{75887786-9709-41AC-9C42-ABB03E47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5619750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選部署條件，不先選品牌</a:t>
            </a:r>
          </a:p>
        </p:txBody>
      </p:sp>
      <p:sp>
        <p:nvSpPr>
          <p:cNvPr id="18" name="text-979">
            <a:extLst xmlns:a="http://schemas.openxmlformats.org/drawingml/2006/main">
              <a:ext uri="{FF2B5EF4-FFF2-40B4-BE49-F238E27FC236}">
                <a16:creationId xmlns:a16="http://schemas.microsoft.com/office/drawing/2014/main" id="{C633F8DD-9AED-4AD0-A170-94F4C2A9C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f1b674271a54039"/>
              </a:rPr>
              <a:t>Google Sites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3e577b22b9a4549"/>
              </a:rPr>
              <a:t>GitHub Pages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fe7ec17c9c414e11"/>
              </a:rPr>
              <a:t>EZPage ↗</a:t>
            </a:r>
          </a:p>
        </p:txBody>
      </p:sp>
      <p:sp>
        <p:nvSpPr>
          <p:cNvPr id="19" name="shape-1046">
            <a:extLst xmlns:a="http://schemas.openxmlformats.org/drawingml/2006/main">
              <a:ext uri="{FF2B5EF4-FFF2-40B4-BE49-F238E27FC236}">
                <a16:creationId xmlns:a16="http://schemas.microsoft.com/office/drawing/2014/main" id="{2D655B6A-A325-417D-8EA9-748200E6C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71611f2eb5475c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1" name="text-1047">
            <a:extLst xmlns:a="http://schemas.openxmlformats.org/drawingml/2006/main">
              <a:ext uri="{FF2B5EF4-FFF2-40B4-BE49-F238E27FC236}">
                <a16:creationId xmlns:a16="http://schemas.microsoft.com/office/drawing/2014/main" id="{AE2A2846-F372-42EF-8A21-8131375B4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Google Sites</a:t>
            </a:r>
          </a:p>
        </p:txBody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cbbf2f567649e0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3" name="text-1048">
            <a:extLst xmlns:a="http://schemas.openxmlformats.org/drawingml/2006/main">
              <a:ext uri="{FF2B5EF4-FFF2-40B4-BE49-F238E27FC236}">
                <a16:creationId xmlns:a16="http://schemas.microsoft.com/office/drawing/2014/main" id="{4E5D55FA-434A-412F-A9D8-6DB1AE01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GitHub Pages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7ab09319054b2a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5" name="text-1049">
            <a:extLst xmlns:a="http://schemas.openxmlformats.org/drawingml/2006/main">
              <a:ext uri="{FF2B5EF4-FFF2-40B4-BE49-F238E27FC236}">
                <a16:creationId xmlns:a16="http://schemas.microsoft.com/office/drawing/2014/main" id="{4DA38C89-F418-4872-B65C-0937C73A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EZPage</a:t>
            </a:r>
          </a:p>
        </p:txBody>
      </p:sp>
    </p:spTree>
    <p:extLst>
      <p:ext uri="{BB962C8B-B14F-4D97-AF65-F5344CB8AC3E}">
        <p14:creationId xmlns:p14="http://schemas.microsoft.com/office/powerpoint/2010/main" val="1514554335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text-780">
            <a:extLst xmlns:a="http://schemas.openxmlformats.org/drawingml/2006/main">
              <a:ext uri="{FF2B5EF4-FFF2-40B4-BE49-F238E27FC236}">
                <a16:creationId xmlns:a16="http://schemas.microsoft.com/office/drawing/2014/main" id="{C057DF49-D6BA-45A8-B3C6-F1B154DF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PUBLISH PATH A · EMBED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CAC1183-FE6E-40D8-956F-AC57418FF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7058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Google Sites：嵌入 Canvas 會議紀錄系統</a:t>
            </a:r>
          </a:p>
        </p:txBody>
      </p:sp>
      <p:cxnSp>
        <p:nvCxnSpPr>
          <p:cNvPr id="38" name="shape-781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782">
            <a:extLst xmlns:a="http://schemas.openxmlformats.org/drawingml/2006/main">
              <a:ext uri="{FF2B5EF4-FFF2-40B4-BE49-F238E27FC236}">
                <a16:creationId xmlns:a16="http://schemas.microsoft.com/office/drawing/2014/main" id="{AB484D2E-8EDE-46CD-A833-9C319FB6D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4C196FE-1646-493F-A795-E8A03119D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45</a:t>
            </a:r>
          </a:p>
        </p:txBody>
      </p:sp>
      <p:sp>
        <p:nvSpPr>
          <p:cNvPr id="6" name="shape-783">
            <a:extLst xmlns:a="http://schemas.openxmlformats.org/drawingml/2006/main">
              <a:ext uri="{FF2B5EF4-FFF2-40B4-BE49-F238E27FC236}">
                <a16:creationId xmlns:a16="http://schemas.microsoft.com/office/drawing/2014/main" id="{6B1C11EC-7975-4A4F-B110-46F3F5F8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784">
            <a:extLst xmlns:a="http://schemas.openxmlformats.org/drawingml/2006/main">
              <a:ext uri="{FF2B5EF4-FFF2-40B4-BE49-F238E27FC236}">
                <a16:creationId xmlns:a16="http://schemas.microsoft.com/office/drawing/2014/main" id="{CD19F7BF-F3D9-4B48-9427-8E1F91E50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785">
            <a:extLst xmlns:a="http://schemas.openxmlformats.org/drawingml/2006/main">
              <a:ext uri="{FF2B5EF4-FFF2-40B4-BE49-F238E27FC236}">
                <a16:creationId xmlns:a16="http://schemas.microsoft.com/office/drawing/2014/main" id="{897B4221-F012-4D98-AEC0-752215E2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786">
            <a:extLst xmlns:a="http://schemas.openxmlformats.org/drawingml/2006/main">
              <a:ext uri="{FF2B5EF4-FFF2-40B4-BE49-F238E27FC236}">
                <a16:creationId xmlns:a16="http://schemas.microsoft.com/office/drawing/2014/main" id="{8EE31E2E-A1B0-42AE-B51C-EBECB4D8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準備網址</a:t>
            </a:r>
          </a:p>
        </p:txBody>
      </p:sp>
      <p:sp>
        <p:nvSpPr>
          <p:cNvPr id="10" name="text-787">
            <a:extLst xmlns:a="http://schemas.openxmlformats.org/drawingml/2006/main">
              <a:ext uri="{FF2B5EF4-FFF2-40B4-BE49-F238E27FC236}">
                <a16:creationId xmlns:a16="http://schemas.microsoft.com/office/drawing/2014/main" id="{58114A07-57D8-4355-A546-C7FA182B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確認 Canvas 分享權限與公開範圍</a:t>
            </a:r>
          </a:p>
        </p:txBody>
      </p:sp>
      <p:sp>
        <p:nvSpPr>
          <p:cNvPr id="11" name="text-788">
            <a:extLst xmlns:a="http://schemas.openxmlformats.org/drawingml/2006/main">
              <a:ext uri="{FF2B5EF4-FFF2-40B4-BE49-F238E27FC236}">
                <a16:creationId xmlns:a16="http://schemas.microsoft.com/office/drawing/2014/main" id="{D2C79641-32A5-4898-B951-E2863601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789">
            <a:extLst xmlns:a="http://schemas.openxmlformats.org/drawingml/2006/main">
              <a:ext uri="{FF2B5EF4-FFF2-40B4-BE49-F238E27FC236}">
                <a16:creationId xmlns:a16="http://schemas.microsoft.com/office/drawing/2014/main" id="{4075CDB5-107E-4788-A44B-21537A85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790">
            <a:extLst xmlns:a="http://schemas.openxmlformats.org/drawingml/2006/main">
              <a:ext uri="{FF2B5EF4-FFF2-40B4-BE49-F238E27FC236}">
                <a16:creationId xmlns:a16="http://schemas.microsoft.com/office/drawing/2014/main" id="{B5778DA4-9611-4517-B21E-9C80C8211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791">
            <a:extLst xmlns:a="http://schemas.openxmlformats.org/drawingml/2006/main">
              <a:ext uri="{FF2B5EF4-FFF2-40B4-BE49-F238E27FC236}">
                <a16:creationId xmlns:a16="http://schemas.microsoft.com/office/drawing/2014/main" id="{499993DE-1D1E-4865-B556-5D318D9E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792">
            <a:extLst xmlns:a="http://schemas.openxmlformats.org/drawingml/2006/main">
              <a:ext uri="{FF2B5EF4-FFF2-40B4-BE49-F238E27FC236}">
                <a16:creationId xmlns:a16="http://schemas.microsoft.com/office/drawing/2014/main" id="{EBEEF71E-0039-4752-A64D-2FB5C44A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插入嵌入</a:t>
            </a:r>
          </a:p>
        </p:txBody>
      </p:sp>
      <p:sp>
        <p:nvSpPr>
          <p:cNvPr id="16" name="text-793">
            <a:extLst xmlns:a="http://schemas.openxmlformats.org/drawingml/2006/main">
              <a:ext uri="{FF2B5EF4-FFF2-40B4-BE49-F238E27FC236}">
                <a16:creationId xmlns:a16="http://schemas.microsoft.com/office/drawing/2014/main" id="{9397D3BA-E5C8-4D43-818E-E5E2A205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頁面 → 插入 → 嵌入 → 網址／嵌入碼</a:t>
            </a:r>
          </a:p>
        </p:txBody>
      </p:sp>
      <p:sp>
        <p:nvSpPr>
          <p:cNvPr id="17" name="text-794">
            <a:extLst xmlns:a="http://schemas.openxmlformats.org/drawingml/2006/main">
              <a:ext uri="{FF2B5EF4-FFF2-40B4-BE49-F238E27FC236}">
                <a16:creationId xmlns:a16="http://schemas.microsoft.com/office/drawing/2014/main" id="{209AD7A1-7DCF-449E-A915-31258BE4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795">
            <a:extLst xmlns:a="http://schemas.openxmlformats.org/drawingml/2006/main">
              <a:ext uri="{FF2B5EF4-FFF2-40B4-BE49-F238E27FC236}">
                <a16:creationId xmlns:a16="http://schemas.microsoft.com/office/drawing/2014/main" id="{F3A2EC15-F97B-4E51-94E7-083E8FE43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796">
            <a:extLst xmlns:a="http://schemas.openxmlformats.org/drawingml/2006/main">
              <a:ext uri="{FF2B5EF4-FFF2-40B4-BE49-F238E27FC236}">
                <a16:creationId xmlns:a16="http://schemas.microsoft.com/office/drawing/2014/main" id="{576216CF-0EA8-42FD-ACF0-D62EF050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797">
            <a:extLst xmlns:a="http://schemas.openxmlformats.org/drawingml/2006/main">
              <a:ext uri="{FF2B5EF4-FFF2-40B4-BE49-F238E27FC236}">
                <a16:creationId xmlns:a16="http://schemas.microsoft.com/office/drawing/2014/main" id="{E5C09532-8E1A-460E-A900-7D5F968D3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798">
            <a:extLst xmlns:a="http://schemas.openxmlformats.org/drawingml/2006/main">
              <a:ext uri="{FF2B5EF4-FFF2-40B4-BE49-F238E27FC236}">
                <a16:creationId xmlns:a16="http://schemas.microsoft.com/office/drawing/2014/main" id="{4867D87B-C4CE-4A74-8C1C-169E890A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調整版面</a:t>
            </a:r>
          </a:p>
        </p:txBody>
      </p:sp>
      <p:sp>
        <p:nvSpPr>
          <p:cNvPr id="22" name="text-799">
            <a:extLst xmlns:a="http://schemas.openxmlformats.org/drawingml/2006/main">
              <a:ext uri="{FF2B5EF4-FFF2-40B4-BE49-F238E27FC236}">
                <a16:creationId xmlns:a16="http://schemas.microsoft.com/office/drawing/2014/main" id="{FD4736A7-2E9F-494B-AD76-8EF035D2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設定寬度、說明文字，預覽手機版</a:t>
            </a:r>
          </a:p>
        </p:txBody>
      </p:sp>
      <p:sp>
        <p:nvSpPr>
          <p:cNvPr id="23" name="text-800">
            <a:extLst xmlns:a="http://schemas.openxmlformats.org/drawingml/2006/main">
              <a:ext uri="{FF2B5EF4-FFF2-40B4-BE49-F238E27FC236}">
                <a16:creationId xmlns:a16="http://schemas.microsoft.com/office/drawing/2014/main" id="{959A94AE-60A1-450E-9E43-21B65FCE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801">
            <a:extLst xmlns:a="http://schemas.openxmlformats.org/drawingml/2006/main">
              <a:ext uri="{FF2B5EF4-FFF2-40B4-BE49-F238E27FC236}">
                <a16:creationId xmlns:a16="http://schemas.microsoft.com/office/drawing/2014/main" id="{CB43A3B6-4D16-487C-BB04-8540FF91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802">
            <a:extLst xmlns:a="http://schemas.openxmlformats.org/drawingml/2006/main">
              <a:ext uri="{FF2B5EF4-FFF2-40B4-BE49-F238E27FC236}">
                <a16:creationId xmlns:a16="http://schemas.microsoft.com/office/drawing/2014/main" id="{612F3CEE-3511-4F2B-A964-4E9B42B8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803">
            <a:extLst xmlns:a="http://schemas.openxmlformats.org/drawingml/2006/main">
              <a:ext uri="{FF2B5EF4-FFF2-40B4-BE49-F238E27FC236}">
                <a16:creationId xmlns:a16="http://schemas.microsoft.com/office/drawing/2014/main" id="{6815EB85-8A89-4881-AB6A-BAAF16DA4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804">
            <a:extLst xmlns:a="http://schemas.openxmlformats.org/drawingml/2006/main">
              <a:ext uri="{FF2B5EF4-FFF2-40B4-BE49-F238E27FC236}">
                <a16:creationId xmlns:a16="http://schemas.microsoft.com/office/drawing/2014/main" id="{DB112C54-37FD-4422-B527-53B16073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發布驗證</a:t>
            </a:r>
          </a:p>
        </p:txBody>
      </p:sp>
      <p:sp>
        <p:nvSpPr>
          <p:cNvPr id="28" name="text-805">
            <a:extLst xmlns:a="http://schemas.openxmlformats.org/drawingml/2006/main">
              <a:ext uri="{FF2B5EF4-FFF2-40B4-BE49-F238E27FC236}">
                <a16:creationId xmlns:a16="http://schemas.microsoft.com/office/drawing/2014/main" id="{3270D91C-0744-4B7A-A9FD-523A7A3F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檢查權限、連結、資料邊界與外開備援</a:t>
            </a:r>
          </a:p>
        </p:txBody>
      </p:sp>
      <p:sp>
        <p:nvSpPr>
          <p:cNvPr id="29" name="text-806">
            <a:extLst xmlns:a="http://schemas.openxmlformats.org/drawingml/2006/main">
              <a:ext uri="{FF2B5EF4-FFF2-40B4-BE49-F238E27FC236}">
                <a16:creationId xmlns:a16="http://schemas.microsoft.com/office/drawing/2014/main" id="{61EE8937-5B27-45C4-B7A5-253DB7155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0" name="text-981">
            <a:extLst xmlns:a="http://schemas.openxmlformats.org/drawingml/2006/main">
              <a:ext uri="{FF2B5EF4-FFF2-40B4-BE49-F238E27FC236}">
                <a16:creationId xmlns:a16="http://schemas.microsoft.com/office/drawing/2014/main" id="{A96A2A35-FD36-4EF7-AB57-EEAF8F00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457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7217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cdd59f8eb40349c9"/>
              </a:rPr>
              <a:t>建立 Google Sites ↗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d3cfcdb6ba94db6"/>
              </a:rPr>
              <a:t>會議報告站 ↗</a:t>
            </a:r>
          </a:p>
        </p:txBody>
      </p:sp>
      <p:sp>
        <p:nvSpPr>
          <p:cNvPr id="31" name="shape-1054">
            <a:extLst xmlns:a="http://schemas.openxmlformats.org/drawingml/2006/main">
              <a:ext uri="{FF2B5EF4-FFF2-40B4-BE49-F238E27FC236}">
                <a16:creationId xmlns:a16="http://schemas.microsoft.com/office/drawing/2014/main" id="{034B7B2A-C629-4D22-9611-B52B0B195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48850" y="247650"/>
            <a:ext cx="18288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20d4c60084941"/>
          <a:stretch xmlns:a="http://schemas.openxmlformats.org/drawingml/2006/main"/>
        </p:blipFill>
        <p:spPr>
          <a:xfrm xmlns:a="http://schemas.openxmlformats.org/drawingml/2006/main">
            <a:off x="99250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3" name="text-1055">
            <a:extLst xmlns:a="http://schemas.openxmlformats.org/drawingml/2006/main">
              <a:ext uri="{FF2B5EF4-FFF2-40B4-BE49-F238E27FC236}">
                <a16:creationId xmlns:a16="http://schemas.microsoft.com/office/drawing/2014/main" id="{154E768B-4AF1-4BDC-BD32-A1D385D3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Google Sites</a:t>
            </a:r>
          </a:p>
        </p:txBody>
      </p:sp>
      <p:pic>
        <p:nvPicPr>
          <p:cNvPr id="6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c3faf150f4cbf"/>
          <a:stretch xmlns:a="http://schemas.openxmlformats.org/drawingml/2006/main"/>
        </p:blipFill>
        <p:spPr>
          <a:xfrm xmlns:a="http://schemas.openxmlformats.org/drawingml/2006/main">
            <a:off x="10801350" y="314325"/>
            <a:ext cx="800100" cy="800100"/>
          </a:xfrm>
          <a:prstGeom xmlns:a="http://schemas.openxmlformats.org/drawingml/2006/main" prst="roundRect">
            <a:avLst>
              <a:gd name="adj" fmla="val 9524"/>
            </a:avLst>
          </a:prstGeom>
        </p:spPr>
      </p:pic>
      <p:sp>
        <p:nvSpPr>
          <p:cNvPr id="35" name="text-1056">
            <a:extLst xmlns:a="http://schemas.openxmlformats.org/drawingml/2006/main">
              <a:ext uri="{FF2B5EF4-FFF2-40B4-BE49-F238E27FC236}">
                <a16:creationId xmlns:a16="http://schemas.microsoft.com/office/drawing/2014/main" id="{E4641D1B-2434-4B2E-B2AF-A5FB75DFE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1133475"/>
            <a:ext cx="800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會議報告站</a:t>
            </a:r>
          </a:p>
        </p:txBody>
      </p:sp>
    </p:spTree>
    <p:extLst>
      <p:ext uri="{BB962C8B-B14F-4D97-AF65-F5344CB8AC3E}">
        <p14:creationId xmlns:p14="http://schemas.microsoft.com/office/powerpoint/2010/main" val="199207266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text-807">
            <a:extLst xmlns:a="http://schemas.openxmlformats.org/drawingml/2006/main">
              <a:ext uri="{FF2B5EF4-FFF2-40B4-BE49-F238E27FC236}">
                <a16:creationId xmlns:a16="http://schemas.microsoft.com/office/drawing/2014/main" id="{6BF36982-1C3B-4292-BC98-640DDCD23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PUBLISH PATH B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997606D-172F-4F8C-8973-5B4A3CF75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GitHub Pages：讓程式作品有公開網址</a:t>
            </a:r>
          </a:p>
        </p:txBody>
      </p:sp>
      <p:cxnSp>
        <p:nvCxnSpPr>
          <p:cNvPr id="40" name="shape-808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809">
            <a:extLst xmlns:a="http://schemas.openxmlformats.org/drawingml/2006/main">
              <a:ext uri="{FF2B5EF4-FFF2-40B4-BE49-F238E27FC236}">
                <a16:creationId xmlns:a16="http://schemas.microsoft.com/office/drawing/2014/main" id="{D108EE30-1665-4196-BD51-5338AF7B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0911D1D-C612-4210-8C9B-C2E15D13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46</a:t>
            </a:r>
          </a:p>
        </p:txBody>
      </p:sp>
      <p:sp>
        <p:nvSpPr>
          <p:cNvPr id="6" name="shape-810">
            <a:extLst xmlns:a="http://schemas.openxmlformats.org/drawingml/2006/main">
              <a:ext uri="{FF2B5EF4-FFF2-40B4-BE49-F238E27FC236}">
                <a16:creationId xmlns:a16="http://schemas.microsoft.com/office/drawing/2014/main" id="{E03B4ABE-8F7C-49A6-8F34-1F09E834B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811">
            <a:extLst xmlns:a="http://schemas.openxmlformats.org/drawingml/2006/main">
              <a:ext uri="{FF2B5EF4-FFF2-40B4-BE49-F238E27FC236}">
                <a16:creationId xmlns:a16="http://schemas.microsoft.com/office/drawing/2014/main" id="{F5AECC93-11E6-4C84-BB44-4224BF3D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812">
            <a:extLst xmlns:a="http://schemas.openxmlformats.org/drawingml/2006/main">
              <a:ext uri="{FF2B5EF4-FFF2-40B4-BE49-F238E27FC236}">
                <a16:creationId xmlns:a16="http://schemas.microsoft.com/office/drawing/2014/main" id="{D59352AB-7219-421C-B2F5-AAE1FD4EF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813">
            <a:extLst xmlns:a="http://schemas.openxmlformats.org/drawingml/2006/main">
              <a:ext uri="{FF2B5EF4-FFF2-40B4-BE49-F238E27FC236}">
                <a16:creationId xmlns:a16="http://schemas.microsoft.com/office/drawing/2014/main" id="{01C903E3-F981-42B6-922B-C2B009F7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建立 repo</a:t>
            </a:r>
          </a:p>
        </p:txBody>
      </p:sp>
      <p:sp>
        <p:nvSpPr>
          <p:cNvPr id="10" name="text-814">
            <a:extLst xmlns:a="http://schemas.openxmlformats.org/drawingml/2006/main">
              <a:ext uri="{FF2B5EF4-FFF2-40B4-BE49-F238E27FC236}">
                <a16:creationId xmlns:a16="http://schemas.microsoft.com/office/drawing/2014/main" id="{ADAA8F9B-E20A-48D6-B024-88542440D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公開專案與 README</a:t>
            </a:r>
          </a:p>
        </p:txBody>
      </p:sp>
      <p:sp>
        <p:nvSpPr>
          <p:cNvPr id="11" name="text-815">
            <a:extLst xmlns:a="http://schemas.openxmlformats.org/drawingml/2006/main">
              <a:ext uri="{FF2B5EF4-FFF2-40B4-BE49-F238E27FC236}">
                <a16:creationId xmlns:a16="http://schemas.microsoft.com/office/drawing/2014/main" id="{83857CA2-4B04-4F72-8BE6-634A6CCD4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816">
            <a:extLst xmlns:a="http://schemas.openxmlformats.org/drawingml/2006/main">
              <a:ext uri="{FF2B5EF4-FFF2-40B4-BE49-F238E27FC236}">
                <a16:creationId xmlns:a16="http://schemas.microsoft.com/office/drawing/2014/main" id="{91FE8A54-226B-4E14-858C-FD01036B2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817">
            <a:extLst xmlns:a="http://schemas.openxmlformats.org/drawingml/2006/main">
              <a:ext uri="{FF2B5EF4-FFF2-40B4-BE49-F238E27FC236}">
                <a16:creationId xmlns:a16="http://schemas.microsoft.com/office/drawing/2014/main" id="{8FC66572-AABB-4D9E-BCB2-E715233B9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818">
            <a:extLst xmlns:a="http://schemas.openxmlformats.org/drawingml/2006/main">
              <a:ext uri="{FF2B5EF4-FFF2-40B4-BE49-F238E27FC236}">
                <a16:creationId xmlns:a16="http://schemas.microsoft.com/office/drawing/2014/main" id="{AA348377-5BDF-43E6-A919-4D6D1C843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819">
            <a:extLst xmlns:a="http://schemas.openxmlformats.org/drawingml/2006/main">
              <a:ext uri="{FF2B5EF4-FFF2-40B4-BE49-F238E27FC236}">
                <a16:creationId xmlns:a16="http://schemas.microsoft.com/office/drawing/2014/main" id="{1E127E9A-E425-4402-9D54-B8674470F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上傳檔案</a:t>
            </a:r>
          </a:p>
        </p:txBody>
      </p:sp>
      <p:sp>
        <p:nvSpPr>
          <p:cNvPr id="16" name="text-820">
            <a:extLst xmlns:a="http://schemas.openxmlformats.org/drawingml/2006/main">
              <a:ext uri="{FF2B5EF4-FFF2-40B4-BE49-F238E27FC236}">
                <a16:creationId xmlns:a16="http://schemas.microsoft.com/office/drawing/2014/main" id="{9B8A4EF5-A853-4236-8CAC-AF0B71459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index.html 與必要資產</a:t>
            </a:r>
          </a:p>
        </p:txBody>
      </p:sp>
      <p:sp>
        <p:nvSpPr>
          <p:cNvPr id="17" name="text-821">
            <a:extLst xmlns:a="http://schemas.openxmlformats.org/drawingml/2006/main">
              <a:ext uri="{FF2B5EF4-FFF2-40B4-BE49-F238E27FC236}">
                <a16:creationId xmlns:a16="http://schemas.microsoft.com/office/drawing/2014/main" id="{F00F4BA8-4541-41D2-8C98-AE39A661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822">
            <a:extLst xmlns:a="http://schemas.openxmlformats.org/drawingml/2006/main">
              <a:ext uri="{FF2B5EF4-FFF2-40B4-BE49-F238E27FC236}">
                <a16:creationId xmlns:a16="http://schemas.microsoft.com/office/drawing/2014/main" id="{96D8214B-C779-4151-980A-826A9A14F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823">
            <a:extLst xmlns:a="http://schemas.openxmlformats.org/drawingml/2006/main">
              <a:ext uri="{FF2B5EF4-FFF2-40B4-BE49-F238E27FC236}">
                <a16:creationId xmlns:a16="http://schemas.microsoft.com/office/drawing/2014/main" id="{659476FF-62E0-4E9F-9960-7307A1E4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824">
            <a:extLst xmlns:a="http://schemas.openxmlformats.org/drawingml/2006/main">
              <a:ext uri="{FF2B5EF4-FFF2-40B4-BE49-F238E27FC236}">
                <a16:creationId xmlns:a16="http://schemas.microsoft.com/office/drawing/2014/main" id="{E6EE1159-EF30-4B10-A746-17FC9F01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825">
            <a:extLst xmlns:a="http://schemas.openxmlformats.org/drawingml/2006/main">
              <a:ext uri="{FF2B5EF4-FFF2-40B4-BE49-F238E27FC236}">
                <a16:creationId xmlns:a16="http://schemas.microsoft.com/office/drawing/2014/main" id="{B6B29F4C-2A81-4839-9E55-B3C75D975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設定 Pages</a:t>
            </a:r>
          </a:p>
        </p:txBody>
      </p:sp>
      <p:sp>
        <p:nvSpPr>
          <p:cNvPr id="22" name="text-826">
            <a:extLst xmlns:a="http://schemas.openxmlformats.org/drawingml/2006/main">
              <a:ext uri="{FF2B5EF4-FFF2-40B4-BE49-F238E27FC236}">
                <a16:creationId xmlns:a16="http://schemas.microsoft.com/office/drawing/2014/main" id="{97CA4B72-00C3-41A5-A21B-2E9421A2A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選分支與資料夾</a:t>
            </a:r>
          </a:p>
        </p:txBody>
      </p:sp>
      <p:sp>
        <p:nvSpPr>
          <p:cNvPr id="23" name="text-827">
            <a:extLst xmlns:a="http://schemas.openxmlformats.org/drawingml/2006/main">
              <a:ext uri="{FF2B5EF4-FFF2-40B4-BE49-F238E27FC236}">
                <a16:creationId xmlns:a16="http://schemas.microsoft.com/office/drawing/2014/main" id="{371636E9-849D-4122-B9DF-2FD82A2BD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828">
            <a:extLst xmlns:a="http://schemas.openxmlformats.org/drawingml/2006/main">
              <a:ext uri="{FF2B5EF4-FFF2-40B4-BE49-F238E27FC236}">
                <a16:creationId xmlns:a16="http://schemas.microsoft.com/office/drawing/2014/main" id="{A4D98CBE-9B4B-4210-97A5-213C1710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829">
            <a:extLst xmlns:a="http://schemas.openxmlformats.org/drawingml/2006/main">
              <a:ext uri="{FF2B5EF4-FFF2-40B4-BE49-F238E27FC236}">
                <a16:creationId xmlns:a16="http://schemas.microsoft.com/office/drawing/2014/main" id="{F3B9089C-3354-49E7-825C-8EE5C89AC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830">
            <a:extLst xmlns:a="http://schemas.openxmlformats.org/drawingml/2006/main">
              <a:ext uri="{FF2B5EF4-FFF2-40B4-BE49-F238E27FC236}">
                <a16:creationId xmlns:a16="http://schemas.microsoft.com/office/drawing/2014/main" id="{579B1886-541C-41F0-94B8-546E9498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831">
            <a:extLst xmlns:a="http://schemas.openxmlformats.org/drawingml/2006/main">
              <a:ext uri="{FF2B5EF4-FFF2-40B4-BE49-F238E27FC236}">
                <a16:creationId xmlns:a16="http://schemas.microsoft.com/office/drawing/2014/main" id="{AC850ED7-7142-4EC5-A8EF-49C76AF2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驗證網址</a:t>
            </a:r>
          </a:p>
        </p:txBody>
      </p:sp>
      <p:sp>
        <p:nvSpPr>
          <p:cNvPr id="28" name="text-832">
            <a:extLst xmlns:a="http://schemas.openxmlformats.org/drawingml/2006/main">
              <a:ext uri="{FF2B5EF4-FFF2-40B4-BE49-F238E27FC236}">
                <a16:creationId xmlns:a16="http://schemas.microsoft.com/office/drawing/2014/main" id="{39912F76-05B1-44AF-85AF-395A0961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等待部署並實際操作</a:t>
            </a:r>
          </a:p>
        </p:txBody>
      </p:sp>
      <p:sp>
        <p:nvSpPr>
          <p:cNvPr id="29" name="text-833">
            <a:extLst xmlns:a="http://schemas.openxmlformats.org/drawingml/2006/main">
              <a:ext uri="{FF2B5EF4-FFF2-40B4-BE49-F238E27FC236}">
                <a16:creationId xmlns:a16="http://schemas.microsoft.com/office/drawing/2014/main" id="{824149CB-74D7-4CA4-804D-A19A75C85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314950"/>
            <a:ext cx="563880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152400" tIns="57150" rIns="1524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每一步都留下可檢查的成果</a:t>
            </a:r>
          </a:p>
        </p:txBody>
      </p:sp>
      <p:sp>
        <p:nvSpPr>
          <p:cNvPr id="30" name="shape-834">
            <a:extLst xmlns:a="http://schemas.openxmlformats.org/drawingml/2006/main">
              <a:ext uri="{FF2B5EF4-FFF2-40B4-BE49-F238E27FC236}">
                <a16:creationId xmlns:a16="http://schemas.microsoft.com/office/drawing/2014/main" id="{6A4DBFE0-EC41-4E6A-AF1B-3FA6DDB4E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314950"/>
            <a:ext cx="2428875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1" name="text-835">
            <a:extLst xmlns:a="http://schemas.openxmlformats.org/drawingml/2006/main">
              <a:ext uri="{FF2B5EF4-FFF2-40B4-BE49-F238E27FC236}">
                <a16:creationId xmlns:a16="http://schemas.microsoft.com/office/drawing/2014/main" id="{515E9F90-7389-4B86-B486-3F6E13DB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381625"/>
            <a:ext cx="3619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24292F"/>
          </a:solidFill>
          <a:ln xmlns:a="http://schemas.openxmlformats.org/drawingml/2006/main" w="9525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GH</a:t>
            </a:r>
          </a:p>
        </p:txBody>
      </p:sp>
      <p:sp>
        <p:nvSpPr>
          <p:cNvPr id="32" name="text-836">
            <a:extLst xmlns:a="http://schemas.openxmlformats.org/drawingml/2006/main">
              <a:ext uri="{FF2B5EF4-FFF2-40B4-BE49-F238E27FC236}">
                <a16:creationId xmlns:a16="http://schemas.microsoft.com/office/drawing/2014/main" id="{A05DC428-F9CB-4529-BB94-9EB8F470B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5391150"/>
            <a:ext cx="17811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GitHub Pages</a:t>
            </a:r>
          </a:p>
        </p:txBody>
      </p:sp>
      <p:sp>
        <p:nvSpPr>
          <p:cNvPr id="33" name="text-837">
            <a:extLst xmlns:a="http://schemas.openxmlformats.org/drawingml/2006/main">
              <a:ext uri="{FF2B5EF4-FFF2-40B4-BE49-F238E27FC236}">
                <a16:creationId xmlns:a16="http://schemas.microsoft.com/office/drawing/2014/main" id="{375A22FB-E258-4D90-999B-5911AA2DF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5591175"/>
            <a:ext cx="178117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7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版本・部署・公開網址</a:t>
            </a:r>
          </a:p>
        </p:txBody>
      </p:sp>
      <p:sp>
        <p:nvSpPr>
          <p:cNvPr id="34" name="text-982">
            <a:extLst xmlns:a="http://schemas.openxmlformats.org/drawingml/2006/main">
              <a:ext uri="{FF2B5EF4-FFF2-40B4-BE49-F238E27FC236}">
                <a16:creationId xmlns:a16="http://schemas.microsoft.com/office/drawing/2014/main" id="{EBA20EA6-A7A9-46C6-9060-68F936936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74bb0570de94fd3"/>
              </a:rPr>
              <a:t>開啟 GitHub Pages ↗</a:t>
            </a:r>
          </a:p>
        </p:txBody>
      </p:sp>
      <p:sp>
        <p:nvSpPr>
          <p:cNvPr id="35" name="shape-1057">
            <a:extLst xmlns:a="http://schemas.openxmlformats.org/drawingml/2006/main">
              <a:ext uri="{FF2B5EF4-FFF2-40B4-BE49-F238E27FC236}">
                <a16:creationId xmlns:a16="http://schemas.microsoft.com/office/drawing/2014/main" id="{2680A89E-F3A5-4DB0-9355-12C87529D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41b28305c04ea4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37" name="text-1058">
            <a:extLst xmlns:a="http://schemas.openxmlformats.org/drawingml/2006/main">
              <a:ext uri="{FF2B5EF4-FFF2-40B4-BE49-F238E27FC236}">
                <a16:creationId xmlns:a16="http://schemas.microsoft.com/office/drawing/2014/main" id="{C054C688-D3D2-42F0-94B2-B40A3C8E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GitHub Pages</a:t>
            </a:r>
          </a:p>
        </p:txBody>
      </p:sp>
    </p:spTree>
    <p:extLst>
      <p:ext uri="{BB962C8B-B14F-4D97-AF65-F5344CB8AC3E}">
        <p14:creationId xmlns:p14="http://schemas.microsoft.com/office/powerpoint/2010/main" val="248437572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text-838">
            <a:extLst xmlns:a="http://schemas.openxmlformats.org/drawingml/2006/main">
              <a:ext uri="{FF2B5EF4-FFF2-40B4-BE49-F238E27FC236}">
                <a16:creationId xmlns:a16="http://schemas.microsoft.com/office/drawing/2014/main" id="{29B52276-7E33-4012-B376-D36693A81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PUBLISH PATH C · LOW-CODE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5B23BEA-CD1D-4AD0-B9EA-D99D1387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9315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EZPage：把 GitHub 部署變成一鍵上傳</a:t>
            </a:r>
          </a:p>
        </p:txBody>
      </p:sp>
      <p:cxnSp>
        <p:nvCxnSpPr>
          <p:cNvPr id="43" name="shape-839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840">
            <a:extLst xmlns:a="http://schemas.openxmlformats.org/drawingml/2006/main">
              <a:ext uri="{FF2B5EF4-FFF2-40B4-BE49-F238E27FC236}">
                <a16:creationId xmlns:a16="http://schemas.microsoft.com/office/drawing/2014/main" id="{CE2A4156-F538-4A19-97EA-6DCCB6F4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EB6A9AA-F25B-4BCB-88A9-7D719951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47</a:t>
            </a:r>
          </a:p>
        </p:txBody>
      </p:sp>
      <p:sp>
        <p:nvSpPr>
          <p:cNvPr id="6" name="shape-841">
            <a:extLst xmlns:a="http://schemas.openxmlformats.org/drawingml/2006/main">
              <a:ext uri="{FF2B5EF4-FFF2-40B4-BE49-F238E27FC236}">
                <a16:creationId xmlns:a16="http://schemas.microsoft.com/office/drawing/2014/main" id="{6D3545C2-9EFD-4546-98FC-72D6EBE6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shape-842">
            <a:extLst xmlns:a="http://schemas.openxmlformats.org/drawingml/2006/main">
              <a:ext uri="{FF2B5EF4-FFF2-40B4-BE49-F238E27FC236}">
                <a16:creationId xmlns:a16="http://schemas.microsoft.com/office/drawing/2014/main" id="{BE963A88-7203-4521-B611-884018DB3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843">
            <a:extLst xmlns:a="http://schemas.openxmlformats.org/drawingml/2006/main">
              <a:ext uri="{FF2B5EF4-FFF2-40B4-BE49-F238E27FC236}">
                <a16:creationId xmlns:a16="http://schemas.microsoft.com/office/drawing/2014/main" id="{C3C16DCC-CB77-427E-85D5-D3EDCCA0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844">
            <a:extLst xmlns:a="http://schemas.openxmlformats.org/drawingml/2006/main">
              <a:ext uri="{FF2B5EF4-FFF2-40B4-BE49-F238E27FC236}">
                <a16:creationId xmlns:a16="http://schemas.microsoft.com/office/drawing/2014/main" id="{E8C84BAB-D817-40EA-9A56-36D6624C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準備 ZIP</a:t>
            </a:r>
          </a:p>
        </p:txBody>
      </p:sp>
      <p:sp>
        <p:nvSpPr>
          <p:cNvPr id="10" name="text-845">
            <a:extLst xmlns:a="http://schemas.openxmlformats.org/drawingml/2006/main">
              <a:ext uri="{FF2B5EF4-FFF2-40B4-BE49-F238E27FC236}">
                <a16:creationId xmlns:a16="http://schemas.microsoft.com/office/drawing/2014/main" id="{DD0209A6-8D0B-419F-8D7C-5EE419EB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 index.html、CSS、JS、圖片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打包成一個網站 ZIP</a:t>
            </a:r>
          </a:p>
        </p:txBody>
      </p:sp>
      <p:sp>
        <p:nvSpPr>
          <p:cNvPr id="11" name="text-846">
            <a:extLst xmlns:a="http://schemas.openxmlformats.org/drawingml/2006/main">
              <a:ext uri="{FF2B5EF4-FFF2-40B4-BE49-F238E27FC236}">
                <a16:creationId xmlns:a16="http://schemas.microsoft.com/office/drawing/2014/main" id="{2098956B-589B-4D58-89AB-841FCA02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6113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2" name="shape-847">
            <a:extLst xmlns:a="http://schemas.openxmlformats.org/drawingml/2006/main">
              <a:ext uri="{FF2B5EF4-FFF2-40B4-BE49-F238E27FC236}">
                <a16:creationId xmlns:a16="http://schemas.microsoft.com/office/drawing/2014/main" id="{A9A00837-BF72-42A4-B98B-0F28C2F2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1838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3" name="shape-848">
            <a:extLst xmlns:a="http://schemas.openxmlformats.org/drawingml/2006/main">
              <a:ext uri="{FF2B5EF4-FFF2-40B4-BE49-F238E27FC236}">
                <a16:creationId xmlns:a16="http://schemas.microsoft.com/office/drawing/2014/main" id="{0BD41517-491D-4820-BAEB-759E0851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288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849">
            <a:extLst xmlns:a="http://schemas.openxmlformats.org/drawingml/2006/main">
              <a:ext uri="{FF2B5EF4-FFF2-40B4-BE49-F238E27FC236}">
                <a16:creationId xmlns:a16="http://schemas.microsoft.com/office/drawing/2014/main" id="{6E3F29C6-74C4-4B16-934A-A4B61F717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5" name="text-850">
            <a:extLst xmlns:a="http://schemas.openxmlformats.org/drawingml/2006/main">
              <a:ext uri="{FF2B5EF4-FFF2-40B4-BE49-F238E27FC236}">
                <a16:creationId xmlns:a16="http://schemas.microsoft.com/office/drawing/2014/main" id="{992DED88-5B49-44AF-96EE-4D874B7D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038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連結 GitHub</a:t>
            </a:r>
          </a:p>
        </p:txBody>
      </p:sp>
      <p:sp>
        <p:nvSpPr>
          <p:cNvPr id="16" name="text-851">
            <a:extLst xmlns:a="http://schemas.openxmlformats.org/drawingml/2006/main">
              <a:ext uri="{FF2B5EF4-FFF2-40B4-BE49-F238E27FC236}">
                <a16:creationId xmlns:a16="http://schemas.microsoft.com/office/drawing/2014/main" id="{7D82A7B8-9C98-41D6-9783-6E01BCD5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1388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登入 EZPage，授權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選擇自己的 GitHub 帳號</a:t>
            </a:r>
          </a:p>
        </p:txBody>
      </p:sp>
      <p:sp>
        <p:nvSpPr>
          <p:cNvPr id="17" name="text-852">
            <a:extLst xmlns:a="http://schemas.openxmlformats.org/drawingml/2006/main">
              <a:ext uri="{FF2B5EF4-FFF2-40B4-BE49-F238E27FC236}">
                <a16:creationId xmlns:a16="http://schemas.microsoft.com/office/drawing/2014/main" id="{153BD23B-EEEA-4D56-8BD9-5BD3C0DF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18" name="shape-853">
            <a:extLst xmlns:a="http://schemas.openxmlformats.org/drawingml/2006/main">
              <a:ext uri="{FF2B5EF4-FFF2-40B4-BE49-F238E27FC236}">
                <a16:creationId xmlns:a16="http://schemas.microsoft.com/office/drawing/2014/main" id="{2E337AA8-C018-46B7-9A7E-D64BCB20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5525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shape-854">
            <a:extLst xmlns:a="http://schemas.openxmlformats.org/drawingml/2006/main">
              <a:ext uri="{FF2B5EF4-FFF2-40B4-BE49-F238E27FC236}">
                <a16:creationId xmlns:a16="http://schemas.microsoft.com/office/drawing/2014/main" id="{A2FDF764-123A-4689-AB59-9F81930E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text-855">
            <a:extLst xmlns:a="http://schemas.openxmlformats.org/drawingml/2006/main">
              <a:ext uri="{FF2B5EF4-FFF2-40B4-BE49-F238E27FC236}">
                <a16:creationId xmlns:a16="http://schemas.microsoft.com/office/drawing/2014/main" id="{4C978380-6ACC-4153-ADAD-5C2CDC186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21" name="text-856">
            <a:extLst xmlns:a="http://schemas.openxmlformats.org/drawingml/2006/main">
              <a:ext uri="{FF2B5EF4-FFF2-40B4-BE49-F238E27FC236}">
                <a16:creationId xmlns:a16="http://schemas.microsoft.com/office/drawing/2014/main" id="{C8E7F85E-41BD-4FFB-BAF7-C753D4AF4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上傳部署</a:t>
            </a:r>
          </a:p>
        </p:txBody>
      </p:sp>
      <p:sp>
        <p:nvSpPr>
          <p:cNvPr id="22" name="text-857">
            <a:extLst xmlns:a="http://schemas.openxmlformats.org/drawingml/2006/main">
              <a:ext uri="{FF2B5EF4-FFF2-40B4-BE49-F238E27FC236}">
                <a16:creationId xmlns:a16="http://schemas.microsoft.com/office/drawing/2014/main" id="{EB24088E-8BA9-4E83-A177-FCD894D2D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5075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拖曳 ZIP、填網站名稱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按「部署 ZIP 檔案」</a:t>
            </a:r>
          </a:p>
        </p:txBody>
      </p:sp>
      <p:sp>
        <p:nvSpPr>
          <p:cNvPr id="23" name="text-858">
            <a:extLst xmlns:a="http://schemas.openxmlformats.org/drawingml/2006/main">
              <a:ext uri="{FF2B5EF4-FFF2-40B4-BE49-F238E27FC236}">
                <a16:creationId xmlns:a16="http://schemas.microsoft.com/office/drawing/2014/main" id="{4C44E320-7C36-41C2-8F1E-A8901EDE5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3488" y="2038350"/>
            <a:ext cx="19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69257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21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→</a:t>
            </a:r>
          </a:p>
        </p:txBody>
      </p:sp>
      <p:sp>
        <p:nvSpPr>
          <p:cNvPr id="24" name="shape-859">
            <a:extLst xmlns:a="http://schemas.openxmlformats.org/drawingml/2006/main">
              <a:ext uri="{FF2B5EF4-FFF2-40B4-BE49-F238E27FC236}">
                <a16:creationId xmlns:a16="http://schemas.microsoft.com/office/drawing/2014/main" id="{49F93CE7-5DF4-4346-BA3B-BF88EDBCA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9213" y="1676400"/>
            <a:ext cx="2814638" cy="3143250"/>
          </a:xfrm>
          <a:prstGeom xmlns:a="http://schemas.openxmlformats.org/drawingml/2006/main" prst="roundRect">
            <a:avLst>
              <a:gd name="adj" fmla="val 54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5" name="shape-860">
            <a:extLst xmlns:a="http://schemas.openxmlformats.org/drawingml/2006/main">
              <a:ext uri="{FF2B5EF4-FFF2-40B4-BE49-F238E27FC236}">
                <a16:creationId xmlns:a16="http://schemas.microsoft.com/office/drawing/2014/main" id="{C6EC2477-B4C2-4183-A93B-1AC532CE4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0663" y="1790700"/>
            <a:ext cx="2471738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text-861">
            <a:extLst xmlns:a="http://schemas.openxmlformats.org/drawingml/2006/main">
              <a:ext uri="{FF2B5EF4-FFF2-40B4-BE49-F238E27FC236}">
                <a16:creationId xmlns:a16="http://schemas.microsoft.com/office/drawing/2014/main" id="{9FCEA453-168A-4911-84E9-F82390C5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19812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4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27" name="text-862">
            <a:extLst xmlns:a="http://schemas.openxmlformats.org/drawingml/2006/main">
              <a:ext uri="{FF2B5EF4-FFF2-40B4-BE49-F238E27FC236}">
                <a16:creationId xmlns:a16="http://schemas.microsoft.com/office/drawing/2014/main" id="{E2FEC534-9B67-4EE1-855B-AD6069C9B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5413" y="2686050"/>
            <a:ext cx="2662238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驗證分享</a:t>
            </a:r>
          </a:p>
        </p:txBody>
      </p:sp>
      <p:sp>
        <p:nvSpPr>
          <p:cNvPr id="28" name="text-863">
            <a:extLst xmlns:a="http://schemas.openxmlformats.org/drawingml/2006/main">
              <a:ext uri="{FF2B5EF4-FFF2-40B4-BE49-F238E27FC236}">
                <a16:creationId xmlns:a16="http://schemas.microsoft.com/office/drawing/2014/main" id="{BA1B4DC8-105A-4704-A7B2-424B9721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8763" y="3352800"/>
            <a:ext cx="2395538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取得 GitHub Pages 網址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用手機與桌機走一次流程</a:t>
            </a:r>
          </a:p>
        </p:txBody>
      </p:sp>
      <p:sp>
        <p:nvSpPr>
          <p:cNvPr id="29" name="text-864">
            <a:extLst xmlns:a="http://schemas.openxmlformats.org/drawingml/2006/main">
              <a:ext uri="{FF2B5EF4-FFF2-40B4-BE49-F238E27FC236}">
                <a16:creationId xmlns:a16="http://schemas.microsoft.com/office/drawing/2014/main" id="{2D2BC363-3806-46E4-A711-D9040826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209550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ZIP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index.html + assets</a:t>
            </a:r>
          </a:p>
        </p:txBody>
      </p:sp>
      <p:sp>
        <p:nvSpPr>
          <p:cNvPr id="30" name="text-865">
            <a:extLst xmlns:a="http://schemas.openxmlformats.org/drawingml/2006/main">
              <a:ext uri="{FF2B5EF4-FFF2-40B4-BE49-F238E27FC236}">
                <a16:creationId xmlns:a16="http://schemas.microsoft.com/office/drawing/2014/main" id="{C5994E63-27C7-49C0-BD7D-00C4FC51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876800"/>
            <a:ext cx="209550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0EC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EZPage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圖形化上傳</a:t>
            </a:r>
          </a:p>
        </p:txBody>
      </p:sp>
      <p:sp>
        <p:nvSpPr>
          <p:cNvPr id="31" name="text-866">
            <a:extLst xmlns:a="http://schemas.openxmlformats.org/drawingml/2006/main">
              <a:ext uri="{FF2B5EF4-FFF2-40B4-BE49-F238E27FC236}">
                <a16:creationId xmlns:a16="http://schemas.microsoft.com/office/drawing/2014/main" id="{E6B46AA6-B52B-4207-BFD3-CA295467A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876800"/>
            <a:ext cx="209550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GitHub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repo + Pages</a:t>
            </a:r>
          </a:p>
        </p:txBody>
      </p:sp>
      <p:sp>
        <p:nvSpPr>
          <p:cNvPr id="32" name="text-867">
            <a:extLst xmlns:a="http://schemas.openxmlformats.org/drawingml/2006/main">
              <a:ext uri="{FF2B5EF4-FFF2-40B4-BE49-F238E27FC236}">
                <a16:creationId xmlns:a16="http://schemas.microsoft.com/office/drawing/2014/main" id="{B842866A-3E56-4106-8D09-C8120C3F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876800"/>
            <a:ext cx="23812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76200" tIns="47625" rIns="76200" bIns="47625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公開網址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1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手機驗證</a:t>
            </a:r>
          </a:p>
        </p:txBody>
      </p:sp>
      <p:cxnSp>
        <p:nvCxnSpPr>
          <p:cNvPr id="73" name=""/>
          <p:cNvCxnSpPr>
            <a:stCxn xmlns:a="http://schemas.openxmlformats.org/drawingml/2006/main" id="29" idx="3"/>
            <a:endCxn xmlns:a="http://schemas.openxmlformats.org/drawingml/2006/main" id="30" idx="1"/>
          </p:cNvCxnSpPr>
          <p:nvPr/>
        </p:nvCxnSpPr>
        <p:spPr>
          <a:xfrm xmlns:a="http://schemas.openxmlformats.org/drawingml/2006/main">
            <a:off x="2781300" y="5181600"/>
            <a:ext cx="5524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56FE8"/>
            </a:solidFill>
            <a:prstDash val="solid"/>
            <a:tailEnd type="arrow" w="sm" len="sm"/>
          </a:ln>
        </p:spPr>
      </p:cxnSp>
      <p:cxnSp>
        <p:nvCxnSpPr>
          <p:cNvPr id="74" name=""/>
          <p:cNvCxnSpPr>
            <a:stCxn xmlns:a="http://schemas.openxmlformats.org/drawingml/2006/main" id="30" idx="3"/>
            <a:endCxn xmlns:a="http://schemas.openxmlformats.org/drawingml/2006/main" id="31" idx="1"/>
          </p:cNvCxnSpPr>
          <p:nvPr/>
        </p:nvCxnSpPr>
        <p:spPr>
          <a:xfrm xmlns:a="http://schemas.openxmlformats.org/drawingml/2006/main">
            <a:off x="5429250" y="5181600"/>
            <a:ext cx="5524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22AFA4"/>
            </a:solidFill>
            <a:prstDash val="solid"/>
            <a:tailEnd type="arrow" w="sm" len="sm"/>
          </a:ln>
        </p:spPr>
      </p:cxnSp>
      <p:cxnSp>
        <p:nvCxnSpPr>
          <p:cNvPr id="75" name=""/>
          <p:cNvCxnSpPr>
            <a:stCxn xmlns:a="http://schemas.openxmlformats.org/drawingml/2006/main" id="31" idx="3"/>
            <a:endCxn xmlns:a="http://schemas.openxmlformats.org/drawingml/2006/main" id="32" idx="1"/>
          </p:cNvCxnSpPr>
          <p:nvPr/>
        </p:nvCxnSpPr>
        <p:spPr>
          <a:xfrm xmlns:a="http://schemas.openxmlformats.org/drawingml/2006/main">
            <a:off x="8077200" y="5181600"/>
            <a:ext cx="5524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FF7866"/>
            </a:solidFill>
            <a:prstDash val="solid"/>
            <a:tailEnd type="arrow" w="sm" len="sm"/>
          </a:ln>
        </p:spPr>
      </p:cxnSp>
      <p:sp>
        <p:nvSpPr>
          <p:cNvPr id="36" name="text-868">
            <a:extLst xmlns:a="http://schemas.openxmlformats.org/drawingml/2006/main">
              <a:ext uri="{FF2B5EF4-FFF2-40B4-BE49-F238E27FC236}">
                <a16:creationId xmlns:a16="http://schemas.microsoft.com/office/drawing/2014/main" id="{85BEFA6E-BE81-4C9A-959D-37B78EE2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619750"/>
            <a:ext cx="742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低門檻入口，不代表省略隱私、版權與 RWD 驗證</a:t>
            </a:r>
          </a:p>
        </p:txBody>
      </p:sp>
      <p:sp>
        <p:nvSpPr>
          <p:cNvPr id="37" name="text-983">
            <a:extLst xmlns:a="http://schemas.openxmlformats.org/drawingml/2006/main">
              <a:ext uri="{FF2B5EF4-FFF2-40B4-BE49-F238E27FC236}">
                <a16:creationId xmlns:a16="http://schemas.microsoft.com/office/drawing/2014/main" id="{79F92BFF-0115-494D-9BF4-AD9E429D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3028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12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1d1f3a2a4f64036"/>
              </a:rPr>
              <a:t>開啟 EZPage ↗</a:t>
            </a:r>
          </a:p>
        </p:txBody>
      </p:sp>
      <p:sp>
        <p:nvSpPr>
          <p:cNvPr id="38" name="shape-1059">
            <a:extLst xmlns:a="http://schemas.openxmlformats.org/drawingml/2006/main">
              <a:ext uri="{FF2B5EF4-FFF2-40B4-BE49-F238E27FC236}">
                <a16:creationId xmlns:a16="http://schemas.microsoft.com/office/drawing/2014/main" id="{24D32034-D325-4E59-A3C2-EBB48816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58450" y="247650"/>
            <a:ext cx="1219200" cy="13906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b28a81e4d149cb"/>
          <a:stretch xmlns:a="http://schemas.openxmlformats.org/drawingml/2006/main"/>
        </p:blipFill>
        <p:spPr>
          <a:xfrm xmlns:a="http://schemas.openxmlformats.org/drawingml/2006/main">
            <a:off x="10534650" y="314325"/>
            <a:ext cx="1066800" cy="10668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  <p:sp>
        <p:nvSpPr>
          <p:cNvPr id="40" name="text-1060">
            <a:extLst xmlns:a="http://schemas.openxmlformats.org/drawingml/2006/main">
              <a:ext uri="{FF2B5EF4-FFF2-40B4-BE49-F238E27FC236}">
                <a16:creationId xmlns:a16="http://schemas.microsoft.com/office/drawing/2014/main" id="{4AF9384D-D590-4A1C-BF51-0B436D840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1400175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82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EZPage</a:t>
            </a:r>
          </a:p>
        </p:txBody>
      </p:sp>
    </p:spTree>
    <p:extLst>
      <p:ext uri="{BB962C8B-B14F-4D97-AF65-F5344CB8AC3E}">
        <p14:creationId xmlns:p14="http://schemas.microsoft.com/office/powerpoint/2010/main" val="230867179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ext-869">
            <a:extLst xmlns:a="http://schemas.openxmlformats.org/drawingml/2006/main">
              <a:ext uri="{FF2B5EF4-FFF2-40B4-BE49-F238E27FC236}">
                <a16:creationId xmlns:a16="http://schemas.microsoft.com/office/drawing/2014/main" id="{A50EDD3C-E4AA-4F5C-9934-66DD1DEC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HANDS-ON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A08B453-CA13-4D9B-89B4-16190B09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8286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上午整合挑戰｜會議紀錄從來源到分享</a:t>
            </a:r>
          </a:p>
        </p:txBody>
      </p:sp>
      <p:cxnSp>
        <p:nvCxnSpPr>
          <p:cNvPr id="29" name="shape-870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871">
            <a:extLst xmlns:a="http://schemas.openxmlformats.org/drawingml/2006/main">
              <a:ext uri="{FF2B5EF4-FFF2-40B4-BE49-F238E27FC236}">
                <a16:creationId xmlns:a16="http://schemas.microsoft.com/office/drawing/2014/main" id="{16C3D952-3D96-40CB-A41F-83689E6D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8431DF4-42D8-47E2-BF07-E2CD4BD59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48</a:t>
            </a:r>
          </a:p>
        </p:txBody>
      </p:sp>
      <p:sp>
        <p:nvSpPr>
          <p:cNvPr id="6" name="text-872">
            <a:extLst xmlns:a="http://schemas.openxmlformats.org/drawingml/2006/main">
              <a:ext uri="{FF2B5EF4-FFF2-40B4-BE49-F238E27FC236}">
                <a16:creationId xmlns:a16="http://schemas.microsoft.com/office/drawing/2014/main" id="{EE8B2320-DBA5-47B3-82EF-0C31B6A9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2000250" cy="20002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15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分鐘</a:t>
            </a:r>
          </a:p>
        </p:txBody>
      </p:sp>
      <p:sp>
        <p:nvSpPr>
          <p:cNvPr id="7" name="text-873">
            <a:extLst xmlns:a="http://schemas.openxmlformats.org/drawingml/2006/main">
              <a:ext uri="{FF2B5EF4-FFF2-40B4-BE49-F238E27FC236}">
                <a16:creationId xmlns:a16="http://schemas.microsoft.com/office/drawing/2014/main" id="{C53DFADD-DE59-4AF9-A76B-6F458AB4B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1733550"/>
            <a:ext cx="3143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21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操作步驟</a:t>
            </a:r>
          </a:p>
        </p:txBody>
      </p:sp>
      <p:sp>
        <p:nvSpPr>
          <p:cNvPr id="8" name="text-874">
            <a:extLst xmlns:a="http://schemas.openxmlformats.org/drawingml/2006/main">
              <a:ext uri="{FF2B5EF4-FFF2-40B4-BE49-F238E27FC236}">
                <a16:creationId xmlns:a16="http://schemas.microsoft.com/office/drawing/2014/main" id="{2EC06F3D-5379-4E1B-9758-5441AA881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003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1</a:t>
            </a:r>
          </a:p>
        </p:txBody>
      </p:sp>
      <p:sp>
        <p:nvSpPr>
          <p:cNvPr id="9" name="text-875">
            <a:extLst xmlns:a="http://schemas.openxmlformats.org/drawingml/2006/main">
              <a:ext uri="{FF2B5EF4-FFF2-40B4-BE49-F238E27FC236}">
                <a16:creationId xmlns:a16="http://schemas.microsoft.com/office/drawing/2014/main" id="{5C035DDF-BB7B-441F-B4BA-0E2A186B0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4003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9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用 Gemini Notebook 整理會議來源與背景，留下可追查引用</a:t>
            </a:r>
          </a:p>
        </p:txBody>
      </p:sp>
      <p:sp>
        <p:nvSpPr>
          <p:cNvPr id="10" name="text-876">
            <a:extLst xmlns:a="http://schemas.openxmlformats.org/drawingml/2006/main">
              <a:ext uri="{FF2B5EF4-FFF2-40B4-BE49-F238E27FC236}">
                <a16:creationId xmlns:a16="http://schemas.microsoft.com/office/drawing/2014/main" id="{66DAA4E3-9F1B-4839-9E41-8D912EF34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1051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2</a:t>
            </a:r>
          </a:p>
        </p:txBody>
      </p:sp>
      <p:sp>
        <p:nvSpPr>
          <p:cNvPr id="11" name="text-877">
            <a:extLst xmlns:a="http://schemas.openxmlformats.org/drawingml/2006/main">
              <a:ext uri="{FF2B5EF4-FFF2-40B4-BE49-F238E27FC236}">
                <a16:creationId xmlns:a16="http://schemas.microsoft.com/office/drawing/2014/main" id="{0C57C92A-5264-4C5C-B4CB-BE9C6AF26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用帳號既有 Gem 產出固定格式的重點、決議與待辦</a:t>
            </a:r>
          </a:p>
        </p:txBody>
      </p:sp>
      <p:sp>
        <p:nvSpPr>
          <p:cNvPr id="12" name="text-878">
            <a:extLst xmlns:a="http://schemas.openxmlformats.org/drawingml/2006/main">
              <a:ext uri="{FF2B5EF4-FFF2-40B4-BE49-F238E27FC236}">
                <a16:creationId xmlns:a16="http://schemas.microsoft.com/office/drawing/2014/main" id="{486D946C-0C2C-4C19-AA82-333B96C21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81000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3</a:t>
            </a:r>
          </a:p>
        </p:txBody>
      </p:sp>
      <p:sp>
        <p:nvSpPr>
          <p:cNvPr id="13" name="text-879">
            <a:extLst xmlns:a="http://schemas.openxmlformats.org/drawingml/2006/main">
              <a:ext uri="{FF2B5EF4-FFF2-40B4-BE49-F238E27FC236}">
                <a16:creationId xmlns:a16="http://schemas.microsoft.com/office/drawing/2014/main" id="{0E323BBD-094B-4071-BD3C-50E84594D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1000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用 Canvas 做可搜尋、可篩選的會議紀錄原型</a:t>
            </a:r>
          </a:p>
        </p:txBody>
      </p:sp>
      <p:sp>
        <p:nvSpPr>
          <p:cNvPr id="14" name="text-880">
            <a:extLst xmlns:a="http://schemas.openxmlformats.org/drawingml/2006/main">
              <a:ext uri="{FF2B5EF4-FFF2-40B4-BE49-F238E27FC236}">
                <a16:creationId xmlns:a16="http://schemas.microsoft.com/office/drawing/2014/main" id="{8259A5CC-69A6-43A3-A774-40CFE492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514850"/>
            <a:ext cx="381000" cy="381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1200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4</a:t>
            </a:r>
          </a:p>
        </p:txBody>
      </p:sp>
      <p:sp>
        <p:nvSpPr>
          <p:cNvPr id="15" name="text-881">
            <a:extLst xmlns:a="http://schemas.openxmlformats.org/drawingml/2006/main">
              <a:ext uri="{FF2B5EF4-FFF2-40B4-BE49-F238E27FC236}">
                <a16:creationId xmlns:a16="http://schemas.microsoft.com/office/drawing/2014/main" id="{7B23CCD0-C685-4EE7-AB32-4589F0CB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514850"/>
            <a:ext cx="5048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50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把 Canvas 網址嵌入 Google Sites，預覽手機版並說明備援</a:t>
            </a:r>
          </a:p>
        </p:txBody>
      </p:sp>
      <p:sp>
        <p:nvSpPr>
          <p:cNvPr id="16" name="shape-882">
            <a:extLst xmlns:a="http://schemas.openxmlformats.org/drawingml/2006/main">
              <a:ext uri="{FF2B5EF4-FFF2-40B4-BE49-F238E27FC236}">
                <a16:creationId xmlns:a16="http://schemas.microsoft.com/office/drawing/2014/main" id="{E638A81A-F168-4F24-BD65-7AE853374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790700"/>
            <a:ext cx="2362200" cy="390525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7" name="text-883">
            <a:extLst xmlns:a="http://schemas.openxmlformats.org/drawingml/2006/main">
              <a:ext uri="{FF2B5EF4-FFF2-40B4-BE49-F238E27FC236}">
                <a16:creationId xmlns:a16="http://schemas.microsoft.com/office/drawing/2014/main" id="{CCD806E1-51C4-4E18-9FC2-AD89AB57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057400"/>
            <a:ext cx="1866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defRPr>
            </a:pPr>
            <a:r>
              <a:rPr sz="1725" b="1">
                <a:solidFill>
                  <a:srgbClr val="FF7866"/>
                </a:solidFill>
                <a:latin typeface="Noto Sans TC"/>
                <a:ea typeface="Noto Sans TC"/>
                <a:cs typeface="Noto Sans TC"/>
              </a:rPr>
              <a:t>完成條件</a:t>
            </a:r>
          </a:p>
        </p:txBody>
      </p:sp>
      <p:sp>
        <p:nvSpPr>
          <p:cNvPr id="18" name="text-884">
            <a:extLst xmlns:a="http://schemas.openxmlformats.org/drawingml/2006/main">
              <a:ext uri="{FF2B5EF4-FFF2-40B4-BE49-F238E27FC236}">
                <a16:creationId xmlns:a16="http://schemas.microsoft.com/office/drawing/2014/main" id="{E731F946-DA40-411D-AD3D-DD3A191A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705100"/>
            <a:ext cx="1866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來源與用途清楚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摘要格式可重複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作品真的能操作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✓ 知道權限與嵌入限制</a:t>
            </a:r>
          </a:p>
        </p:txBody>
      </p:sp>
      <p:sp>
        <p:nvSpPr>
          <p:cNvPr id="19" name="text-980">
            <a:extLst xmlns:a="http://schemas.openxmlformats.org/drawingml/2006/main">
              <a:ext uri="{FF2B5EF4-FFF2-40B4-BE49-F238E27FC236}">
                <a16:creationId xmlns:a16="http://schemas.microsoft.com/office/drawing/2014/main" id="{4FAAB856-113C-4930-A8EF-0D80B115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"/>
            <a:ext cx="2038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903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e3b2dd049462468b"/>
              </a:rPr>
              <a:t>Notebook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5644599e77b64582"/>
              </a:rPr>
              <a:t>會議紀錄 ↗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  ·  </a:t>
            </a: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4c7d4a979b964a2b"/>
              </a:rPr>
              <a:t>Google Sites ↗</a:t>
            </a:r>
          </a:p>
        </p:txBody>
      </p:sp>
      <p:sp>
        <p:nvSpPr>
          <p:cNvPr id="20" name="shape-1050">
            <a:extLst xmlns:a="http://schemas.openxmlformats.org/drawingml/2006/main">
              <a:ext uri="{FF2B5EF4-FFF2-40B4-BE49-F238E27FC236}">
                <a16:creationId xmlns:a16="http://schemas.microsoft.com/office/drawing/2014/main" id="{73C24FE2-E00B-4EF3-BC2F-5744C1C18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7650"/>
            <a:ext cx="2247900" cy="971550"/>
          </a:xfrm>
          <a:prstGeom xmlns:a="http://schemas.openxmlformats.org/drawingml/2006/main" prst="roundRect">
            <a:avLst>
              <a:gd name="adj" fmla="val 7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pic>
        <p:nvPicPr>
          <p:cNvPr id="4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f2d4458a7041ed"/>
          <a:stretch xmlns:a="http://schemas.openxmlformats.org/drawingml/2006/main"/>
        </p:blipFill>
        <p:spPr>
          <a:xfrm xmlns:a="http://schemas.openxmlformats.org/drawingml/2006/main">
            <a:off x="95059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2" name="text-1051">
            <a:extLst xmlns:a="http://schemas.openxmlformats.org/drawingml/2006/main">
              <a:ext uri="{FF2B5EF4-FFF2-40B4-BE49-F238E27FC236}">
                <a16:creationId xmlns:a16="http://schemas.microsoft.com/office/drawing/2014/main" id="{190FD4C7-5EC2-45DA-8901-BF1DFAA69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59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Notebook</a:t>
            </a:r>
          </a:p>
        </p:txBody>
      </p:sp>
      <p:pic>
        <p:nvPicPr>
          <p:cNvPr id="4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56e6977a3403a"/>
          <a:stretch xmlns:a="http://schemas.openxmlformats.org/drawingml/2006/main"/>
        </p:blipFill>
        <p:spPr>
          <a:xfrm xmlns:a="http://schemas.openxmlformats.org/drawingml/2006/main">
            <a:off x="102298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4" name="text-1052">
            <a:extLst xmlns:a="http://schemas.openxmlformats.org/drawingml/2006/main">
              <a:ext uri="{FF2B5EF4-FFF2-40B4-BE49-F238E27FC236}">
                <a16:creationId xmlns:a16="http://schemas.microsoft.com/office/drawing/2014/main" id="{FBD5756C-DBBF-42F7-9310-5425A2474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會議紀錄系統</a:t>
            </a:r>
          </a:p>
        </p:txBody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42c8075f2d468c"/>
          <a:stretch xmlns:a="http://schemas.openxmlformats.org/drawingml/2006/main"/>
        </p:blipFill>
        <p:spPr>
          <a:xfrm xmlns:a="http://schemas.openxmlformats.org/drawingml/2006/main">
            <a:off x="10953750" y="314325"/>
            <a:ext cx="647700" cy="647700"/>
          </a:xfrm>
          <a:prstGeom xmlns:a="http://schemas.openxmlformats.org/drawingml/2006/main" prst="roundRect">
            <a:avLst>
              <a:gd name="adj" fmla="val 11765"/>
            </a:avLst>
          </a:prstGeom>
        </p:spPr>
      </p:pic>
      <p:sp>
        <p:nvSpPr>
          <p:cNvPr id="26" name="text-1053">
            <a:extLst xmlns:a="http://schemas.openxmlformats.org/drawingml/2006/main">
              <a:ext uri="{FF2B5EF4-FFF2-40B4-BE49-F238E27FC236}">
                <a16:creationId xmlns:a16="http://schemas.microsoft.com/office/drawing/2014/main" id="{83A61CEA-62A3-41E3-A46A-0E1D802D3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981075"/>
            <a:ext cx="6477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675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Google Sites</a:t>
            </a:r>
          </a:p>
        </p:txBody>
      </p:sp>
    </p:spTree>
    <p:extLst>
      <p:ext uri="{BB962C8B-B14F-4D97-AF65-F5344CB8AC3E}">
        <p14:creationId xmlns:p14="http://schemas.microsoft.com/office/powerpoint/2010/main" val="1634894276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ext-885">
            <a:extLst xmlns:a="http://schemas.openxmlformats.org/drawingml/2006/main">
              <a:ext uri="{FF2B5EF4-FFF2-40B4-BE49-F238E27FC236}">
                <a16:creationId xmlns:a16="http://schemas.microsoft.com/office/drawing/2014/main" id="{3F963A2B-D029-4F73-9E71-9DAA1677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FROM TOOL TO LIFE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8441071-15A5-4D36-A087-968980B2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效率提高之後，省下的時間要還給人生</a:t>
            </a:r>
          </a:p>
        </p:txBody>
      </p:sp>
      <p:cxnSp>
        <p:nvCxnSpPr>
          <p:cNvPr id="24" name="shape-886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887">
            <a:extLst xmlns:a="http://schemas.openxmlformats.org/drawingml/2006/main">
              <a:ext uri="{FF2B5EF4-FFF2-40B4-BE49-F238E27FC236}">
                <a16:creationId xmlns:a16="http://schemas.microsoft.com/office/drawing/2014/main" id="{92929BD8-1666-4C95-B725-B29A685C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125A4DF-1748-4AEF-A3BE-1ACDF95CE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49</a:t>
            </a:r>
          </a:p>
        </p:txBody>
      </p:sp>
      <p:sp>
        <p:nvSpPr>
          <p:cNvPr id="6" name="shape-888">
            <a:extLst xmlns:a="http://schemas.openxmlformats.org/drawingml/2006/main">
              <a:ext uri="{FF2B5EF4-FFF2-40B4-BE49-F238E27FC236}">
                <a16:creationId xmlns:a16="http://schemas.microsoft.com/office/drawing/2014/main" id="{62896DA4-E3AE-4BCA-8C3C-59627088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889">
            <a:extLst xmlns:a="http://schemas.openxmlformats.org/drawingml/2006/main">
              <a:ext uri="{FF2B5EF4-FFF2-40B4-BE49-F238E27FC236}">
                <a16:creationId xmlns:a16="http://schemas.microsoft.com/office/drawing/2014/main" id="{EA3D6053-4394-425E-B826-49D219EE9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56F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01</a:t>
            </a:r>
          </a:p>
        </p:txBody>
      </p:sp>
      <p:sp>
        <p:nvSpPr>
          <p:cNvPr id="8" name="text-890">
            <a:extLst xmlns:a="http://schemas.openxmlformats.org/drawingml/2006/main">
              <a:ext uri="{FF2B5EF4-FFF2-40B4-BE49-F238E27FC236}">
                <a16:creationId xmlns:a16="http://schemas.microsoft.com/office/drawing/2014/main" id="{845E0826-BDE3-4109-A117-A0BB2C17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不是更多任務</a:t>
            </a:r>
          </a:p>
        </p:txBody>
      </p:sp>
      <p:sp>
        <p:nvSpPr>
          <p:cNvPr id="9" name="text-891">
            <a:extLst xmlns:a="http://schemas.openxmlformats.org/drawingml/2006/main">
              <a:ext uri="{FF2B5EF4-FFF2-40B4-BE49-F238E27FC236}">
                <a16:creationId xmlns:a16="http://schemas.microsoft.com/office/drawing/2014/main" id="{CE9366C6-884B-448E-976A-8CFBB516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Agent 讓一件事更快完成；空出的時間，不必自動再塞滿。</a:t>
            </a:r>
          </a:p>
        </p:txBody>
      </p:sp>
      <p:sp>
        <p:nvSpPr>
          <p:cNvPr id="10" name="shape-892">
            <a:extLst xmlns:a="http://schemas.openxmlformats.org/drawingml/2006/main">
              <a:ext uri="{FF2B5EF4-FFF2-40B4-BE49-F238E27FC236}">
                <a16:creationId xmlns:a16="http://schemas.microsoft.com/office/drawing/2014/main" id="{69CD36AC-7177-4D0D-92AE-45E8022A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7563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893">
            <a:extLst xmlns:a="http://schemas.openxmlformats.org/drawingml/2006/main">
              <a:ext uri="{FF2B5EF4-FFF2-40B4-BE49-F238E27FC236}">
                <a16:creationId xmlns:a16="http://schemas.microsoft.com/office/drawing/2014/main" id="{5EF79360-2A79-4412-A643-A4934809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22AFA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02</a:t>
            </a:r>
          </a:p>
        </p:txBody>
      </p:sp>
      <p:sp>
        <p:nvSpPr>
          <p:cNvPr id="12" name="text-894">
            <a:extLst xmlns:a="http://schemas.openxmlformats.org/drawingml/2006/main">
              <a:ext uri="{FF2B5EF4-FFF2-40B4-BE49-F238E27FC236}">
                <a16:creationId xmlns:a16="http://schemas.microsoft.com/office/drawing/2014/main" id="{0EBCDB9D-A7D0-4EEB-B258-820CEBE0C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真正重要的事</a:t>
            </a:r>
          </a:p>
        </p:txBody>
      </p:sp>
      <p:sp>
        <p:nvSpPr>
          <p:cNvPr id="13" name="text-895">
            <a:extLst xmlns:a="http://schemas.openxmlformats.org/drawingml/2006/main">
              <a:ext uri="{FF2B5EF4-FFF2-40B4-BE49-F238E27FC236}">
                <a16:creationId xmlns:a16="http://schemas.microsoft.com/office/drawing/2014/main" id="{ED429910-3433-4870-9717-CB9575EC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7113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培養興趣、探索志向，陪伴孩子與家人，和同儕深入交流。</a:t>
            </a:r>
          </a:p>
        </p:txBody>
      </p:sp>
      <p:sp>
        <p:nvSpPr>
          <p:cNvPr id="14" name="shape-896">
            <a:extLst xmlns:a="http://schemas.openxmlformats.org/drawingml/2006/main">
              <a:ext uri="{FF2B5EF4-FFF2-40B4-BE49-F238E27FC236}">
                <a16:creationId xmlns:a16="http://schemas.microsoft.com/office/drawing/2014/main" id="{2E2DD1D7-01F6-4071-B08A-6C9B9741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897">
            <a:extLst xmlns:a="http://schemas.openxmlformats.org/drawingml/2006/main">
              <a:ext uri="{FF2B5EF4-FFF2-40B4-BE49-F238E27FC236}">
                <a16:creationId xmlns:a16="http://schemas.microsoft.com/office/drawing/2014/main" id="{0799FDCA-BA22-478F-B909-82D1708D0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F786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03</a:t>
            </a:r>
          </a:p>
        </p:txBody>
      </p:sp>
      <p:sp>
        <p:nvSpPr>
          <p:cNvPr id="16" name="text-898">
            <a:extLst xmlns:a="http://schemas.openxmlformats.org/drawingml/2006/main">
              <a:ext uri="{FF2B5EF4-FFF2-40B4-BE49-F238E27FC236}">
                <a16:creationId xmlns:a16="http://schemas.microsoft.com/office/drawing/2014/main" id="{8F1EA77F-1D10-41BC-9D37-DF89A5CD1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保留人的主導權</a:t>
            </a:r>
          </a:p>
        </p:txBody>
      </p:sp>
      <p:sp>
        <p:nvSpPr>
          <p:cNvPr id="17" name="text-899">
            <a:extLst xmlns:a="http://schemas.openxmlformats.org/drawingml/2006/main">
              <a:ext uri="{FF2B5EF4-FFF2-40B4-BE49-F238E27FC236}">
                <a16:creationId xmlns:a16="http://schemas.microsoft.com/office/drawing/2014/main" id="{031BC057-754B-4726-ADAA-F2278F33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我們駕馭 Agent，不讓它把效率轉成無止境的工作清單。</a:t>
            </a:r>
          </a:p>
        </p:txBody>
      </p:sp>
      <p:sp>
        <p:nvSpPr>
          <p:cNvPr id="18" name="shape-900">
            <a:extLst xmlns:a="http://schemas.openxmlformats.org/drawingml/2006/main">
              <a:ext uri="{FF2B5EF4-FFF2-40B4-BE49-F238E27FC236}">
                <a16:creationId xmlns:a16="http://schemas.microsoft.com/office/drawing/2014/main" id="{C5E18575-0F38-4EA8-89FD-1CB37131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1676400"/>
            <a:ext cx="2633663" cy="4305300"/>
          </a:xfrm>
          <a:prstGeom xmlns:a="http://schemas.openxmlformats.org/drawingml/2006/main" prst="roundRect">
            <a:avLst>
              <a:gd name="adj" fmla="val 578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901">
            <a:extLst xmlns:a="http://schemas.openxmlformats.org/drawingml/2006/main">
              <a:ext uri="{FF2B5EF4-FFF2-40B4-BE49-F238E27FC236}">
                <a16:creationId xmlns:a16="http://schemas.microsoft.com/office/drawing/2014/main" id="{318827F2-585A-4C96-AA8C-61B2E4AC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1866900"/>
            <a:ext cx="5143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A78BF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1">
                <a:solidFill>
                  <a:srgbClr val="FFFFFF"/>
                </a:solidFill>
                <a:latin typeface="Noto Sans TC"/>
                <a:ea typeface="Noto Sans TC"/>
                <a:cs typeface="Noto Sans TC"/>
              </a:rPr>
              <a:t>04</a:t>
            </a:r>
          </a:p>
        </p:txBody>
      </p:sp>
      <p:sp>
        <p:nvSpPr>
          <p:cNvPr id="20" name="text-902">
            <a:extLst xmlns:a="http://schemas.openxmlformats.org/drawingml/2006/main">
              <a:ext uri="{FF2B5EF4-FFF2-40B4-BE49-F238E27FC236}">
                <a16:creationId xmlns:a16="http://schemas.microsoft.com/office/drawing/2014/main" id="{5205098E-80EC-40F5-AFA3-7CEF1DDB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2457450"/>
            <a:ext cx="2214563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8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素養教育的所在</a:t>
            </a:r>
          </a:p>
        </p:txBody>
      </p:sp>
      <p:sp>
        <p:nvSpPr>
          <p:cNvPr id="21" name="text-903">
            <a:extLst xmlns:a="http://schemas.openxmlformats.org/drawingml/2006/main">
              <a:ext uri="{FF2B5EF4-FFF2-40B4-BE49-F238E27FC236}">
                <a16:creationId xmlns:a16="http://schemas.microsoft.com/office/drawing/2014/main" id="{B9EDC70F-2BC5-4507-8F2A-EE1E925AE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538" y="3028950"/>
            <a:ext cx="2214563" cy="274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1350" b="0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把工具能力內化成生活選擇，讓科技服務關係、成長與意義。</a:t>
            </a:r>
          </a:p>
        </p:txBody>
      </p:sp>
    </p:spTree>
    <p:extLst>
      <p:ext uri="{BB962C8B-B14F-4D97-AF65-F5344CB8AC3E}">
        <p14:creationId xmlns:p14="http://schemas.microsoft.com/office/powerpoint/2010/main" val="1809349901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7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text-904">
            <a:extLst xmlns:a="http://schemas.openxmlformats.org/drawingml/2006/main">
              <a:ext uri="{FF2B5EF4-FFF2-40B4-BE49-F238E27FC236}">
                <a16:creationId xmlns:a16="http://schemas.microsoft.com/office/drawing/2014/main" id="{1917C953-314D-4259-8711-ECCB1C07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rPr>
              <a:t>BOOKMARKS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B68876A-E8D9-47FD-BC90-035C5B4A4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6750"/>
            <a:ext cx="111252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31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上午資源書籤</a:t>
            </a:r>
          </a:p>
        </p:txBody>
      </p:sp>
      <p:cxnSp>
        <p:nvCxnSpPr>
          <p:cNvPr id="49" name="shape-905"/>
          <p:cNvCxnSpPr/>
          <p:nvPr/>
        </p:nvCxnSpPr>
        <p:spPr>
          <a:xfrm xmlns:a="http://schemas.openxmlformats.org/drawingml/2006/main">
            <a:off x="514350" y="6438900"/>
            <a:ext cx="11163300" cy="0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CDD3DB"/>
            </a:solidFill>
            <a:prstDash val="solid"/>
          </a:ln>
        </p:spPr>
      </p:cxnSp>
      <p:sp>
        <p:nvSpPr>
          <p:cNvPr id="4" name="text-906">
            <a:extLst xmlns:a="http://schemas.openxmlformats.org/drawingml/2006/main">
              <a:ext uri="{FF2B5EF4-FFF2-40B4-BE49-F238E27FC236}">
                <a16:creationId xmlns:a16="http://schemas.microsoft.com/office/drawing/2014/main" id="{3055BA37-403A-45A1-90A4-9D0C26FD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809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上午場｜打造專屬 AI 教學與研究工作室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0ADBBCB-C2D7-4E59-A7B6-66866B71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6286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defRPr>
            </a:pPr>
            <a:r>
              <a:rPr sz="900" b="1">
                <a:solidFill>
                  <a:srgbClr val="5F6873"/>
                </a:solidFill>
                <a:latin typeface="Noto Sans TC"/>
                <a:ea typeface="Noto Sans TC"/>
                <a:cs typeface="Noto Sans TC"/>
              </a:rPr>
              <a:t>50</a:t>
            </a:r>
          </a:p>
        </p:txBody>
      </p:sp>
      <p:sp>
        <p:nvSpPr>
          <p:cNvPr id="6" name="shape-907">
            <a:extLst xmlns:a="http://schemas.openxmlformats.org/drawingml/2006/main">
              <a:ext uri="{FF2B5EF4-FFF2-40B4-BE49-F238E27FC236}">
                <a16:creationId xmlns:a16="http://schemas.microsoft.com/office/drawing/2014/main" id="{7A4B6341-8B02-4AD2-994F-C2B93C5D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811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7" name="text-908">
            <a:extLst xmlns:a="http://schemas.openxmlformats.org/drawingml/2006/main">
              <a:ext uri="{FF2B5EF4-FFF2-40B4-BE49-F238E27FC236}">
                <a16:creationId xmlns:a16="http://schemas.microsoft.com/office/drawing/2014/main" id="{0D970CB7-B9D0-44C6-AC52-7CE4A536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764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研習資源導航</a:t>
            </a:r>
          </a:p>
        </p:txBody>
      </p:sp>
      <p:sp>
        <p:nvSpPr>
          <p:cNvPr id="8" name="text-909">
            <a:extLst xmlns:a="http://schemas.openxmlformats.org/drawingml/2006/main">
              <a:ext uri="{FF2B5EF4-FFF2-40B4-BE49-F238E27FC236}">
                <a16:creationId xmlns:a16="http://schemas.microsoft.com/office/drawing/2014/main" id="{42907A93-B97F-426B-B7F6-46EE28D67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812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722ad334aa049ac"/>
              </a:rPr>
              <a:t>公開網站資源 ↗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8560d1c1034dd3"/>
          <a:stretch xmlns:a="http://schemas.openxmlformats.org/drawingml/2006/main"/>
        </p:blipFill>
        <p:spPr>
          <a:xfrm xmlns:a="http://schemas.openxmlformats.org/drawingml/2006/main">
            <a:off x="4953000" y="16097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0" name="shape-910">
            <a:extLst xmlns:a="http://schemas.openxmlformats.org/drawingml/2006/main">
              <a:ext uri="{FF2B5EF4-FFF2-40B4-BE49-F238E27FC236}">
                <a16:creationId xmlns:a16="http://schemas.microsoft.com/office/drawing/2014/main" id="{86ABB091-599B-4A48-B411-046D41058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574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1" name="text-911">
            <a:extLst xmlns:a="http://schemas.openxmlformats.org/drawingml/2006/main">
              <a:ext uri="{FF2B5EF4-FFF2-40B4-BE49-F238E27FC236}">
                <a16:creationId xmlns:a16="http://schemas.microsoft.com/office/drawing/2014/main" id="{F25BF991-D92E-4A59-B3FF-471C849B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527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開啟 Gemini Notebook</a:t>
            </a:r>
          </a:p>
        </p:txBody>
      </p:sp>
      <p:sp>
        <p:nvSpPr>
          <p:cNvPr id="12" name="text-912">
            <a:extLst xmlns:a="http://schemas.openxmlformats.org/drawingml/2006/main">
              <a:ext uri="{FF2B5EF4-FFF2-40B4-BE49-F238E27FC236}">
                <a16:creationId xmlns:a16="http://schemas.microsoft.com/office/drawing/2014/main" id="{23C73EDC-B0F6-47C5-B080-2485A3001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852f62d52c664ce5"/>
              </a:rPr>
              <a:t>公開網站資源 ↗</a:t>
            </a:r>
          </a:p>
        </p:txBody>
      </p:sp>
      <p:pic>
        <p:nvPicPr>
          <p:cNvPr id="5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8bd23aaf2404c"/>
          <a:stretch xmlns:a="http://schemas.openxmlformats.org/drawingml/2006/main"/>
        </p:blipFill>
        <p:spPr>
          <a:xfrm xmlns:a="http://schemas.openxmlformats.org/drawingml/2006/main">
            <a:off x="4953000" y="24860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4" name="shape-913">
            <a:extLst xmlns:a="http://schemas.openxmlformats.org/drawingml/2006/main">
              <a:ext uri="{FF2B5EF4-FFF2-40B4-BE49-F238E27FC236}">
                <a16:creationId xmlns:a16="http://schemas.microsoft.com/office/drawing/2014/main" id="{CF8B7229-EAFD-491C-B48A-3EEBC7B6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337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5" name="text-914">
            <a:extLst xmlns:a="http://schemas.openxmlformats.org/drawingml/2006/main">
              <a:ext uri="{FF2B5EF4-FFF2-40B4-BE49-F238E27FC236}">
                <a16:creationId xmlns:a16="http://schemas.microsoft.com/office/drawing/2014/main" id="{15251774-342C-4DA9-B08F-73F8B12C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290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建立自訂 Gem</a:t>
            </a:r>
          </a:p>
        </p:txBody>
      </p:sp>
      <p:sp>
        <p:nvSpPr>
          <p:cNvPr id="16" name="text-915">
            <a:extLst xmlns:a="http://schemas.openxmlformats.org/drawingml/2006/main">
              <a:ext uri="{FF2B5EF4-FFF2-40B4-BE49-F238E27FC236}">
                <a16:creationId xmlns:a16="http://schemas.microsoft.com/office/drawing/2014/main" id="{CB1FEC48-1156-4585-A078-578101B4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338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6469ab5ee6bb4387"/>
              </a:rPr>
              <a:t>公開網站資源 ↗</a:t>
            </a:r>
          </a:p>
        </p:txBody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ca0e73904b4d3f"/>
          <a:stretch xmlns:a="http://schemas.openxmlformats.org/drawingml/2006/main"/>
        </p:blipFill>
        <p:spPr>
          <a:xfrm xmlns:a="http://schemas.openxmlformats.org/drawingml/2006/main">
            <a:off x="4953000" y="33623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18" name="shape-916">
            <a:extLst xmlns:a="http://schemas.openxmlformats.org/drawingml/2006/main">
              <a:ext uri="{FF2B5EF4-FFF2-40B4-BE49-F238E27FC236}">
                <a16:creationId xmlns:a16="http://schemas.microsoft.com/office/drawing/2014/main" id="{6D90CCDA-AEA9-4C7A-B7FB-75FDE1A3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100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19" name="text-917">
            <a:extLst xmlns:a="http://schemas.openxmlformats.org/drawingml/2006/main">
              <a:ext uri="{FF2B5EF4-FFF2-40B4-BE49-F238E27FC236}">
                <a16:creationId xmlns:a16="http://schemas.microsoft.com/office/drawing/2014/main" id="{13470590-9157-428D-A3FA-803A1FBF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053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開啟 Gemini Canvas</a:t>
            </a:r>
          </a:p>
        </p:txBody>
      </p:sp>
      <p:sp>
        <p:nvSpPr>
          <p:cNvPr id="20" name="text-918">
            <a:extLst xmlns:a="http://schemas.openxmlformats.org/drawingml/2006/main">
              <a:ext uri="{FF2B5EF4-FFF2-40B4-BE49-F238E27FC236}">
                <a16:creationId xmlns:a16="http://schemas.microsoft.com/office/drawing/2014/main" id="{79793739-9371-4143-9C95-7D8D4FF6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10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0c64b2cdadc44117"/>
              </a:rPr>
              <a:t>公開網站資源 ↗</a:t>
            </a:r>
          </a:p>
        </p:txBody>
      </p:sp>
      <p:pic>
        <p:nvPicPr>
          <p:cNvPr id="6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f102866db84f6c"/>
          <a:stretch xmlns:a="http://schemas.openxmlformats.org/drawingml/2006/main"/>
        </p:blipFill>
        <p:spPr>
          <a:xfrm xmlns:a="http://schemas.openxmlformats.org/drawingml/2006/main">
            <a:off x="4953000" y="42386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22" name="shape-919">
            <a:extLst xmlns:a="http://schemas.openxmlformats.org/drawingml/2006/main">
              <a:ext uri="{FF2B5EF4-FFF2-40B4-BE49-F238E27FC236}">
                <a16:creationId xmlns:a16="http://schemas.microsoft.com/office/drawing/2014/main" id="{1EBECC59-D7EF-4637-8628-962526F8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863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3" name="text-920">
            <a:extLst xmlns:a="http://schemas.openxmlformats.org/drawingml/2006/main">
              <a:ext uri="{FF2B5EF4-FFF2-40B4-BE49-F238E27FC236}">
                <a16:creationId xmlns:a16="http://schemas.microsoft.com/office/drawing/2014/main" id="{EB063E0E-85A3-4DB7-B338-943169BA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816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教學駕駛艙 GitHub repo</a:t>
            </a:r>
          </a:p>
        </p:txBody>
      </p:sp>
      <p:sp>
        <p:nvSpPr>
          <p:cNvPr id="24" name="text-921">
            <a:extLst xmlns:a="http://schemas.openxmlformats.org/drawingml/2006/main">
              <a:ext uri="{FF2B5EF4-FFF2-40B4-BE49-F238E27FC236}">
                <a16:creationId xmlns:a16="http://schemas.microsoft.com/office/drawing/2014/main" id="{7C2437F8-4EAF-4F77-8FAD-1C2EA12F5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864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90b1f07bbe548ad"/>
              </a:rPr>
              <a:t>公開網站資源 ↗</a:t>
            </a:r>
          </a:p>
        </p:txBody>
      </p:sp>
      <p:pic>
        <p:nvPicPr>
          <p:cNvPr id="7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f4f4ce09c2477d"/>
          <a:stretch xmlns:a="http://schemas.openxmlformats.org/drawingml/2006/main"/>
        </p:blipFill>
        <p:spPr>
          <a:xfrm xmlns:a="http://schemas.openxmlformats.org/drawingml/2006/main">
            <a:off x="4953000" y="51149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26" name="shape-922">
            <a:extLst xmlns:a="http://schemas.openxmlformats.org/drawingml/2006/main">
              <a:ext uri="{FF2B5EF4-FFF2-40B4-BE49-F238E27FC236}">
                <a16:creationId xmlns:a16="http://schemas.microsoft.com/office/drawing/2014/main" id="{409028BF-F77A-4F36-B21A-574C381F4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5811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27" name="text-923">
            <a:extLst xmlns:a="http://schemas.openxmlformats.org/drawingml/2006/main">
              <a:ext uri="{FF2B5EF4-FFF2-40B4-BE49-F238E27FC236}">
                <a16:creationId xmlns:a16="http://schemas.microsoft.com/office/drawing/2014/main" id="{2906E0C5-BD70-4D19-B7F6-351156758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6764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教學駕駛艙公開網站</a:t>
            </a:r>
          </a:p>
        </p:txBody>
      </p:sp>
      <p:sp>
        <p:nvSpPr>
          <p:cNvPr id="28" name="text-924">
            <a:extLst xmlns:a="http://schemas.openxmlformats.org/drawingml/2006/main">
              <a:ext uri="{FF2B5EF4-FFF2-40B4-BE49-F238E27FC236}">
                <a16:creationId xmlns:a16="http://schemas.microsoft.com/office/drawing/2014/main" id="{E409C1DC-AB2A-4A3F-B634-6B6C6AF9F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812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28ef8d871a74169"/>
              </a:rPr>
              <a:t>公開網站資源 ↗</a:t>
            </a:r>
          </a:p>
        </p:txBody>
      </p:sp>
      <p:pic>
        <p:nvPicPr>
          <p:cNvPr id="7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3c74f698e347c2"/>
          <a:stretch xmlns:a="http://schemas.openxmlformats.org/drawingml/2006/main"/>
        </p:blipFill>
        <p:spPr>
          <a:xfrm xmlns:a="http://schemas.openxmlformats.org/drawingml/2006/main">
            <a:off x="10553700" y="16097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30" name="shape-925">
            <a:extLst xmlns:a="http://schemas.openxmlformats.org/drawingml/2006/main">
              <a:ext uri="{FF2B5EF4-FFF2-40B4-BE49-F238E27FC236}">
                <a16:creationId xmlns:a16="http://schemas.microsoft.com/office/drawing/2014/main" id="{971AE44B-A580-4A2D-8B73-CB65B111C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4574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1" name="text-926">
            <a:extLst xmlns:a="http://schemas.openxmlformats.org/drawingml/2006/main">
              <a:ext uri="{FF2B5EF4-FFF2-40B4-BE49-F238E27FC236}">
                <a16:creationId xmlns:a16="http://schemas.microsoft.com/office/drawing/2014/main" id="{3AF7ED19-416F-450B-8871-8957B24B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5527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教師會議紀錄系統（#84）</a:t>
            </a:r>
          </a:p>
        </p:txBody>
      </p:sp>
      <p:sp>
        <p:nvSpPr>
          <p:cNvPr id="32" name="text-927">
            <a:extLst xmlns:a="http://schemas.openxmlformats.org/drawingml/2006/main">
              <a:ext uri="{FF2B5EF4-FFF2-40B4-BE49-F238E27FC236}">
                <a16:creationId xmlns:a16="http://schemas.microsoft.com/office/drawing/2014/main" id="{1A4543B6-7416-440F-9403-0FB85900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8575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154d6352ab384285"/>
              </a:rPr>
              <a:t>公開網站資源 ↗</a:t>
            </a:r>
          </a:p>
        </p:txBody>
      </p:sp>
      <p:pic>
        <p:nvPicPr>
          <p:cNvPr id="7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d725e1a1cf44cd"/>
          <a:stretch xmlns:a="http://schemas.openxmlformats.org/drawingml/2006/main"/>
        </p:blipFill>
        <p:spPr>
          <a:xfrm xmlns:a="http://schemas.openxmlformats.org/drawingml/2006/main">
            <a:off x="10553700" y="24860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34" name="shape-928">
            <a:extLst xmlns:a="http://schemas.openxmlformats.org/drawingml/2006/main">
              <a:ext uri="{FF2B5EF4-FFF2-40B4-BE49-F238E27FC236}">
                <a16:creationId xmlns:a16="http://schemas.microsoft.com/office/drawing/2014/main" id="{86A1CEA8-8453-46B1-BA8E-37409314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3337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5" name="text-929">
            <a:extLst xmlns:a="http://schemas.openxmlformats.org/drawingml/2006/main">
              <a:ext uri="{FF2B5EF4-FFF2-40B4-BE49-F238E27FC236}">
                <a16:creationId xmlns:a16="http://schemas.microsoft.com/office/drawing/2014/main" id="{7913464A-E17E-4350-B0E9-C2B53FED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4290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建立 Google Sites</a:t>
            </a:r>
          </a:p>
        </p:txBody>
      </p:sp>
      <p:sp>
        <p:nvSpPr>
          <p:cNvPr id="36" name="text-930">
            <a:extLst xmlns:a="http://schemas.openxmlformats.org/drawingml/2006/main">
              <a:ext uri="{FF2B5EF4-FFF2-40B4-BE49-F238E27FC236}">
                <a16:creationId xmlns:a16="http://schemas.microsoft.com/office/drawing/2014/main" id="{F0B4DCA6-3238-42E1-AE8A-ABD6E8971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7338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d3c24839184e4755"/>
              </a:rPr>
              <a:t>公開網站資源 ↗</a:t>
            </a:r>
          </a:p>
        </p:txBody>
      </p:sp>
      <p:pic>
        <p:nvPicPr>
          <p:cNvPr id="8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bca0d340a74c7a"/>
          <a:stretch xmlns:a="http://schemas.openxmlformats.org/drawingml/2006/main"/>
        </p:blipFill>
        <p:spPr>
          <a:xfrm xmlns:a="http://schemas.openxmlformats.org/drawingml/2006/main">
            <a:off x="10553700" y="33623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38" name="shape-931">
            <a:extLst xmlns:a="http://schemas.openxmlformats.org/drawingml/2006/main">
              <a:ext uri="{FF2B5EF4-FFF2-40B4-BE49-F238E27FC236}">
                <a16:creationId xmlns:a16="http://schemas.microsoft.com/office/drawing/2014/main" id="{5ED181CA-E4CA-4E43-A026-BC58E852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100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39" name="text-932">
            <a:extLst xmlns:a="http://schemas.openxmlformats.org/drawingml/2006/main">
              <a:ext uri="{FF2B5EF4-FFF2-40B4-BE49-F238E27FC236}">
                <a16:creationId xmlns:a16="http://schemas.microsoft.com/office/drawing/2014/main" id="{0F6A5631-03FA-488F-AC90-01C00961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3053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開啟 GitHub Pages</a:t>
            </a:r>
          </a:p>
        </p:txBody>
      </p:sp>
      <p:sp>
        <p:nvSpPr>
          <p:cNvPr id="40" name="text-933">
            <a:extLst xmlns:a="http://schemas.openxmlformats.org/drawingml/2006/main">
              <a:ext uri="{FF2B5EF4-FFF2-40B4-BE49-F238E27FC236}">
                <a16:creationId xmlns:a16="http://schemas.microsoft.com/office/drawing/2014/main" id="{D42A1F79-156A-40E6-A42C-BC35ECF1E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610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9d6df4ff103b48b6"/>
              </a:rPr>
              <a:t>公開網站資源 ↗</a:t>
            </a:r>
          </a:p>
        </p:txBody>
      </p:sp>
      <p:pic>
        <p:nvPicPr>
          <p:cNvPr id="8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8893d9443245bb"/>
          <a:stretch xmlns:a="http://schemas.openxmlformats.org/drawingml/2006/main"/>
        </p:blipFill>
        <p:spPr>
          <a:xfrm xmlns:a="http://schemas.openxmlformats.org/drawingml/2006/main">
            <a:off x="10553700" y="42386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42" name="shape-934">
            <a:extLst xmlns:a="http://schemas.openxmlformats.org/drawingml/2006/main">
              <a:ext uri="{FF2B5EF4-FFF2-40B4-BE49-F238E27FC236}">
                <a16:creationId xmlns:a16="http://schemas.microsoft.com/office/drawing/2014/main" id="{33F4C717-95D9-46FE-9E1A-331670001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086350"/>
            <a:ext cx="531495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DD3DB"/>
            </a:solidFill>
            <a:prstDash val="solid"/>
          </a:ln>
        </p:spPr>
      </p:sp>
      <p:sp>
        <p:nvSpPr>
          <p:cNvPr id="43" name="text-935">
            <a:extLst xmlns:a="http://schemas.openxmlformats.org/drawingml/2006/main">
              <a:ext uri="{FF2B5EF4-FFF2-40B4-BE49-F238E27FC236}">
                <a16:creationId xmlns:a16="http://schemas.microsoft.com/office/drawing/2014/main" id="{FB3149AB-D3AA-4571-8165-3C49D82DE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18160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275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EZPage 一鍵部署</a:t>
            </a:r>
          </a:p>
        </p:txBody>
      </p:sp>
      <p:sp>
        <p:nvSpPr>
          <p:cNvPr id="44" name="text-936">
            <a:extLst xmlns:a="http://schemas.openxmlformats.org/drawingml/2006/main">
              <a:ext uri="{FF2B5EF4-FFF2-40B4-BE49-F238E27FC236}">
                <a16:creationId xmlns:a16="http://schemas.microsoft.com/office/drawing/2014/main" id="{46684174-E352-4402-B0D0-0651D4B3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54864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</a:defRPr>
            </a:pPr>
            <a:r>
              <a:rPr sz="975" b="1">
                <a:solidFill>
                  <a:srgbClr val="256FE8"/>
                </a:solidFill>
                <a:latin typeface="Noto Sans TC"/>
                <a:ea typeface="Noto Sans TC"/>
                <a:cs typeface="Noto Sans TC"/>
                <a:hlinkClick xmlns:r="http://schemas.openxmlformats.org/officeDocument/2006/relationships" r:id="R76ff471fd726489d"/>
              </a:rPr>
              <a:t>公開網站資源 ↗</a:t>
            </a:r>
          </a:p>
        </p:txBody>
      </p:sp>
      <p:pic>
        <p:nvPicPr>
          <p:cNvPr id="9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b9ce5327b4c74"/>
          <a:stretch xmlns:a="http://schemas.openxmlformats.org/drawingml/2006/main"/>
        </p:blipFill>
        <p:spPr>
          <a:xfrm xmlns:a="http://schemas.openxmlformats.org/drawingml/2006/main">
            <a:off x="10553700" y="5114925"/>
            <a:ext cx="685800" cy="685800"/>
          </a:xfrm>
          <a:prstGeom xmlns:a="http://schemas.openxmlformats.org/drawingml/2006/main" prst="roundRect">
            <a:avLst>
              <a:gd name="adj" fmla="val 11111"/>
            </a:avLst>
          </a:prstGeom>
        </p:spPr>
      </p:pic>
      <p:sp>
        <p:nvSpPr>
          <p:cNvPr id="46" name="text-937">
            <a:extLst xmlns:a="http://schemas.openxmlformats.org/drawingml/2006/main">
              <a:ext uri="{FF2B5EF4-FFF2-40B4-BE49-F238E27FC236}">
                <a16:creationId xmlns:a16="http://schemas.microsoft.com/office/drawing/2014/main" id="{A14A738B-9E1A-428C-8ECE-6B107AF4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11163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defRPr>
            </a:pPr>
            <a:r>
              <a:rPr sz="1650" b="1">
                <a:solidFill>
                  <a:srgbClr val="15191F"/>
                </a:solidFill>
                <a:latin typeface="Noto Sans TC"/>
                <a:ea typeface="Noto Sans TC"/>
                <a:cs typeface="Noto Sans TC"/>
              </a:rPr>
              <a:t>上午的終點不是『學會每個工具』，而是完成一條能重複使用的教學與研究產線。</a:t>
            </a:r>
          </a:p>
        </p:txBody>
      </p:sp>
    </p:spTree>
    <p:extLst>
      <p:ext uri="{BB962C8B-B14F-4D97-AF65-F5344CB8AC3E}">
        <p14:creationId xmlns:p14="http://schemas.microsoft.com/office/powerpoint/2010/main" val="1807386305"/>
      </p:ext>
    </p:extLst>
  </p:cSld>
</p:sld>
</file>

<file path=ppt/theme/theme1.xml><?xml version="1.0" encoding="utf-8"?>
<a:theme xmlns:a="http://schemas.openxmlformats.org/drawingml/2006/main" name="ChatGPT">
  <a:themeElements>
    <a:clrScheme name="NCU Morning">
      <a:dk1>
        <a:srgbClr val="000000"/>
      </a:dk1>
      <a:lt1>
        <a:srgbClr val="FFFFFF"/>
      </a:lt1>
      <a:dk2>
        <a:srgbClr val="15191F"/>
      </a:dk2>
      <a:lt2>
        <a:srgbClr val="EAF3FF"/>
      </a:lt2>
      <a:accent1>
        <a:srgbClr val="256FE8"/>
      </a:accent1>
      <a:accent2>
        <a:srgbClr val="FF7866"/>
      </a:accent2>
      <a:accent3>
        <a:srgbClr val="22AFA4"/>
      </a:accent3>
      <a:accent4>
        <a:srgbClr val="8B5CF6"/>
      </a:accent4>
      <a:accent5>
        <a:srgbClr val="F4B942"/>
      </a:accent5>
      <a:accent6>
        <a:srgbClr val="36A269"/>
      </a:accent6>
      <a:hlink>
        <a:srgbClr val="256FE8"/>
      </a:hlink>
      <a:folHlink>
        <a:srgbClr val="7C3AE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NCU Morning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2026-08-26T13:00:30.9320000Z</dcterms:created>
  <dcterms:modified xsi:type="dcterms:W3CDTF">2026-08-26T13:00:30.9320000Z</dcterms:modified>
</coreProperties>
</file>