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1ee36c5ace6496e" /><Relationship Type="http://schemas.openxmlformats.org/officeDocument/2006/relationships/extended-properties" Target="/docProps/app.xml" Id="Rc98807933fc2472c" /><Relationship Type="http://schemas.openxmlformats.org/officeDocument/2006/relationships/officeDocument" Target="/ppt/presentation.xml" Id="Rcdce2a70c6c8411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a48cd10a00f491d"/>
  </p:sldMasterIdLst>
  <p:notesMasterIdLst>
    <p:notesMasterId xmlns:r="http://schemas.openxmlformats.org/officeDocument/2006/relationships" r:id="Re6397d5c7e7149d7"/>
  </p:notesMasterIdLst>
  <p:sldIdLst>
    <p:sldId xmlns:r="http://schemas.openxmlformats.org/officeDocument/2006/relationships" id="256" r:id="R68d6eb21a4d844ae"/>
    <p:sldId xmlns:r="http://schemas.openxmlformats.org/officeDocument/2006/relationships" id="257" r:id="Readf343ee73143ca"/>
    <p:sldId xmlns:r="http://schemas.openxmlformats.org/officeDocument/2006/relationships" id="258" r:id="R987a8ed770e44fe9"/>
    <p:sldId xmlns:r="http://schemas.openxmlformats.org/officeDocument/2006/relationships" id="259" r:id="R7d17733d6fa6403c"/>
    <p:sldId xmlns:r="http://schemas.openxmlformats.org/officeDocument/2006/relationships" id="260" r:id="R94752ef8a047411a"/>
    <p:sldId xmlns:r="http://schemas.openxmlformats.org/officeDocument/2006/relationships" id="261" r:id="R5a40d5df224541bf"/>
    <p:sldId xmlns:r="http://schemas.openxmlformats.org/officeDocument/2006/relationships" id="262" r:id="R6826ecd21c2d4cb0"/>
    <p:sldId xmlns:r="http://schemas.openxmlformats.org/officeDocument/2006/relationships" id="263" r:id="Rdc15181ac59c459b"/>
    <p:sldId xmlns:r="http://schemas.openxmlformats.org/officeDocument/2006/relationships" id="264" r:id="R838a902d27ee4af7"/>
    <p:sldId xmlns:r="http://schemas.openxmlformats.org/officeDocument/2006/relationships" id="265" r:id="R23d3f91ee0de42e3"/>
    <p:sldId xmlns:r="http://schemas.openxmlformats.org/officeDocument/2006/relationships" id="266" r:id="Raa7274d1a2824053"/>
    <p:sldId xmlns:r="http://schemas.openxmlformats.org/officeDocument/2006/relationships" id="267" r:id="Ra2d883592cd04720"/>
    <p:sldId xmlns:r="http://schemas.openxmlformats.org/officeDocument/2006/relationships" id="268" r:id="Rd2b66e88f7064890"/>
    <p:sldId xmlns:r="http://schemas.openxmlformats.org/officeDocument/2006/relationships" id="269" r:id="Rf37b95786a33492c"/>
    <p:sldId xmlns:r="http://schemas.openxmlformats.org/officeDocument/2006/relationships" id="270" r:id="Rdc62a1bee91f49c9"/>
    <p:sldId xmlns:r="http://schemas.openxmlformats.org/officeDocument/2006/relationships" id="271" r:id="Rdc11400e549849e5"/>
    <p:sldId xmlns:r="http://schemas.openxmlformats.org/officeDocument/2006/relationships" id="272" r:id="Rd38665ddd14f4f08"/>
    <p:sldId xmlns:r="http://schemas.openxmlformats.org/officeDocument/2006/relationships" id="273" r:id="R32f19836199d4727"/>
    <p:sldId xmlns:r="http://schemas.openxmlformats.org/officeDocument/2006/relationships" id="274" r:id="R939e264e1abc4bb5"/>
    <p:sldId xmlns:r="http://schemas.openxmlformats.org/officeDocument/2006/relationships" id="275" r:id="R939fc0e1a53e4317"/>
    <p:sldId xmlns:r="http://schemas.openxmlformats.org/officeDocument/2006/relationships" id="276" r:id="R629c63bd8dd6416b"/>
    <p:sldId xmlns:r="http://schemas.openxmlformats.org/officeDocument/2006/relationships" id="277" r:id="Reb9504efcc4f456f"/>
    <p:sldId xmlns:r="http://schemas.openxmlformats.org/officeDocument/2006/relationships" id="278" r:id="R24c63949393d48ca"/>
    <p:sldId xmlns:r="http://schemas.openxmlformats.org/officeDocument/2006/relationships" id="279" r:id="R41f3b438d2904c98"/>
    <p:sldId xmlns:r="http://schemas.openxmlformats.org/officeDocument/2006/relationships" id="280" r:id="R5d1718b956134517"/>
    <p:sldId xmlns:r="http://schemas.openxmlformats.org/officeDocument/2006/relationships" id="281" r:id="Rbcc44289cac040c1"/>
    <p:sldId xmlns:r="http://schemas.openxmlformats.org/officeDocument/2006/relationships" id="282" r:id="R8e67424a775e40c5"/>
    <p:sldId xmlns:r="http://schemas.openxmlformats.org/officeDocument/2006/relationships" id="283" r:id="Re846e6e782d54720"/>
    <p:sldId xmlns:r="http://schemas.openxmlformats.org/officeDocument/2006/relationships" id="284" r:id="R585ceb2abe564462"/>
    <p:sldId xmlns:r="http://schemas.openxmlformats.org/officeDocument/2006/relationships" id="285" r:id="Rc47b835bb644426b"/>
    <p:sldId xmlns:r="http://schemas.openxmlformats.org/officeDocument/2006/relationships" id="286" r:id="Re079c908e384489b"/>
    <p:sldId xmlns:r="http://schemas.openxmlformats.org/officeDocument/2006/relationships" id="287" r:id="Rbeb9166da4554c5c"/>
    <p:sldId xmlns:r="http://schemas.openxmlformats.org/officeDocument/2006/relationships" id="288" r:id="R84fbc6838d444aad"/>
    <p:sldId xmlns:r="http://schemas.openxmlformats.org/officeDocument/2006/relationships" id="289" r:id="R2bcc2869ca83438c"/>
    <p:sldId xmlns:r="http://schemas.openxmlformats.org/officeDocument/2006/relationships" id="290" r:id="R2553b1a2df5a4895"/>
    <p:sldId xmlns:r="http://schemas.openxmlformats.org/officeDocument/2006/relationships" id="291" r:id="Rd641632f7a2446d9"/>
    <p:sldId xmlns:r="http://schemas.openxmlformats.org/officeDocument/2006/relationships" id="292" r:id="R45aab49606b34ee4"/>
    <p:sldId xmlns:r="http://schemas.openxmlformats.org/officeDocument/2006/relationships" id="293" r:id="R13c41a7d794349ba"/>
    <p:sldId xmlns:r="http://schemas.openxmlformats.org/officeDocument/2006/relationships" id="294" r:id="Rfc43f82d92a841a5"/>
    <p:sldId xmlns:r="http://schemas.openxmlformats.org/officeDocument/2006/relationships" id="295" r:id="R3ba96d203b994232"/>
    <p:sldId xmlns:r="http://schemas.openxmlformats.org/officeDocument/2006/relationships" id="296" r:id="R5f55310926ba41f1"/>
    <p:sldId xmlns:r="http://schemas.openxmlformats.org/officeDocument/2006/relationships" id="297" r:id="Rd6a19d9c6a754109"/>
    <p:sldId xmlns:r="http://schemas.openxmlformats.org/officeDocument/2006/relationships" id="298" r:id="Rdd0ed1cbe99a4983"/>
    <p:sldId xmlns:r="http://schemas.openxmlformats.org/officeDocument/2006/relationships" id="299" r:id="R5d7c7e92fc914a57"/>
    <p:sldId xmlns:r="http://schemas.openxmlformats.org/officeDocument/2006/relationships" id="300" r:id="Rffa85c696b794027"/>
    <p:sldId xmlns:r="http://schemas.openxmlformats.org/officeDocument/2006/relationships" id="301" r:id="R1c6bc566e9a44bff"/>
    <p:sldId xmlns:r="http://schemas.openxmlformats.org/officeDocument/2006/relationships" id="302" r:id="R5b7201bc2b064e75"/>
    <p:sldId xmlns:r="http://schemas.openxmlformats.org/officeDocument/2006/relationships" id="303" r:id="R8fec7ff02c67441f"/>
    <p:sldId xmlns:r="http://schemas.openxmlformats.org/officeDocument/2006/relationships" id="304" r:id="R3883eb39e24447ef"/>
    <p:sldId xmlns:r="http://schemas.openxmlformats.org/officeDocument/2006/relationships" id="305" r:id="R6eafef31b61c474a"/>
    <p:sldId xmlns:r="http://schemas.openxmlformats.org/officeDocument/2006/relationships" id="306" r:id="R8c33a09f19c940d8"/>
    <p:sldId xmlns:r="http://schemas.openxmlformats.org/officeDocument/2006/relationships" id="307" r:id="Rb7153e359f3a417f"/>
    <p:sldId xmlns:r="http://schemas.openxmlformats.org/officeDocument/2006/relationships" id="308" r:id="R1d80062f4b124523"/>
    <p:sldId xmlns:r="http://schemas.openxmlformats.org/officeDocument/2006/relationships" id="309" r:id="Rcf05a1c6c5304661"/>
    <p:sldId xmlns:r="http://schemas.openxmlformats.org/officeDocument/2006/relationships" id="310" r:id="R50b33f7704ed4a1d"/>
    <p:sldId xmlns:r="http://schemas.openxmlformats.org/officeDocument/2006/relationships" id="311" r:id="R30f3ab3bec9f4ae1"/>
    <p:sldId xmlns:r="http://schemas.openxmlformats.org/officeDocument/2006/relationships" id="312" r:id="R29a5098f95bb490e"/>
    <p:sldId xmlns:r="http://schemas.openxmlformats.org/officeDocument/2006/relationships" id="313" r:id="Rc8660bc464554bd2"/>
    <p:sldId xmlns:r="http://schemas.openxmlformats.org/officeDocument/2006/relationships" id="314" r:id="R3e10e0099b2c46f1"/>
    <p:sldId xmlns:r="http://schemas.openxmlformats.org/officeDocument/2006/relationships" id="315" r:id="R52dfebdd127246db"/>
    <p:sldId xmlns:r="http://schemas.openxmlformats.org/officeDocument/2006/relationships" id="316" r:id="Redda43cfede14a44"/>
    <p:sldId xmlns:r="http://schemas.openxmlformats.org/officeDocument/2006/relationships" id="317" r:id="Ree3e63f00b944d07"/>
    <p:sldId xmlns:r="http://schemas.openxmlformats.org/officeDocument/2006/relationships" id="318" r:id="R426e992412294a9e"/>
    <p:sldId xmlns:r="http://schemas.openxmlformats.org/officeDocument/2006/relationships" id="319" r:id="R8d01ad92e37a4ae3"/>
    <p:sldId xmlns:r="http://schemas.openxmlformats.org/officeDocument/2006/relationships" id="320" r:id="Rded029336cd345ba"/>
    <p:sldId xmlns:r="http://schemas.openxmlformats.org/officeDocument/2006/relationships" id="321" r:id="R23a1e5fc11604027"/>
    <p:sldId xmlns:r="http://schemas.openxmlformats.org/officeDocument/2006/relationships" id="322" r:id="R52167148c229458f"/>
    <p:sldId xmlns:r="http://schemas.openxmlformats.org/officeDocument/2006/relationships" id="323" r:id="R094736af362f45f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e88f701096848d6" /><Relationship Type="http://schemas.openxmlformats.org/officeDocument/2006/relationships/slideMaster" Target="/ppt/slideMasters/slideMaster1.xml" Id="R8a48cd10a00f491d" /><Relationship Type="http://schemas.openxmlformats.org/officeDocument/2006/relationships/notesMaster" Target="/ppt/notesMasters/notesMaster1.xml" Id="Re6397d5c7e7149d7" /><Relationship Type="http://schemas.openxmlformats.org/officeDocument/2006/relationships/presProps" Target="/ppt/presProps.xml" Id="R5523a58c12fd42c5" /><Relationship Type="http://schemas.openxmlformats.org/officeDocument/2006/relationships/tableStyles" Target="/ppt/tableStyles.xml" Id="Rb6bacd06eec24bd0" /><Relationship Type="http://schemas.openxmlformats.org/officeDocument/2006/relationships/slide" Target="/ppt/slides/slide1.xml" Id="R68d6eb21a4d844ae" /><Relationship Type="http://schemas.openxmlformats.org/officeDocument/2006/relationships/slide" Target="/ppt/slides/slide2.xml" Id="Readf343ee73143ca" /><Relationship Type="http://schemas.openxmlformats.org/officeDocument/2006/relationships/slide" Target="/ppt/slides/slide3.xml" Id="R987a8ed770e44fe9" /><Relationship Type="http://schemas.openxmlformats.org/officeDocument/2006/relationships/slide" Target="/ppt/slides/slide4.xml" Id="R7d17733d6fa6403c" /><Relationship Type="http://schemas.openxmlformats.org/officeDocument/2006/relationships/slide" Target="/ppt/slides/slide5.xml" Id="R94752ef8a047411a" /><Relationship Type="http://schemas.openxmlformats.org/officeDocument/2006/relationships/slide" Target="/ppt/slides/slide6.xml" Id="R5a40d5df224541bf" /><Relationship Type="http://schemas.openxmlformats.org/officeDocument/2006/relationships/slide" Target="/ppt/slides/slide7.xml" Id="R6826ecd21c2d4cb0" /><Relationship Type="http://schemas.openxmlformats.org/officeDocument/2006/relationships/slide" Target="/ppt/slides/slide8.xml" Id="Rdc15181ac59c459b" /><Relationship Type="http://schemas.openxmlformats.org/officeDocument/2006/relationships/slide" Target="/ppt/slides/slide9.xml" Id="R838a902d27ee4af7" /><Relationship Type="http://schemas.openxmlformats.org/officeDocument/2006/relationships/slide" Target="/ppt/slides/slide10.xml" Id="R23d3f91ee0de42e3" /><Relationship Type="http://schemas.openxmlformats.org/officeDocument/2006/relationships/slide" Target="/ppt/slides/slide11.xml" Id="Raa7274d1a2824053" /><Relationship Type="http://schemas.openxmlformats.org/officeDocument/2006/relationships/slide" Target="/ppt/slides/slide12.xml" Id="Ra2d883592cd04720" /><Relationship Type="http://schemas.openxmlformats.org/officeDocument/2006/relationships/slide" Target="/ppt/slides/slide13.xml" Id="Rd2b66e88f7064890" /><Relationship Type="http://schemas.openxmlformats.org/officeDocument/2006/relationships/slide" Target="/ppt/slides/slide14.xml" Id="Rf37b95786a33492c" /><Relationship Type="http://schemas.openxmlformats.org/officeDocument/2006/relationships/slide" Target="/ppt/slides/slide15.xml" Id="Rdc62a1bee91f49c9" /><Relationship Type="http://schemas.openxmlformats.org/officeDocument/2006/relationships/slide" Target="/ppt/slides/slide16.xml" Id="Rdc11400e549849e5" /><Relationship Type="http://schemas.openxmlformats.org/officeDocument/2006/relationships/slide" Target="/ppt/slides/slide17.xml" Id="Rd38665ddd14f4f08" /><Relationship Type="http://schemas.openxmlformats.org/officeDocument/2006/relationships/slide" Target="/ppt/slides/slide18.xml" Id="R32f19836199d4727" /><Relationship Type="http://schemas.openxmlformats.org/officeDocument/2006/relationships/slide" Target="/ppt/slides/slide19.xml" Id="R939e264e1abc4bb5" /><Relationship Type="http://schemas.openxmlformats.org/officeDocument/2006/relationships/slide" Target="/ppt/slides/slide20.xml" Id="R939fc0e1a53e4317" /><Relationship Type="http://schemas.openxmlformats.org/officeDocument/2006/relationships/slide" Target="/ppt/slides/slide21.xml" Id="R629c63bd8dd6416b" /><Relationship Type="http://schemas.openxmlformats.org/officeDocument/2006/relationships/slide" Target="/ppt/slides/slide22.xml" Id="Reb9504efcc4f456f" /><Relationship Type="http://schemas.openxmlformats.org/officeDocument/2006/relationships/slide" Target="/ppt/slides/slide23.xml" Id="R24c63949393d48ca" /><Relationship Type="http://schemas.openxmlformats.org/officeDocument/2006/relationships/slide" Target="/ppt/slides/slide24.xml" Id="R41f3b438d2904c98" /><Relationship Type="http://schemas.openxmlformats.org/officeDocument/2006/relationships/slide" Target="/ppt/slides/slide25.xml" Id="R5d1718b956134517" /><Relationship Type="http://schemas.openxmlformats.org/officeDocument/2006/relationships/slide" Target="/ppt/slides/slide26.xml" Id="Rbcc44289cac040c1" /><Relationship Type="http://schemas.openxmlformats.org/officeDocument/2006/relationships/slide" Target="/ppt/slides/slide27.xml" Id="R8e67424a775e40c5" /><Relationship Type="http://schemas.openxmlformats.org/officeDocument/2006/relationships/slide" Target="/ppt/slides/slide28.xml" Id="Re846e6e782d54720" /><Relationship Type="http://schemas.openxmlformats.org/officeDocument/2006/relationships/slide" Target="/ppt/slides/slide29.xml" Id="R585ceb2abe564462" /><Relationship Type="http://schemas.openxmlformats.org/officeDocument/2006/relationships/slide" Target="/ppt/slides/slide30.xml" Id="Rc47b835bb644426b" /><Relationship Type="http://schemas.openxmlformats.org/officeDocument/2006/relationships/slide" Target="/ppt/slides/slide31.xml" Id="Re079c908e384489b" /><Relationship Type="http://schemas.openxmlformats.org/officeDocument/2006/relationships/slide" Target="/ppt/slides/slide32.xml" Id="Rbeb9166da4554c5c" /><Relationship Type="http://schemas.openxmlformats.org/officeDocument/2006/relationships/slide" Target="/ppt/slides/slide33.xml" Id="R84fbc6838d444aad" /><Relationship Type="http://schemas.openxmlformats.org/officeDocument/2006/relationships/slide" Target="/ppt/slides/slide34.xml" Id="R2bcc2869ca83438c" /><Relationship Type="http://schemas.openxmlformats.org/officeDocument/2006/relationships/slide" Target="/ppt/slides/slide35.xml" Id="R2553b1a2df5a4895" /><Relationship Type="http://schemas.openxmlformats.org/officeDocument/2006/relationships/slide" Target="/ppt/slides/slide36.xml" Id="Rd641632f7a2446d9" /><Relationship Type="http://schemas.openxmlformats.org/officeDocument/2006/relationships/slide" Target="/ppt/slides/slide37.xml" Id="R45aab49606b34ee4" /><Relationship Type="http://schemas.openxmlformats.org/officeDocument/2006/relationships/slide" Target="/ppt/slides/slide38.xml" Id="R13c41a7d794349ba" /><Relationship Type="http://schemas.openxmlformats.org/officeDocument/2006/relationships/slide" Target="/ppt/slides/slide39.xml" Id="Rfc43f82d92a841a5" /><Relationship Type="http://schemas.openxmlformats.org/officeDocument/2006/relationships/slide" Target="/ppt/slides/slide40.xml" Id="R3ba96d203b994232" /><Relationship Type="http://schemas.openxmlformats.org/officeDocument/2006/relationships/slide" Target="/ppt/slides/slide41.xml" Id="R5f55310926ba41f1" /><Relationship Type="http://schemas.openxmlformats.org/officeDocument/2006/relationships/slide" Target="/ppt/slides/slide42.xml" Id="Rd6a19d9c6a754109" /><Relationship Type="http://schemas.openxmlformats.org/officeDocument/2006/relationships/slide" Target="/ppt/slides/slide43.xml" Id="Rdd0ed1cbe99a4983" /><Relationship Type="http://schemas.openxmlformats.org/officeDocument/2006/relationships/slide" Target="/ppt/slides/slide44.xml" Id="R5d7c7e92fc914a57" /><Relationship Type="http://schemas.openxmlformats.org/officeDocument/2006/relationships/slide" Target="/ppt/slides/slide45.xml" Id="Rffa85c696b794027" /><Relationship Type="http://schemas.openxmlformats.org/officeDocument/2006/relationships/slide" Target="/ppt/slides/slide46.xml" Id="R1c6bc566e9a44bff" /><Relationship Type="http://schemas.openxmlformats.org/officeDocument/2006/relationships/slide" Target="/ppt/slides/slide47.xml" Id="R5b7201bc2b064e75" /><Relationship Type="http://schemas.openxmlformats.org/officeDocument/2006/relationships/slide" Target="/ppt/slides/slide48.xml" Id="R8fec7ff02c67441f" /><Relationship Type="http://schemas.openxmlformats.org/officeDocument/2006/relationships/slide" Target="/ppt/slides/slide49.xml" Id="R3883eb39e24447ef" /><Relationship Type="http://schemas.openxmlformats.org/officeDocument/2006/relationships/slide" Target="/ppt/slides/slide50.xml" Id="R6eafef31b61c474a" /><Relationship Type="http://schemas.openxmlformats.org/officeDocument/2006/relationships/slide" Target="/ppt/slides/slide51.xml" Id="R8c33a09f19c940d8" /><Relationship Type="http://schemas.openxmlformats.org/officeDocument/2006/relationships/slide" Target="/ppt/slides/slide52.xml" Id="Rb7153e359f3a417f" /><Relationship Type="http://schemas.openxmlformats.org/officeDocument/2006/relationships/slide" Target="/ppt/slides/slide53.xml" Id="R1d80062f4b124523" /><Relationship Type="http://schemas.openxmlformats.org/officeDocument/2006/relationships/slide" Target="/ppt/slides/slide54.xml" Id="Rcf05a1c6c5304661" /><Relationship Type="http://schemas.openxmlformats.org/officeDocument/2006/relationships/slide" Target="/ppt/slides/slide55.xml" Id="R50b33f7704ed4a1d" /><Relationship Type="http://schemas.openxmlformats.org/officeDocument/2006/relationships/slide" Target="/ppt/slides/slide56.xml" Id="R30f3ab3bec9f4ae1" /><Relationship Type="http://schemas.openxmlformats.org/officeDocument/2006/relationships/slide" Target="/ppt/slides/slide57.xml" Id="R29a5098f95bb490e" /><Relationship Type="http://schemas.openxmlformats.org/officeDocument/2006/relationships/slide" Target="/ppt/slides/slide58.xml" Id="Rc8660bc464554bd2" /><Relationship Type="http://schemas.openxmlformats.org/officeDocument/2006/relationships/slide" Target="/ppt/slides/slide59.xml" Id="R3e10e0099b2c46f1" /><Relationship Type="http://schemas.openxmlformats.org/officeDocument/2006/relationships/slide" Target="/ppt/slides/slide60.xml" Id="R52dfebdd127246db" /><Relationship Type="http://schemas.openxmlformats.org/officeDocument/2006/relationships/slide" Target="/ppt/slides/slide61.xml" Id="Redda43cfede14a44" /><Relationship Type="http://schemas.openxmlformats.org/officeDocument/2006/relationships/slide" Target="/ppt/slides/slide62.xml" Id="Ree3e63f00b944d07" /><Relationship Type="http://schemas.openxmlformats.org/officeDocument/2006/relationships/slide" Target="/ppt/slides/slide63.xml" Id="R426e992412294a9e" /><Relationship Type="http://schemas.openxmlformats.org/officeDocument/2006/relationships/slide" Target="/ppt/slides/slide64.xml" Id="R8d01ad92e37a4ae3" /><Relationship Type="http://schemas.openxmlformats.org/officeDocument/2006/relationships/slide" Target="/ppt/slides/slide65.xml" Id="Rded029336cd345ba" /><Relationship Type="http://schemas.openxmlformats.org/officeDocument/2006/relationships/slide" Target="/ppt/slides/slide66.xml" Id="R23a1e5fc11604027" /><Relationship Type="http://schemas.openxmlformats.org/officeDocument/2006/relationships/slide" Target="/ppt/slides/slide67.xml" Id="R52167148c229458f" /><Relationship Type="http://schemas.openxmlformats.org/officeDocument/2006/relationships/slide" Target="/ppt/slides/slide68.xml" Id="R094736af362f45f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2fff2da33404c3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NCU Afternoon">
      <a:dk1>
        <a:srgbClr val="0F1E2E"/>
      </a:dk1>
      <a:lt1>
        <a:srgbClr val="FFFFFF"/>
      </a:lt1>
      <a:dk2>
        <a:srgbClr val="F0F4F8"/>
      </a:dk2>
      <a:lt2>
        <a:srgbClr val="E2EDF8"/>
      </a:lt2>
      <a:accent1>
        <a:srgbClr val="1B64DA"/>
      </a:accent1>
      <a:accent2>
        <a:srgbClr val="FF6B4A"/>
      </a:accent2>
      <a:accent3>
        <a:srgbClr val="0E9F94"/>
      </a:accent3>
      <a:accent4>
        <a:srgbClr val="6366F1"/>
      </a:accent4>
      <a:accent5>
        <a:srgbClr val="F59E0B"/>
      </a:accent5>
      <a:accent6>
        <a:srgbClr val="10B981"/>
      </a:accent6>
      <a:hlink>
        <a:srgbClr val="1B64DA"/>
      </a:hlink>
      <a:folHlink>
        <a:srgbClr val="6366F1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NCU Afternoon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9c7093b30414d2f" /><Relationship Type="http://schemas.openxmlformats.org/officeDocument/2006/relationships/notesMaster" Target="/ppt/notesMasters/notesMaster1.xml" Id="R1f7ecf925c9e4d0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414df673e5d4dec" /><Relationship Type="http://schemas.openxmlformats.org/officeDocument/2006/relationships/notesMaster" Target="/ppt/notesMasters/notesMaster1.xml" Id="Rafa9c108692746f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42b0077cfc74dc6" /><Relationship Type="http://schemas.openxmlformats.org/officeDocument/2006/relationships/notesMaster" Target="/ppt/notesMasters/notesMaster1.xml" Id="Rbc5b81a5b04642b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ded9136ceef47ef" /><Relationship Type="http://schemas.openxmlformats.org/officeDocument/2006/relationships/notesMaster" Target="/ppt/notesMasters/notesMaster1.xml" Id="R994e4f022368446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feba7c664044733" /><Relationship Type="http://schemas.openxmlformats.org/officeDocument/2006/relationships/notesMaster" Target="/ppt/notesMasters/notesMaster1.xml" Id="Re06f4a8f492f4be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91251d891ec49dd" /><Relationship Type="http://schemas.openxmlformats.org/officeDocument/2006/relationships/notesMaster" Target="/ppt/notesMasters/notesMaster1.xml" Id="R3bcc63bba4814fe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421fbbfb8494c21" /><Relationship Type="http://schemas.openxmlformats.org/officeDocument/2006/relationships/notesMaster" Target="/ppt/notesMasters/notesMaster1.xml" Id="R9fd7570f77d24c9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ea86a7f064248e0" /><Relationship Type="http://schemas.openxmlformats.org/officeDocument/2006/relationships/notesMaster" Target="/ppt/notesMasters/notesMaster1.xml" Id="R4b6a5a36ac92403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a36f89163884986" /><Relationship Type="http://schemas.openxmlformats.org/officeDocument/2006/relationships/notesMaster" Target="/ppt/notesMasters/notesMaster1.xml" Id="Rc74bfbc95f86495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7437b88ad73442e" /><Relationship Type="http://schemas.openxmlformats.org/officeDocument/2006/relationships/notesMaster" Target="/ppt/notesMasters/notesMaster1.xml" Id="R6d829cde4698473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f305cd7ef474dc0" /><Relationship Type="http://schemas.openxmlformats.org/officeDocument/2006/relationships/notesMaster" Target="/ppt/notesMasters/notesMaster1.xml" Id="R2381f9122723495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951c0121ace4cbb" /><Relationship Type="http://schemas.openxmlformats.org/officeDocument/2006/relationships/notesMaster" Target="/ppt/notesMasters/notesMaster1.xml" Id="R0dd6a11001e0433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bb0253f16494132" /><Relationship Type="http://schemas.openxmlformats.org/officeDocument/2006/relationships/notesMaster" Target="/ppt/notesMasters/notesMaster1.xml" Id="Rca7a142d858449f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f3b4563d7ac4472" /><Relationship Type="http://schemas.openxmlformats.org/officeDocument/2006/relationships/notesMaster" Target="/ppt/notesMasters/notesMaster1.xml" Id="R932115aafb7e4ba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92fbac005dd4846" /><Relationship Type="http://schemas.openxmlformats.org/officeDocument/2006/relationships/notesMaster" Target="/ppt/notesMasters/notesMaster1.xml" Id="R98152f7b69e54a0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fa77ee9340e4560" /><Relationship Type="http://schemas.openxmlformats.org/officeDocument/2006/relationships/notesMaster" Target="/ppt/notesMasters/notesMaster1.xml" Id="Ra7520565bcdb40d6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d19d8623bf64933" /><Relationship Type="http://schemas.openxmlformats.org/officeDocument/2006/relationships/notesMaster" Target="/ppt/notesMasters/notesMaster1.xml" Id="R3ab432db63a14a29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b1e8b90a12c49e2" /><Relationship Type="http://schemas.openxmlformats.org/officeDocument/2006/relationships/notesMaster" Target="/ppt/notesMasters/notesMaster1.xml" Id="Rf6911c036bd142eb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ef2573319ed5401d" /><Relationship Type="http://schemas.openxmlformats.org/officeDocument/2006/relationships/notesMaster" Target="/ppt/notesMasters/notesMaster1.xml" Id="R90943f935a074dbd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af54c42dc46443ba" /><Relationship Type="http://schemas.openxmlformats.org/officeDocument/2006/relationships/notesMaster" Target="/ppt/notesMasters/notesMaster1.xml" Id="R7da7b04078a94aab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8d4acd7c25614ed8" /><Relationship Type="http://schemas.openxmlformats.org/officeDocument/2006/relationships/notesMaster" Target="/ppt/notesMasters/notesMaster1.xml" Id="R025ce7f5cf8f4d89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c2a0fe53023b4697" /><Relationship Type="http://schemas.openxmlformats.org/officeDocument/2006/relationships/notesMaster" Target="/ppt/notesMasters/notesMaster1.xml" Id="Rfb6aba0f33ff4034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83ab5d2925c84141" /><Relationship Type="http://schemas.openxmlformats.org/officeDocument/2006/relationships/notesMaster" Target="/ppt/notesMasters/notesMaster1.xml" Id="R4468a55d27e146c1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1577c6a7224d46a1" /><Relationship Type="http://schemas.openxmlformats.org/officeDocument/2006/relationships/notesMaster" Target="/ppt/notesMasters/notesMaster1.xml" Id="R07e923ced5934d6b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d255e808179e4173" /><Relationship Type="http://schemas.openxmlformats.org/officeDocument/2006/relationships/notesMaster" Target="/ppt/notesMasters/notesMaster1.xml" Id="R43aacba9c400493d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8fc74cd337a945a7" /><Relationship Type="http://schemas.openxmlformats.org/officeDocument/2006/relationships/notesMaster" Target="/ppt/notesMasters/notesMaster1.xml" Id="Rd87d2559c7b447a2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2871e37c57fd476b" /><Relationship Type="http://schemas.openxmlformats.org/officeDocument/2006/relationships/notesMaster" Target="/ppt/notesMasters/notesMaster1.xml" Id="Rab0db24d90c34cf1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a056d0eb44794148" /><Relationship Type="http://schemas.openxmlformats.org/officeDocument/2006/relationships/notesMaster" Target="/ppt/notesMasters/notesMaster1.xml" Id="R175822ac2b55415c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0bc2e03a78ab46f4" /><Relationship Type="http://schemas.openxmlformats.org/officeDocument/2006/relationships/notesMaster" Target="/ppt/notesMasters/notesMaster1.xml" Id="Rb502f09ef8a04af0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4f35c7c08435456e" /><Relationship Type="http://schemas.openxmlformats.org/officeDocument/2006/relationships/notesMaster" Target="/ppt/notesMasters/notesMaster1.xml" Id="Rf2d151993ba64baf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a03a13804e474ed0" /><Relationship Type="http://schemas.openxmlformats.org/officeDocument/2006/relationships/notesMaster" Target="/ppt/notesMasters/notesMaster1.xml" Id="R3d5413e333784d9a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42f83cf766154e9f" /><Relationship Type="http://schemas.openxmlformats.org/officeDocument/2006/relationships/notesMaster" Target="/ppt/notesMasters/notesMaster1.xml" Id="Ra9487addbb724957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9ce1142206974ca8" /><Relationship Type="http://schemas.openxmlformats.org/officeDocument/2006/relationships/notesMaster" Target="/ppt/notesMasters/notesMaster1.xml" Id="R0eb3e69c695a4192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b2319c7f0f184ee9" /><Relationship Type="http://schemas.openxmlformats.org/officeDocument/2006/relationships/notesMaster" Target="/ppt/notesMasters/notesMaster1.xml" Id="R9f8e49717fdf4b72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2b04d8f6613c4e94" /><Relationship Type="http://schemas.openxmlformats.org/officeDocument/2006/relationships/notesMaster" Target="/ppt/notesMasters/notesMaster1.xml" Id="Rc74ed20acb144bd9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8f0eab19736c402c" /><Relationship Type="http://schemas.openxmlformats.org/officeDocument/2006/relationships/notesMaster" Target="/ppt/notesMasters/notesMaster1.xml" Id="R4a1d6014d5dc411c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b0d0da706f3549e2" /><Relationship Type="http://schemas.openxmlformats.org/officeDocument/2006/relationships/notesMaster" Target="/ppt/notesMasters/notesMaster1.xml" Id="Rc132679b9d5e4222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80a1829406694e90" /><Relationship Type="http://schemas.openxmlformats.org/officeDocument/2006/relationships/notesMaster" Target="/ppt/notesMasters/notesMaster1.xml" Id="R129edc190d964645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999e81d545c64215" /><Relationship Type="http://schemas.openxmlformats.org/officeDocument/2006/relationships/notesMaster" Target="/ppt/notesMasters/notesMaster1.xml" Id="R38720208cec94688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add75a296b404c9c" /><Relationship Type="http://schemas.openxmlformats.org/officeDocument/2006/relationships/notesMaster" Target="/ppt/notesMasters/notesMaster1.xml" Id="R29f9fd912ee74eac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59e2be5eed804fab" /><Relationship Type="http://schemas.openxmlformats.org/officeDocument/2006/relationships/notesMaster" Target="/ppt/notesMasters/notesMaster1.xml" Id="R420d14d45e17498a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92af117950d343b0" /><Relationship Type="http://schemas.openxmlformats.org/officeDocument/2006/relationships/notesMaster" Target="/ppt/notesMasters/notesMaster1.xml" Id="Rcc8734ce5b4e4edc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61f8f9c95cee4c9f" /><Relationship Type="http://schemas.openxmlformats.org/officeDocument/2006/relationships/notesMaster" Target="/ppt/notesMasters/notesMaster1.xml" Id="R2b7a4220aa5244a9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4bcfb0b0ea8349bd" /><Relationship Type="http://schemas.openxmlformats.org/officeDocument/2006/relationships/notesMaster" Target="/ppt/notesMasters/notesMaster1.xml" Id="R8cd0086576244fa4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268e269c50fb4a40" /><Relationship Type="http://schemas.openxmlformats.org/officeDocument/2006/relationships/notesMaster" Target="/ppt/notesMasters/notesMaster1.xml" Id="R39a51c10e1fc49f4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906c3ab84f6140df" /><Relationship Type="http://schemas.openxmlformats.org/officeDocument/2006/relationships/notesMaster" Target="/ppt/notesMasters/notesMaster1.xml" Id="Rb3756f2a1db74584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250c624b5c9e4f7f" /><Relationship Type="http://schemas.openxmlformats.org/officeDocument/2006/relationships/notesMaster" Target="/ppt/notesMasters/notesMaster1.xml" Id="R1c4bfeea90ab485b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01176fdb7bbb49a1" /><Relationship Type="http://schemas.openxmlformats.org/officeDocument/2006/relationships/notesMaster" Target="/ppt/notesMasters/notesMaster1.xml" Id="R0c9455cc2e3f4481" /></Relationships>
</file>

<file path=ppt/notesSlides/_rels/notesSlide49.xml.rels>&#65279;<?xml version="1.0" encoding="utf-8"?><Relationships xmlns="http://schemas.openxmlformats.org/package/2006/relationships"><Relationship Type="http://schemas.openxmlformats.org/officeDocument/2006/relationships/slide" Target="/ppt/slides/slide49.xml" Id="Ra2486982d31f42d5" /><Relationship Type="http://schemas.openxmlformats.org/officeDocument/2006/relationships/notesMaster" Target="/ppt/notesMasters/notesMaster1.xml" Id="R47f5726335d64eec" /></Relationships>
</file>

<file path=ppt/notesSlides/_rels/notesSlide50.xml.rels>&#65279;<?xml version="1.0" encoding="utf-8"?><Relationships xmlns="http://schemas.openxmlformats.org/package/2006/relationships"><Relationship Type="http://schemas.openxmlformats.org/officeDocument/2006/relationships/slide" Target="/ppt/slides/slide50.xml" Id="R232d7c62f6c747f8" /><Relationship Type="http://schemas.openxmlformats.org/officeDocument/2006/relationships/notesMaster" Target="/ppt/notesMasters/notesMaster1.xml" Id="R3fcc47a8517a45ec" /></Relationships>
</file>

<file path=ppt/notesSlides/_rels/notesSlide51.xml.rels>&#65279;<?xml version="1.0" encoding="utf-8"?><Relationships xmlns="http://schemas.openxmlformats.org/package/2006/relationships"><Relationship Type="http://schemas.openxmlformats.org/officeDocument/2006/relationships/slide" Target="/ppt/slides/slide51.xml" Id="R53ee8417c1054511" /><Relationship Type="http://schemas.openxmlformats.org/officeDocument/2006/relationships/notesMaster" Target="/ppt/notesMasters/notesMaster1.xml" Id="Ra6a8fe78092c4df3" /></Relationships>
</file>

<file path=ppt/notesSlides/_rels/notesSlide52.xml.rels>&#65279;<?xml version="1.0" encoding="utf-8"?><Relationships xmlns="http://schemas.openxmlformats.org/package/2006/relationships"><Relationship Type="http://schemas.openxmlformats.org/officeDocument/2006/relationships/slide" Target="/ppt/slides/slide52.xml" Id="Rc0b8babec3b64663" /><Relationship Type="http://schemas.openxmlformats.org/officeDocument/2006/relationships/notesMaster" Target="/ppt/notesMasters/notesMaster1.xml" Id="R66d96cc02c0f4ff8" /></Relationships>
</file>

<file path=ppt/notesSlides/_rels/notesSlide53.xml.rels>&#65279;<?xml version="1.0" encoding="utf-8"?><Relationships xmlns="http://schemas.openxmlformats.org/package/2006/relationships"><Relationship Type="http://schemas.openxmlformats.org/officeDocument/2006/relationships/slide" Target="/ppt/slides/slide53.xml" Id="R607da41f995a4ea4" /><Relationship Type="http://schemas.openxmlformats.org/officeDocument/2006/relationships/notesMaster" Target="/ppt/notesMasters/notesMaster1.xml" Id="R20824bff1b52427b" /></Relationships>
</file>

<file path=ppt/notesSlides/_rels/notesSlide54.xml.rels>&#65279;<?xml version="1.0" encoding="utf-8"?><Relationships xmlns="http://schemas.openxmlformats.org/package/2006/relationships"><Relationship Type="http://schemas.openxmlformats.org/officeDocument/2006/relationships/slide" Target="/ppt/slides/slide54.xml" Id="Rbdec5dfbdb4d45ba" /><Relationship Type="http://schemas.openxmlformats.org/officeDocument/2006/relationships/notesMaster" Target="/ppt/notesMasters/notesMaster1.xml" Id="Rbff22351cfe34d95" /></Relationships>
</file>

<file path=ppt/notesSlides/_rels/notesSlide55.xml.rels>&#65279;<?xml version="1.0" encoding="utf-8"?><Relationships xmlns="http://schemas.openxmlformats.org/package/2006/relationships"><Relationship Type="http://schemas.openxmlformats.org/officeDocument/2006/relationships/slide" Target="/ppt/slides/slide55.xml" Id="Racc94b3f7f6f48a3" /><Relationship Type="http://schemas.openxmlformats.org/officeDocument/2006/relationships/notesMaster" Target="/ppt/notesMasters/notesMaster1.xml" Id="Rcbe75dafc49e4d1e" /></Relationships>
</file>

<file path=ppt/notesSlides/_rels/notesSlide56.xml.rels>&#65279;<?xml version="1.0" encoding="utf-8"?><Relationships xmlns="http://schemas.openxmlformats.org/package/2006/relationships"><Relationship Type="http://schemas.openxmlformats.org/officeDocument/2006/relationships/slide" Target="/ppt/slides/slide56.xml" Id="R2c87f950cc024b67" /><Relationship Type="http://schemas.openxmlformats.org/officeDocument/2006/relationships/notesMaster" Target="/ppt/notesMasters/notesMaster1.xml" Id="Ree12409c9cd841d5" /></Relationships>
</file>

<file path=ppt/notesSlides/_rels/notesSlide57.xml.rels>&#65279;<?xml version="1.0" encoding="utf-8"?><Relationships xmlns="http://schemas.openxmlformats.org/package/2006/relationships"><Relationship Type="http://schemas.openxmlformats.org/officeDocument/2006/relationships/slide" Target="/ppt/slides/slide57.xml" Id="R17a417f5244e4386" /><Relationship Type="http://schemas.openxmlformats.org/officeDocument/2006/relationships/notesMaster" Target="/ppt/notesMasters/notesMaster1.xml" Id="Rcd5493c6680e423f" /></Relationships>
</file>

<file path=ppt/notesSlides/_rels/notesSlide58.xml.rels>&#65279;<?xml version="1.0" encoding="utf-8"?><Relationships xmlns="http://schemas.openxmlformats.org/package/2006/relationships"><Relationship Type="http://schemas.openxmlformats.org/officeDocument/2006/relationships/slide" Target="/ppt/slides/slide58.xml" Id="Rea13fd64f8d044cc" /><Relationship Type="http://schemas.openxmlformats.org/officeDocument/2006/relationships/notesMaster" Target="/ppt/notesMasters/notesMaster1.xml" Id="R49d761c8cf1c4f76" /></Relationships>
</file>

<file path=ppt/notesSlides/_rels/notesSlide59.xml.rels>&#65279;<?xml version="1.0" encoding="utf-8"?><Relationships xmlns="http://schemas.openxmlformats.org/package/2006/relationships"><Relationship Type="http://schemas.openxmlformats.org/officeDocument/2006/relationships/slide" Target="/ppt/slides/slide59.xml" Id="Raf14ab6eb1f5421d" /><Relationship Type="http://schemas.openxmlformats.org/officeDocument/2006/relationships/notesMaster" Target="/ppt/notesMasters/notesMaster1.xml" Id="R9ad1c637dc61407e" /></Relationships>
</file>

<file path=ppt/notesSlides/_rels/notesSlide60.xml.rels>&#65279;<?xml version="1.0" encoding="utf-8"?><Relationships xmlns="http://schemas.openxmlformats.org/package/2006/relationships"><Relationship Type="http://schemas.openxmlformats.org/officeDocument/2006/relationships/slide" Target="/ppt/slides/slide60.xml" Id="R06a15754ba3740a8" /><Relationship Type="http://schemas.openxmlformats.org/officeDocument/2006/relationships/notesMaster" Target="/ppt/notesMasters/notesMaster1.xml" Id="R41d6819fb2704027" /></Relationships>
</file>

<file path=ppt/notesSlides/_rels/notesSlide61.xml.rels>&#65279;<?xml version="1.0" encoding="utf-8"?><Relationships xmlns="http://schemas.openxmlformats.org/package/2006/relationships"><Relationship Type="http://schemas.openxmlformats.org/officeDocument/2006/relationships/slide" Target="/ppt/slides/slide61.xml" Id="R5ccb0d254e39441b" /><Relationship Type="http://schemas.openxmlformats.org/officeDocument/2006/relationships/notesMaster" Target="/ppt/notesMasters/notesMaster1.xml" Id="Re0fe46b0f96546d3" /></Relationships>
</file>

<file path=ppt/notesSlides/_rels/notesSlide62.xml.rels>&#65279;<?xml version="1.0" encoding="utf-8"?><Relationships xmlns="http://schemas.openxmlformats.org/package/2006/relationships"><Relationship Type="http://schemas.openxmlformats.org/officeDocument/2006/relationships/slide" Target="/ppt/slides/slide62.xml" Id="R6e61c7b7a79742d8" /><Relationship Type="http://schemas.openxmlformats.org/officeDocument/2006/relationships/notesMaster" Target="/ppt/notesMasters/notesMaster1.xml" Id="R1ccdf925f2824c0d" /></Relationships>
</file>

<file path=ppt/notesSlides/_rels/notesSlide63.xml.rels>&#65279;<?xml version="1.0" encoding="utf-8"?><Relationships xmlns="http://schemas.openxmlformats.org/package/2006/relationships"><Relationship Type="http://schemas.openxmlformats.org/officeDocument/2006/relationships/slide" Target="/ppt/slides/slide63.xml" Id="Re8acd85820be4fc9" /><Relationship Type="http://schemas.openxmlformats.org/officeDocument/2006/relationships/notesMaster" Target="/ppt/notesMasters/notesMaster1.xml" Id="Ra8f8f56703694034" /></Relationships>
</file>

<file path=ppt/notesSlides/_rels/notesSlide64.xml.rels>&#65279;<?xml version="1.0" encoding="utf-8"?><Relationships xmlns="http://schemas.openxmlformats.org/package/2006/relationships"><Relationship Type="http://schemas.openxmlformats.org/officeDocument/2006/relationships/slide" Target="/ppt/slides/slide64.xml" Id="Rdc5cbd72497549ea" /><Relationship Type="http://schemas.openxmlformats.org/officeDocument/2006/relationships/notesMaster" Target="/ppt/notesMasters/notesMaster1.xml" Id="R5fff6426fd4042ae" /></Relationships>
</file>

<file path=ppt/notesSlides/_rels/notesSlide65.xml.rels>&#65279;<?xml version="1.0" encoding="utf-8"?><Relationships xmlns="http://schemas.openxmlformats.org/package/2006/relationships"><Relationship Type="http://schemas.openxmlformats.org/officeDocument/2006/relationships/slide" Target="/ppt/slides/slide65.xml" Id="R04e544e04b1b48cf" /><Relationship Type="http://schemas.openxmlformats.org/officeDocument/2006/relationships/notesMaster" Target="/ppt/notesMasters/notesMaster1.xml" Id="R57b37fa41dd342ed" /></Relationships>
</file>

<file path=ppt/notesSlides/_rels/notesSlide66.xml.rels>&#65279;<?xml version="1.0" encoding="utf-8"?><Relationships xmlns="http://schemas.openxmlformats.org/package/2006/relationships"><Relationship Type="http://schemas.openxmlformats.org/officeDocument/2006/relationships/slide" Target="/ppt/slides/slide66.xml" Id="R85f1888437624db5" /><Relationship Type="http://schemas.openxmlformats.org/officeDocument/2006/relationships/notesMaster" Target="/ppt/notesMasters/notesMaster1.xml" Id="R1bc0e99e50434cca" /></Relationships>
</file>

<file path=ppt/notesSlides/_rels/notesSlide67.xml.rels>&#65279;<?xml version="1.0" encoding="utf-8"?><Relationships xmlns="http://schemas.openxmlformats.org/package/2006/relationships"><Relationship Type="http://schemas.openxmlformats.org/officeDocument/2006/relationships/slide" Target="/ppt/slides/slide67.xml" Id="Re3a473ff9e0d468f" /><Relationship Type="http://schemas.openxmlformats.org/officeDocument/2006/relationships/notesMaster" Target="/ppt/notesMasters/notesMaster1.xml" Id="Rb213ae78d31c4c75" /></Relationships>
</file>

<file path=ppt/notesSlides/_rels/notesSlide68.xml.rels>&#65279;<?xml version="1.0" encoding="utf-8"?><Relationships xmlns="http://schemas.openxmlformats.org/package/2006/relationships"><Relationship Type="http://schemas.openxmlformats.org/officeDocument/2006/relationships/slide" Target="/ppt/slides/slide68.xml" Id="Rbf824f5188d04680" /><Relationship Type="http://schemas.openxmlformats.org/officeDocument/2006/relationships/notesMaster" Target="/ppt/notesMasters/notesMaster1.xml" Id="R97eec5a7e78346c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開場先說明：今天的重點不是把所有按鈕看過一遍，而是每位參與者都完成可帶回課堂的成果。邀請大家先選定一門課程，以及一個真實的教學／研究痛點與問題。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提醒：本簡報已全面採用現行名稱「Gemini Notebook」。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說明下午不是程式設計課，而是任務設計、權限判斷與成果驗證課。沒有 Google 訂閱的參與者可在 Codex 完成主要任務，Antigravity 採同組共作。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提醒每一段都沿用上午作品與同一個教學／研究痛點與問題。參與者不需要重新發想題目。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這是一個真實的網站 DNS 遷移痛點：公告頁裡累積大量會計室 PDF，原本的下載連結仍指向 www.smes.tyc.edu.tw；當 DNS 與站台調整後，逐一打開、改網址、下載與確認，會變成重複又毫無效率的工作。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這一頁先不急著講工具，而是先讓大家看見「值得被自動化」的痛點：高頻、規則明確、數量很大，而且每一個檔案都需要留下結果。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https://web.smes.tyc.edu.tw/modules/tadnews/index.php?nsn=3187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我把需求交給 Agent：讀取 https://web.smes.tyc.edu.tw/modules/tadnews/index.php?nsn=3187，找出頁面中的全部 PDF；因為 DNS 遷移，下載連結前綴要把 www.smes.tyc.edu.tw 改成 web.smes.tyc.edu.tw。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舊格式的連結會依 files_sn 改寫成 /uploads/tadnews/tmp/{files_sn}/檔名.pdf；例如 files_sn=2544 的檔案，就改成 web.smes.tyc.edu.tw/uploads/tadnews/tmp/2544/檔名.pdf。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提示詞不能只說「幫我下載」，還要交代來源、轉換規則、保存資料夾與驗收條件：總數、成功數、有效 PDF、失敗數、總大小，以及是否留下 .part 殘檔。截圖中的結果面板就是 Agent 回報的可檢查證據。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https://web.smes.tyc.edu.tw/modules/tadnews/index.php?nsn=3187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這是同一個任務的最終交付畫面：147 個 PDF 已批次下載到本地資料夾，檔案數量與結果面板一致，後續可以再逐檔檢查、保存，並上傳到新校網公告。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這個案例的重點不是「AI 幫忙點了 147 次」，而是 Agent 把規則、執行、統計與驗收串成一個可重跑、可檢查的流程。最後發布到新校網前，仍由人確認公告內容、檔案授權與正式上傳範圍。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https://www.smes.tyc.edu.tw/modules/school/index.php?department_id=6&amp;zone_id=0&amp;page_id=46&amp;content_id=119&amp;type=news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用一個例子說明：『告訴我如何改網站』是對話；『依我的規則產出設計建議』是助理；『讀取專案、修改、測試、交付』才是 Agent 任務。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要求參與者之後每次都問：Agent 的完成證據在哪裡？若只有一段漂亮說明，工作還沒有完成。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為什麼 Agent 會在 2026 年初開始紅起來？OpenClaw（小龍蝦）是一個很適合拿來說明轉折的案例：大家原本把 AI 想成聊天機器人，但 OpenClaw 讓人更直觀地看到，模型可以透過 Gateway 連接模型、工具、訊息渠道與裝置，從回答問題進一步變成執行任務。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OpenClaw 官方文件與原始碼說明，它可以使用主機上的工具，也能透過 companion apps／nodes 執行裝置端行動；官方 CLI 有 agent exec，MCP 也能把外部工具納入執行面。這就是「長了手腳」的比喻：模型不只輸出文字，還能讀取環境、呼叫軟體、執行命令、操作瀏覽器或串接其他工具。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這頁的「爆紅」是社群現象與教學脈絡，不宣稱 OpenClaw 單獨造成三大公司的路線轉向；比較精準的說法是，OpenClaw 讓一條產業共同注意的道路變得可見：模型強度已經足以開始調用工具、串接 MCP／CLI，並把人類交代的事情推進成閉環任務。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最後提醒：本地端工具權限越大，風險也越高。使用 Agent 前要限定工作區、權限、可用工具與停止條件，這正好銜接後面的 Harness 與 Human-in-the-loop。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https://openclaw.ai/</a:t>
            </a:r>
          </a:p>
          <a:p xmlns:a="http://schemas.openxmlformats.org/drawingml/2006/main">
            <a:r>
              <a:t>- https://github.com/openclaw/openclaw</a:t>
            </a:r>
          </a:p>
          <a:p xmlns:a="http://schemas.openxmlformats.org/drawingml/2006/main">
            <a:r>
              <a:t>- https://docs.openclaw.ai/cli/agent</a:t>
            </a:r>
          </a:p>
          <a:p xmlns:a="http://schemas.openxmlformats.org/drawingml/2006/main">
            <a:r>
              <a:t>- https://github.com/openclaw/openclaw/blob/main/docs/cli/mcp.md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先把 Agent 想成一個可以自己跑的工作閉環：給定指令後，它能理解目標、規劃步驟、使用工具、驗證結果，最後交付成品，甚至長時間不中斷地工作。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Human-in-the-loop 的意思不是人類把每一步都代做，而是人仍然在 loop 裡設定目標、授權範圍、監控方向，並在關鍵節點做決策。人要看 Agent 有沒有做錯、做歪，是否偏離真正目的。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全自動通常更快，但難以保證每一個中間決策都正確；加入人類介入可能慢一點，卻能換取更高的可信度、可追查性與責任清楚。請大家把「何時必須停下來問人？」寫進自己的任務簡報。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阿凱老師的『人生交往學』選型心法（下午場核心概論）：</a:t>
            </a:r>
          </a:p>
          <a:p xmlns:a="http://schemas.openxmlformats.org/drawingml/2006/main">
            <a:r>
              <a:t>1. Gemini 3.7 Flash 是 Google 目前面向複雜 coding 與 Agent 工作流的工作馬，適合放進 Antigravity 長鏈執行。講者個人使用體感是：相較其他家 Agent，執行速度快 20 倍以上，很像熱血年輕人；這是個人工作流觀察，不是官方 benchmark，也不代表所有任務固定如此。</a:t>
            </a:r>
          </a:p>
          <a:p xmlns:a="http://schemas.openxmlformats.org/drawingml/2006/main">
            <a:r>
              <a:t>2. Claude 就像成熟穩重的伴侶進入婚姻生活，極度沉穩可靠；仍要依現場模型、額度與方案確認實際可用性。</a:t>
            </a:r>
          </a:p>
          <a:p xmlns:a="http://schemas.openxmlformats.org/drawingml/2006/main">
            <a:r>
              <a:t>3. Codex 介於不同工作風格之間，適合語音協作、檔案操作與頻繁試錯。</a:t>
            </a:r>
          </a:p>
          <a:p xmlns:a="http://schemas.openxmlformats.org/drawingml/2006/main">
            <a:r>
              <a:t>選 Agent 不是看名氣，而是依當下的任務緊急度、複雜度、權限與驗收證據挑選合適的夥伴。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https://www.anthropic.com/news/claude-sonnet-5</a:t>
            </a:r>
          </a:p>
          <a:p xmlns:a="http://schemas.openxmlformats.org/drawingml/2006/main">
            <a:r>
              <a:t>- https://www.anthropic.com/news/claude-opus-4-8</a:t>
            </a:r>
          </a:p>
          <a:p xmlns:a="http://schemas.openxmlformats.org/drawingml/2006/main">
            <a:r>
              <a:t>- https://www.anthropic.com/news/claude-fable-5-mythos-5</a:t>
            </a:r>
          </a:p>
          <a:p xmlns:a="http://schemas.openxmlformats.org/drawingml/2006/main">
            <a:r>
              <a:t>- https://openai.com/index/gpt-5-6/</a:t>
            </a:r>
          </a:p>
          <a:p xmlns:a="http://schemas.openxmlformats.org/drawingml/2006/main">
            <a:r>
              <a:t>- https://developers.openai.com/api/docs/models/gpt-5.6-luna</a:t>
            </a:r>
          </a:p>
          <a:p xmlns:a="http://schemas.openxmlformats.org/drawingml/2006/main">
            <a:r>
              <a:t>- https://ai.google.dev/gemini-api/docs/models/gemini-3.7-flash</a:t>
            </a:r>
          </a:p>
          <a:p xmlns:a="http://schemas.openxmlformats.org/drawingml/2006/main">
            <a:r>
              <a:t>- https://blog.google/innovation-and-ai/models-and-research/gemini-models/introducing-gemini-3-7-flash/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請每組建立一個專案資料夾，放入上午成果、需求說明與素材。Agent 需要可讀的工作區，不要只靠聊天記憶。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這三個案例分別支援學生資料、PIRLS 評量與 Agent Skills 的實作討論。先判斷輸入資料、規則與驗收，再決定交給哪個 Agent。本次資料依據案例公開版本與測試結果稽核。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https://cagoooo.github.io/Akai/tool/73/</a:t>
            </a:r>
          </a:p>
          <a:p xmlns:a="http://schemas.openxmlformats.org/drawingml/2006/main">
            <a:r>
              <a:t>- https://cagoooo.github.io/filter/</a:t>
            </a:r>
          </a:p>
          <a:p xmlns:a="http://schemas.openxmlformats.org/drawingml/2006/main">
            <a:r>
              <a:t>- https://cagoooo.github.io/Akai/tool/87/</a:t>
            </a:r>
          </a:p>
          <a:p xmlns:a="http://schemas.openxmlformats.org/drawingml/2006/main">
            <a:r>
              <a:t>- https://cagoooo.github.io/pirls-questioncraft/</a:t>
            </a:r>
          </a:p>
          <a:p xmlns:a="http://schemas.openxmlformats.org/drawingml/2006/main">
            <a:r>
              <a:t>- https://cagoooo.github.io/Akai/tool/103/</a:t>
            </a:r>
          </a:p>
          <a:p xmlns:a="http://schemas.openxmlformats.org/drawingml/2006/main">
            <a:r>
              <a:t>- https://cagoooo.github.io/PlayRight/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三個案例分別對應研究資料、無障礙檢核與規準式 AI 審查。請參與者比較：哪些步驟能交給 Agent，哪些判斷必須保留人工責任。本次資料依據案例公開版本與測試結果稽核。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https://cagoooo.github.io/Akai/tool/105/</a:t>
            </a:r>
          </a:p>
          <a:p xmlns:a="http://schemas.openxmlformats.org/drawingml/2006/main">
            <a:r>
              <a:t>- https://cagoooo.github.io/taic-edu/</a:t>
            </a:r>
          </a:p>
          <a:p xmlns:a="http://schemas.openxmlformats.org/drawingml/2006/main">
            <a:r>
              <a:t>- https://cagoooo.github.io/Akai/tool/123/</a:t>
            </a:r>
          </a:p>
          <a:p xmlns:a="http://schemas.openxmlformats.org/drawingml/2006/main">
            <a:r>
              <a:t>- https://cagoooo.github.io/smes-web-migration/</a:t>
            </a:r>
          </a:p>
          <a:p xmlns:a="http://schemas.openxmlformats.org/drawingml/2006/main">
            <a:r>
              <a:t>- https://cagoooo.github.io/Akai/tool/88/</a:t>
            </a:r>
          </a:p>
          <a:p xmlns:a="http://schemas.openxmlformats.org/drawingml/2006/main">
            <a:r>
              <a:t>- https://cagoooo.github.io/JHScurriculum/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把網頁做出來只是開始。當工具要保存表單、多人同步、管理登入或累積研究紀錄，就需要把『資料放哪裡、誰能讀寫、如何驗證』說清楚。這一段先建立前端、Agent 與後端的共同語言，再進入三條常見的資料路線。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https://developers.google.com/apps-script</a:t>
            </a:r>
          </a:p>
          <a:p xmlns:a="http://schemas.openxmlformats.org/drawingml/2006/main">
            <a:r>
              <a:t>- https://firebase.google.com/docs</a:t>
            </a:r>
          </a:p>
          <a:p xmlns:a="http://schemas.openxmlformats.org/drawingml/2006/main">
            <a:r>
              <a:t>- https://supabase.com/docs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Google Apps Script 是雲端 JavaScript 平台，可以整合與自動化 Google 產品；Google 官方也把按鈕、使用者行動與時間排程列為常見自動化入口。工作坊可先用 Sheets 當資料後臺，再用 Apps Script 處理表單、通知、排程與 Web App 介面。公開案例中，#90『繪本→Google表單一條龍工作坊』與 #106『石門國小第103屆畢業典禮』可作為 GAS 路線的觀察入口。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https://developers.google.com/apps-script</a:t>
            </a:r>
          </a:p>
          <a:p xmlns:a="http://schemas.openxmlformats.org/drawingml/2006/main">
            <a:r>
              <a:t>- https://cagoooo.github.io/Akai/tool/90/</a:t>
            </a:r>
          </a:p>
          <a:p xmlns:a="http://schemas.openxmlformats.org/drawingml/2006/main">
            <a:r>
              <a:t>- https://cagoooo.github.io/storytell/</a:t>
            </a:r>
          </a:p>
          <a:p xmlns:a="http://schemas.openxmlformats.org/drawingml/2006/main">
            <a:r>
              <a:t>- https://cagoooo.github.io/Akai/tool/106/</a:t>
            </a:r>
          </a:p>
          <a:p xmlns:a="http://schemas.openxmlformats.org/drawingml/2006/main">
            <a:r>
              <a:t>- https://cagoooo.github.io/smes-graduation-103/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CLASP Skill 的教學重點不是背指令，而是把 GAS 的建立、更新、部署與驗收變成可重複的工作流：先說清資料欄位與權限，再讓 Agent 產出程式，最後留下測試結果與可重跑的 Skill。這樣下次換一個表單或班級，不必從零開始。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https://developers.google.com/apps-script</a:t>
            </a:r>
          </a:p>
          <a:p xmlns:a="http://schemas.openxmlformats.org/drawingml/2006/main">
            <a:r>
              <a:t>- https://github.com/mathruffian-dot/codex-lazy-packs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Firebase 可把資料同步、使用者身分、伺服器端邏輯與部署放進同一套 Google 生態系。公開案例中，#48、#93、#109 都可作為 Firebase 應用的入口；教學時要把『資料表結構、權限規則、錯誤回報』一起看，而不是只看畫面是否能動。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https://firebase.google.com/docs</a:t>
            </a:r>
          </a:p>
          <a:p xmlns:a="http://schemas.openxmlformats.org/drawingml/2006/main">
            <a:r>
              <a:t>- https://cagoooo.github.io/Akai/tool/48/</a:t>
            </a:r>
          </a:p>
          <a:p xmlns:a="http://schemas.openxmlformats.org/drawingml/2006/main">
            <a:r>
              <a:t>- https://cagoooo.github.io/form/</a:t>
            </a:r>
          </a:p>
          <a:p xmlns:a="http://schemas.openxmlformats.org/drawingml/2006/main">
            <a:r>
              <a:t>- https://cagoooo.github.io/Akai/tool/93/</a:t>
            </a:r>
          </a:p>
          <a:p xmlns:a="http://schemas.openxmlformats.org/drawingml/2006/main">
            <a:r>
              <a:t>- https://cagoooo.github.io/Little-Mayer/</a:t>
            </a:r>
          </a:p>
          <a:p xmlns:a="http://schemas.openxmlformats.org/drawingml/2006/main">
            <a:r>
              <a:t>- https://cagoooo.github.io/Akai/tool/109/</a:t>
            </a:r>
          </a:p>
          <a:p xmlns:a="http://schemas.openxmlformats.org/drawingml/2006/main">
            <a:r>
              <a:t>- https://cagoooo.github.io/smes-soft-survey/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Supabase 可以作為另一條後端選擇：以 Postgres 為核心，搭配 Auth、Storage、API 與 Realtime。這裡刻意標示資料界線：目前公開的 123 個案例資料沒有找到明確標示 Supabase 的阿凱工具卡片，因此不捏造案例；先讓參與者認識官方路線，之後若確認到具體工具，再補上對應卡片。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https://supabase.com/</a:t>
            </a:r>
          </a:p>
          <a:p xmlns:a="http://schemas.openxmlformats.org/drawingml/2006/main">
            <a:r>
              <a:t>- https://supabase.com/docs</a:t>
            </a:r>
          </a:p>
          <a:p xmlns:a="http://schemas.openxmlformats.org/drawingml/2006/main">
            <a:r>
              <a:t>- https://cagoooo.github.io/Akai/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選後端不是選流行品牌，而是先問四件事：資料是否需要關聯查詢？是否需要多人即時同步？誰負責登入與權限？未來由誰維護與驗收？GAS 適合 Google 原生與快速自動化；Firebase 適合即時同步、登入與託管；Supabase 適合 Postgres 與 SQL 型資料設計。三者都要搭配 Human-in-the-loop 與最小權限。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https://developers.google.com/apps-script</a:t>
            </a:r>
          </a:p>
          <a:p xmlns:a="http://schemas.openxmlformats.org/drawingml/2006/main">
            <a:r>
              <a:t>- https://firebase.google.com/docs</a:t>
            </a:r>
          </a:p>
          <a:p xmlns:a="http://schemas.openxmlformats.org/drawingml/2006/main">
            <a:r>
              <a:t>- https://supabase.com/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章節轉場。Antigravity 實作以同組共作為主，實際可用功能依現場帳號方案與管理政策為準。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https://codelabs.developers.google.com/getting-started-with-antigravity-skills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Google Codelab 將 Antigravity 描述為可啟動、監看與協調 AI agents 活動的中央指揮中心。教學上最重要的是任務與驗收，而不是介面按鈕。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https://codelabs.developers.google.com/getting-started-with-antigravity-skills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Gemini 3.7 Flash 是本次 Antigravity 區段要特別認識的新模型。Google 官方將它定位為面向 coding 與 Agent 工作的 workhorse；官方文件也列出它適合複雜 coding、agentic workflows 與可靠的多步驟執行。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這裡的「可以工作、可以 harness」不是把所有責任交給模型，而是把模型放進一個清楚的 Agent Harness：目標要明確、素材與工具要限定、權限要分級、完成條件要可驗收，還要寫出什麼情況必須停止並請人決定。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因此可以鼓勵大家把 Gemini 3.7 Flash 當成一匹值得期待的工作馬，但不要把「更能長時間完成任務」誤解成「每次都不需要人檢查」。可信任的交付仍然來自模型能力、Harness 設計與 Human-in-the-loop 三者一起工作。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https://ai.google.dev/gemini-api/docs/models/gemini-3.7-flash</a:t>
            </a:r>
          </a:p>
          <a:p xmlns:a="http://schemas.openxmlformats.org/drawingml/2006/main">
            <a:r>
              <a:t>- https://ai.google.dev/gemini-api/docs/latest-model</a:t>
            </a:r>
          </a:p>
          <a:p xmlns:a="http://schemas.openxmlformats.org/drawingml/2006/main">
            <a:r>
              <a:t>- https://blog.google/innovation-and-ai/models-and-research/gemini-models/introducing-gemini-3-7-flash/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示範先請 Agent 閱讀並摘要專案，不立即修改。讓參與者建立『先觀察，再授權』的操作節奏。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請每組照四句話改成自己的任務。若任務無法在 20 分鐘內驗收，先縮小範圍。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示範任務可選：修正 RWD、加入一個形成性回饋、改善無障礙標籤。刻意要求 Agent 不要發布，讓權限邊界可見。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請參與者對示範結果追問：『你實際跑了什麼？』『哪一項沒有驗證？』培養證據導向，而不是相信完成宣告。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每組只做一項改善。若工具不可用，觀察員可用任務簡報與驗收規準進行紙上模擬，之後在 Codex 完成。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把 Gemini Spark 想成會按時上工的 Agent：任務不只在當下對話中完成，也可以依排程或監控條件在背景啟動。影片示範了用 Gemini Notebook 作為知識來源，再搭配 Skill 讓工作遵循固定規則。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官方說明將這類功能拆成任務、排程與 Skill；可用自然語言建立，也可在任務中用「/」選取既有 Skill。排程的實際可用性依帳號、方案、地區與 Google 政策而變，不能把功能狀態或完成時間當成所有人都相同。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https://gemini.google.com/app</a:t>
            </a:r>
          </a:p>
          <a:p xmlns:a="http://schemas.openxmlformats.org/drawingml/2006/main">
            <a:r>
              <a:t>- https://support.google.com/gemini/answer/17094710?hl=zh-HK</a:t>
            </a:r>
          </a:p>
          <a:p xmlns:a="http://schemas.openxmlformats.org/drawingml/2006/main">
            <a:r>
              <a:t>- https://youtu.be/kbAgdV__8Mc?si=b9NH1NDr67lf5CZ_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影片的教學路徑很適合轉成現場方法：先用 Gemini Notebook 整理政府公文寫作指南、採購法與單位補充規則，再建立公文寫作 Skill，最後在 Spark 任務中選取 Skill 產生草稿，打開 Google 文件人工修訂。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影片也清楚提醒：AI 產出是第一版，不是直接發布的正式文件。把「Review」保留在流程中，才能讓來源、格式、語氣與單位情境真正對齊。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https://youtu.be/kbAgdV__8Mc?si=b9NH1NDr67lf5CZ_</a:t>
            </a:r>
          </a:p>
          <a:p xmlns:a="http://schemas.openxmlformats.org/drawingml/2006/main">
            <a:r>
              <a:t>- https://support.google.com/gemini/answer/17094710?hl=zh-HK</a:t>
            </a:r>
          </a:p>
          <a:p xmlns:a="http://schemas.openxmlformats.org/drawingml/2006/main">
            <a:r>
              <a:t>- https://notebook.google.com/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用四個問題拆解一個 Spark 工作：要做什麼？什麼時候做？遵循什麼方法？可以使用哪些資料與應用程式？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Google 官方文件將 Task、Schedule、Skill 分別對應 what、when、how；連結應用程式則是實際執行時的資料與工具邊界。拆開後，任務比較容易重複、檢查與交接。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https://support.google.com/gemini/answer/17094710?hl=zh-HK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請把自己的高頻痛點縮成一個每週任務：例如整理課程新知、彙整研究摘要或產出下週備課提醒。先用公開或合成資料練習，不放入學生個資。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排程建立後，第一次執行要檢查來源、格式、時間與結果。把「哪裡需要人工確認」寫進 Skill 或任務簡報，讓下一次執行不必重新猜測。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https://youtu.be/kbAgdV__8Mc?si=b9NH1NDr67lf5CZ_</a:t>
            </a:r>
          </a:p>
          <a:p xmlns:a="http://schemas.openxmlformats.org/drawingml/2006/main">
            <a:r>
              <a:t>- https://support.google.com/gemini/answer/17094710?hl=zh-HK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這是從影片延伸出的學習歷程：先用一次任務找到痛點，再把成功做法與錯誤案例整理成 Skill，接著交給排程反覆執行，每次都由人回顧並改良。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下載大神或社群公開的 Skill 只是起點；真正有價值的是把它調整成自己的資料、規則、語氣、工作場域與生活節奏。Skill 不是一次安裝就結束，而是會隨著使用與回饋進化的工作資產。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https://youtu.be/kbAgdV__8Mc?si=b9NH1NDr67lf5CZ_</a:t>
            </a:r>
          </a:p>
          <a:p xmlns:a="http://schemas.openxmlformats.org/drawingml/2006/main">
            <a:r>
              <a:t>- https://support.google.com/gemini/answer/17094710?hl=zh-HK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這是 Antigravity 今日最值得補進工作方式的更新：官方 Remote Control 可讓使用者從任何網頁瀏覽器連線並操作 Antigravity 2.0 的桌面工作階段，查看對話、開始新 Agent 任務、檢視計畫與 artifacts。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官方文件目前標示功能正在逐步開放，Google AI Ultra 方案優先取得；因此現場要先確認自己的帳號是否看得到 Enable Remote Control。主機也要保持開機、未睡眠並連線。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https://antigravity.google/docs/remote-control/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現場示範口訣：啟用、連線、選機、修正。若設定中沒有 Enable Remote Control，不要自行猜測或改設定檔，先確認功能是否已 rollout 到帳號／方案；可改用 Codex 或 Claude 的既有遠端流程完成同一個教學目標。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https://antigravity.google/docs/remote-control/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轉場：下午用同一個任務進入 Codex，比較工作方式與成果證據，而不是比較誰的回答比較像人。桌面版 ChatGPT Voice 可在 Work／Codex 中直接口述、插話與追問進度；模型與方案會變動，本次仍以 GPT-5.6 Luna＋Max 作為講師的成本效益示範取向。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https://help.openai.com/en/articles/20001275-chatgpt-work-and-codex</a:t>
            </a:r>
          </a:p>
          <a:p xmlns:a="http://schemas.openxmlformats.org/drawingml/2006/main">
            <a:r>
              <a:t>- https://github.com/mathruffian-dot/codex-lazy-packs/blob/master/01.5-Codex%E5%BF%85%E8%A3%9DSkills%E8%88%87Plugins.md</a:t>
            </a:r>
          </a:p>
          <a:p xmlns:a="http://schemas.openxmlformats.org/drawingml/2006/main">
            <a:r>
              <a:t>- https://openai.com/index/gpt-5-6/</a:t>
            </a:r>
          </a:p>
          <a:p xmlns:a="http://schemas.openxmlformats.org/drawingml/2006/main">
            <a:r>
              <a:t>- https://developers.openai.com/api/docs/models/gpt-5.6-luna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示範如何把一個模糊要求改成可驗證任務。強調 Codex 可以處理檔案與專案工作，桌面版也能用 Voice 口述任務；使用者仍需界定範圍、麥克風與工作區權限。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https://help.openai.com/en/articles/20001275-chatgpt-work-and-codex</a:t>
            </a:r>
          </a:p>
          <a:p xmlns:a="http://schemas.openxmlformats.org/drawingml/2006/main">
            <a:r>
              <a:t>- https://github.com/mathruffian-dot/codex-lazy-packs/blob/master/01.5-Codex%E5%BF%85%E8%A3%9DSkills%E8%88%87Plugins.md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這段可直接複製給 Codex，再把目標換成各組需求。若 Agent 建議超出範圍，先縮小任務，不要一路追加。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六欄不是要寫長文，而是讓 Agent 有足夠上下文完成閉環。請每組把剛才四句任務補成六欄。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若不希望修改原檔，先複製到練習資料夾或明確要求只讀分析。可用 GPT-5.6 Luna 並開啟 Max 強度作為成本效益示範；操作完用一句話回答：哪個工具的工作回報最容易查證？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https://openai.com/index/gpt-5-6/</a:t>
            </a:r>
          </a:p>
          <a:p xmlns:a="http://schemas.openxmlformats.org/drawingml/2006/main">
            <a:r>
              <a:t>- https://developers.openai.com/api/docs/models/gpt-5.6-luna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轉場：提示詞解決這一次；Skill 保存一套可重複、可維護、可驗證的做法。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https://codelabs.developers.google.com/getting-started-with-antigravity-skills</a:t>
            </a:r>
          </a:p>
          <a:p xmlns:a="http://schemas.openxmlformats.org/drawingml/2006/main">
            <a:r>
              <a:t>- https://github.com/mathruffian-dot/codex-lazy-packs/blob/master/01.5-Codex%E5%BF%85%E8%A3%9DSkills%E8%88%87Plugins.md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用電影與遊戲把抽象概念變具體：Skill 很像《駭客任務》裡可以載入的能力模組，也像寶可夢取得技能卡或道具後學會新招式。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但「安裝」不是結束，也不是保證完全符合需求。可以先從大神、官方團隊或社群公開的 Skill 開始，再和 Agent 持續對話，補上自己的資料、規則、輸出格式、授權邊界與驗收方式。每一輪修正都會讓 Skill 更貼合自己的課程、研究、工作場域與生活習慣。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所以 Skill 會進化，而且每個人的版本都可以不同：下載的是起點，能否變成自己的工作方法，才是最有趣的地方。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https://agentskills.io/home</a:t>
            </a:r>
          </a:p>
          <a:p xmlns:a="http://schemas.openxmlformats.org/drawingml/2006/main">
            <a:r>
              <a:t>- https://github.com/anthropics/skills</a:t>
            </a:r>
          </a:p>
          <a:p xmlns:a="http://schemas.openxmlformats.org/drawingml/2006/main">
            <a:r>
              <a:t>- https://github.com/mathruffian-dot/codex-lazy-packs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這是使用者提供的真實提示詞庫：目前畫面顯示 51 筆、9 大分類。現場每組先挑一筆最常用的，不從空白開始。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https://cagoooo.github.io/ncu-ai-agent-workshop-20260826/04_%E5%AF%A6%E4%BD%9C%E5%B7%A5%E5%85%B7/%E6%8F%90%E7%A4%BA%E8%A9%9E%E5%BF%AB%E6%8D%B7%E9%9D%A2%E6%9D%BF_%E7%A0%94%E7%BF%92%E7%94%A8.html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四問有三個『是』就值得做 Skill；只有一個『是』，先留在提示詞面板。避免把每句常用語都包成 Skill。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每組從六例或完整提示詞庫選一個。升級時一定要補上：輸入材料、步驟、禁止事項、驗收條件與需要人工確認的動作。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不是每個 Skill 都要四個資料夾。先從 SKILL.md 開始，只有當內容能降低重複、提高穩定性時才增加 references、scripts 或 assets。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https://codelabs.developers.google.com/getting-started-with-antigravity-skills</a:t>
            </a:r>
          </a:p>
          <a:p xmlns:a="http://schemas.openxmlformats.org/drawingml/2006/main">
            <a:r>
              <a:t>- https://github.com/mathruffian-dot/codex-lazy-packs/blob/master/01.5-Codex%E5%BF%85%E8%A3%9DSkills%E8%88%87Plugins.md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本工作坊採跨平台相容規格：YAML frontmatter 只放 name 與 description。正文用命令式步驟，並把人工授權邊界寫明。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https://codelabs.developers.google.com/getting-started-with-antigravity-skills</a:t>
            </a:r>
          </a:p>
          <a:p xmlns:a="http://schemas.openxmlformats.org/drawingml/2006/main">
            <a:r>
              <a:t>- https://github.com/mathruffian-dot/codex-lazy-packs/blob/master/01.5-Codex%E5%BF%85%E8%A3%9DSkills%E8%88%87Plugins.md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比喻成課程平台：首頁只放導航，進入單元才讀教學內容，需要時才下載附件。Skill 不應把整個知識庫一次塞進主文。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https://codelabs.developers.google.com/getting-started-with-antigravity-skills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建議兩人分工：一人當 Skill 作者，一人當陌生使用者。測試者不看原提示詞，只用自然語句提出需求，觀察 Agent 是否正確啟用流程。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把測試結果記成兩欄，不要求輸出一模一樣；要求核心規則、授權邊界與驗收一致。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這一段使用工作坊自製的 PIRLS 風格合成資料，不是真實學生資料，也不是正式 PIRLS 題目。重點是 AI 輔助研究流程、編碼可靠性與資料治理。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https://www.iea.nl/sites/default/files/2025-10/GA66_PIRLS%202026.pdf</a:t>
            </a:r>
          </a:p>
          <a:p xmlns:a="http://schemas.openxmlformats.org/drawingml/2006/main">
            <a:r>
              <a:t>- https://www.iea.nl/sites/default/files/2024-04/Operational-Automatic-Scoring-of-Text-Responses-ePIRLS.pdf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選擇題與簡答題需要不同分析方法。不要讓 AI 先自由閱讀所有回覆再自行發明分類；先建立資料字典、答案鍵與逐題 scoring guide。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https://www.iea.nl/publications/teachers-resources/putting-pirls-use-classrooms-across-globe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要求每一步保留輸入、輸出與狀態。簡答初編的輸出至少包含 student_id、ai_code、evidence_excerpt、rationale、confidence、needs_human_review。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這張不是主張直接把正式評分交給 AI，而是說明國際評量也採『人工主流程＋AI 平行研究』的審慎路徑。工作坊內只做研究性初編與群體分析。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https://www.iea.nl/sites/default/files/2025-10/GA66_PIRLS%202026.pdf</a:t>
            </a:r>
          </a:p>
          <a:p xmlns:a="http://schemas.openxmlformats.org/drawingml/2006/main">
            <a:r>
              <a:t>- https://www.iea.nl/sites/default/files/2024-04/Operational-Automatic-Scoring-of-Text-Responses-ePIRLS.pdf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正式研究可再加入雙評分者、抽樣比例與一致性統計。PIRLS／TIMSS 技術流程重視明確 scoring guides、評分訓練與獨立雙評以記錄 reliability。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https://timssandpirls.bc.edu/timss2019/methods/pdf/TIMSS-2019-MP-Technical-Report.pdf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練習檔位於成果資料夾：PIRLS風格_學生資料_AI分析練習.csv、PIRLS風格_簡答題編碼規準.txt；最後才提供講師用人工參考編碼。禁止一開始把參考答案交給 AI。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請每位教授圈一個 30 天內最想驗證的領域。選擇標準是高頻、耗時、可檢查，不是最炫。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請各組在自己的 Skill 加上一條最重要的安全規則。學生資料 Skill 必須明確要求去識別化、資料最小化、人工複核與用途限制。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可選任務：課程網站上線前總檢、閱讀資料互動導讀、字幕品質檢查、GitHub Pages 部署計畫、PIRLS 風格學生資料分析。今天不要求公開發布。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每組 90 秒展示，回饋者用四項各給一個勾或問號。若是學生資料案例，再加問：資料是否去識別？AI 編碼是否有人工複核？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請每位教授寫下：哪一門課、哪一個任務、成功的量化或質化證據、哪一天回顧。學生資料任務要先用合成或去識別資料驗證。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這一段把 Agent 放回人的感受來談。講者覺得 Agent 讓自己完成很多以前想不到能做到的事，能力變得非常強大，就像擁有超能力一樣；在 Agent 時代，常會產生「沒有你做不到的事，只有你想不到的事」的感覺。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這不是要把 Agent 神化，而是說明能力被放大後，個人可以同時處理研究、教學、設計、程式、部署與驗證等過去需要多人分工的工作。也因此，社會上越來越常談一人公司、一人獨角獸公司；本頁將它當成工作型態的觀察與想像，不把它當作人人都必須追求的目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以前沒有 AI 的時候，我們會覺得做到這裡就好；但有了 AI Agent 之後，我們像發現了新大陸，因為原來這些事自己都能做到，會分泌大量的多巴胺與腦內啡，產生強烈的成就感與興奮感。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這也是為什麼講者會感覺一人公司、一人獨角獸公司越來越多：不是每個人真的都要獨自承擔一切，而是工具讓一個人可以召集多種能力、把想法推進成作品。反思點是：新能力帶來的興奮感很珍貴，但不能讓每一個新大陸都變成自己必須開發的疆域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很多人會發現，Agent 到來後反而更累、更忙。以前自己完成一件事就結束了；現在有 AI 和 Agent 幫忙，只要 1/10 甚至 1/20 的時間就能做完，效率提升至少 20 倍，省下來的時間卻讓人開始想：還能做哪些優化與改良？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因為效率越來越高，人就想做更多，給自己排了更多任務，反而越不得休息。這一頁不是否定效率，而是請教授們辨識「能做」與「值得做」的差異：如果每次省下時間都換成更多工作，生產力就不會自動帶來更好的生活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我們好像有點反過來被 Agent 駕馭了——明明說是 harness（駕馭）Agent，結果卻變成它讓我們攬了更多事情在身上。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請把這張當成下午的控制權檢查：Agent 可以長時間不中斷地執行，也可以比我們更快、更完整地處理某些工作；但它不應該替我們決定人生要塞多少任務。每一次委派前都可以多問一句：這件事真的值得被完成嗎？完成之後，我想把時間用在哪裡？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在這個時代，你不用是主管；即使只是基層員工或基層教師，有了 Agent 就好像成為很厲害的主管，可以吩咐它做事、分派任務給它。它做不好時，你甚至可以要求它重做或修正。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最特別的是，AI 常帶來很強的正面情緒價值。使用者會感覺它像一個不會離職、不會抱怨、隨時提供陪伴感與鼓勵的屬下，讓自己覺得能做成好多事。講者原話是「AI 永遠會給你正面的情緒價值」；本頁保留這個體感，同時提醒這不是對所有模型、所有情境的保證，也不能取代真實的人際關係與專業責任。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這份陪伴感可以成為行動的支撐，但最後的價值判斷、倫理責任與關係經營仍要由人承擔。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所以我們需要反思初衷：省下來的這些時間，我們到底該拿來做什麼？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現在我們解放了雙手，只要透過說話或打字指派任務，AI Agent 就能長時間不中斷地把事情做好，甚至做得比我們還好。多出來的時間，我們是不是應該好好拿來做人生中真正重要的事？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可以是：</a:t>
            </a:r>
          </a:p>
          <a:p xmlns:a="http://schemas.openxmlformats.org/drawingml/2006/main">
            <a:r>
              <a:t>• 培養自己的興趣與未來志向，探索以前在工作或教學中沒時間嘗試的路。</a:t>
            </a:r>
          </a:p>
          <a:p xmlns:a="http://schemas.openxmlformats.org/drawingml/2006/main">
            <a:r>
              <a:t>• 陪伴孩子與家人，建立更好的家庭關係，參與孩子的成長過程。</a:t>
            </a:r>
          </a:p>
          <a:p xmlns:a="http://schemas.openxmlformats.org/drawingml/2006/main">
            <a:r>
              <a:t>• 促進與同儕、同事之間的人際互動，好好聊聊天、深入溝通，找回人生更重要的意義。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未來 AI Agent 一定會越來越強，強到我們只要動動嘴巴，它就能一路執行到最好。但剩下的這些時間，更應該好好規劃在人際關係、家人陪伴，以及個人的職涯發展與興趣上。這就是素養教育的所在：不只會用工具，而是能把工具帶來的自由內化成更好的生活選擇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請參與者先把資源頁加入書籤，再用手機拍下最後一句。若現場時間不足，部署與 Skill 擴寫可依此清單回家續作。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本頁資源皆為公開網站入口，請依卡片名稱點擊或掃描 QR Code 開啟。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公開資源：研習資源導航</a:t>
            </a:r>
          </a:p>
          <a:p xmlns:a="http://schemas.openxmlformats.org/drawingml/2006/main">
            <a:r>
              <a:t>- 公開資源：開啟 Google Antigravity</a:t>
            </a:r>
          </a:p>
          <a:p xmlns:a="http://schemas.openxmlformats.org/drawingml/2006/main">
            <a:r>
              <a:t>- 公開資源：開啟 Codex</a:t>
            </a:r>
          </a:p>
          <a:p xmlns:a="http://schemas.openxmlformats.org/drawingml/2006/main">
            <a:r>
              <a:t>- 公開資源：開啟 Claude</a:t>
            </a:r>
          </a:p>
          <a:p xmlns:a="http://schemas.openxmlformats.org/drawingml/2006/main">
            <a:r>
              <a:t>- 公開資源：Agent Skills 官方教學</a:t>
            </a:r>
          </a:p>
          <a:p xmlns:a="http://schemas.openxmlformats.org/drawingml/2006/main">
            <a:r>
              <a:t>- 公開資源：Agent Skills 資源庫：Codex 懶人包與國際公開 Skills</a:t>
            </a:r>
          </a:p>
          <a:p xmlns:a="http://schemas.openxmlformats.org/drawingml/2006/main">
            <a:r>
              <a:t>- 公開資源：提示詞快捷面板</a:t>
            </a:r>
          </a:p>
          <a:p xmlns:a="http://schemas.openxmlformats.org/drawingml/2006/main">
            <a:r>
              <a:t>- 公開資源：教育科技創新專區</a:t>
            </a:r>
          </a:p>
          <a:p xmlns:a="http://schemas.openxmlformats.org/drawingml/2006/main">
            <a:r>
              <a:t>- 公開資源：PIRLS 2026 評分規劃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1b1694c9b7a4f3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129748f93574031" /><Relationship Type="http://schemas.openxmlformats.org/officeDocument/2006/relationships/slideLayout" Target="/ppt/slideLayouts/slideLayout1.xml" Id="R62b53893a942469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2b53893a942469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NCU Afternoon">
      <a:dk1>
        <a:srgbClr val="0F1E2E"/>
      </a:dk1>
      <a:lt1>
        <a:srgbClr val="FFFFFF"/>
      </a:lt1>
      <a:dk2>
        <a:srgbClr val="F0F4F8"/>
      </a:dk2>
      <a:lt2>
        <a:srgbClr val="E2EDF8"/>
      </a:lt2>
      <a:accent1>
        <a:srgbClr val="1B64DA"/>
      </a:accent1>
      <a:accent2>
        <a:srgbClr val="FF6B4A"/>
      </a:accent2>
      <a:accent3>
        <a:srgbClr val="0E9F94"/>
      </a:accent3>
      <a:accent4>
        <a:srgbClr val="6366F1"/>
      </a:accent4>
      <a:accent5>
        <a:srgbClr val="F59E0B"/>
      </a:accent5>
      <a:accent6>
        <a:srgbClr val="10B981"/>
      </a:accent6>
      <a:hlink>
        <a:srgbClr val="1B64DA"/>
      </a:hlink>
      <a:folHlink>
        <a:srgbClr val="6366F1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NCU Afternoon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a62d0059b44ff6" /><Relationship Type="http://schemas.openxmlformats.org/officeDocument/2006/relationships/image" Target="/ppt/media/image.png" Id="R5dc8fbe5d7984045" /><Relationship Type="http://schemas.openxmlformats.org/officeDocument/2006/relationships/notesSlide" Target="/ppt/notesSlides/notesSlide1.xml" Id="R9f14e653344b497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0e688c8a4e4866" /><Relationship Type="http://schemas.openxmlformats.org/officeDocument/2006/relationships/notesSlide" Target="/ppt/notesSlides/notesSlide2.xml" Id="Rb8f0217379f341e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9a7ab735b14d6e" /><Relationship Type="http://schemas.openxmlformats.org/officeDocument/2006/relationships/notesSlide" Target="/ppt/notesSlides/notesSlide3.xml" Id="Rc3f447677ccd477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d47f170a3f48f1" /><Relationship Type="http://schemas.openxmlformats.org/officeDocument/2006/relationships/image" Target="/ppt/media/image2.png" Id="R1204a76cd0f34095" /><Relationship Type="http://schemas.openxmlformats.org/officeDocument/2006/relationships/notesSlide" Target="/ppt/notesSlides/notesSlide4.xml" Id="R9447fde8880844e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6599f94b604132" /><Relationship Type="http://schemas.openxmlformats.org/officeDocument/2006/relationships/image" Target="/ppt/media/image3.png" Id="R835c4c0346574fe6" /><Relationship Type="http://schemas.openxmlformats.org/officeDocument/2006/relationships/notesSlide" Target="/ppt/notesSlides/notesSlide5.xml" Id="R9044fb81d7594b5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249e16e786442f" /><Relationship Type="http://schemas.openxmlformats.org/officeDocument/2006/relationships/image" Target="/ppt/media/image4.png" Id="Re82576a340f74b0d" /><Relationship Type="http://schemas.openxmlformats.org/officeDocument/2006/relationships/hyperlink" Target="https://www.smes.tyc.edu.tw/modules/school/index.php?department_id=6&amp;zone_id=0&amp;page_id=46&amp;content_id=119&amp;type=news" TargetMode="External" Id="Rbfdc18c01a5f4da4" /><Relationship Type="http://schemas.openxmlformats.org/officeDocument/2006/relationships/notesSlide" Target="/ppt/notesSlides/notesSlide6.xml" Id="Ra12fefbb101e4a6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a0985a2e4d42d8" /><Relationship Type="http://schemas.openxmlformats.org/officeDocument/2006/relationships/notesSlide" Target="/ppt/notesSlides/notesSlide7.xml" Id="Rbcdcc699c1d1443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0cff0c643a4708" /><Relationship Type="http://schemas.openxmlformats.org/officeDocument/2006/relationships/notesSlide" Target="/ppt/notesSlides/notesSlide8.xml" Id="R69a73fa712ea48f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ee460ae8244722" /><Relationship Type="http://schemas.openxmlformats.org/officeDocument/2006/relationships/hyperlink" Target="https://openclaw.ai/" TargetMode="External" Id="R591dadb6c4c24251" /><Relationship Type="http://schemas.openxmlformats.org/officeDocument/2006/relationships/hyperlink" Target="https://github.com/openclaw/openclaw" TargetMode="External" Id="Rd4cddb8125bc4172" /><Relationship Type="http://schemas.openxmlformats.org/officeDocument/2006/relationships/image" Target="/ppt/media/image5.png" Id="Rd68fe35f99ae4bd3" /><Relationship Type="http://schemas.openxmlformats.org/officeDocument/2006/relationships/image" Target="/ppt/media/image6.png" Id="R0fe1a00db0344965" /><Relationship Type="http://schemas.openxmlformats.org/officeDocument/2006/relationships/notesSlide" Target="/ppt/notesSlides/notesSlide9.xml" Id="Rd7079deb6bd1408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5937baeaf1431e" /><Relationship Type="http://schemas.openxmlformats.org/officeDocument/2006/relationships/notesSlide" Target="/ppt/notesSlides/notesSlide10.xml" Id="R1fba1b2b3dce442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a3e0d3207b4570" /><Relationship Type="http://schemas.openxmlformats.org/officeDocument/2006/relationships/hyperlink" Target="https://antigravity.google/" TargetMode="External" Id="R8e3bacbfc83e423c" /><Relationship Type="http://schemas.openxmlformats.org/officeDocument/2006/relationships/hyperlink" Target="https://chatgpt.com/codex/" TargetMode="External" Id="R14551c7e66ca40ff" /><Relationship Type="http://schemas.openxmlformats.org/officeDocument/2006/relationships/hyperlink" Target="https://claude.ai/" TargetMode="External" Id="R8a87a2e353654a0f" /><Relationship Type="http://schemas.openxmlformats.org/officeDocument/2006/relationships/image" Target="/ppt/media/image7.png" Id="R393be7c840ac4156" /><Relationship Type="http://schemas.openxmlformats.org/officeDocument/2006/relationships/image" Target="/ppt/media/image8.png" Id="R960a35adc28f4535" /><Relationship Type="http://schemas.openxmlformats.org/officeDocument/2006/relationships/image" Target="/ppt/media/image9.png" Id="Re6baae08559a4f26" /><Relationship Type="http://schemas.openxmlformats.org/officeDocument/2006/relationships/notesSlide" Target="/ppt/notesSlides/notesSlide11.xml" Id="R2340b03bc5304d6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809f3164994a45" /><Relationship Type="http://schemas.openxmlformats.org/officeDocument/2006/relationships/notesSlide" Target="/ppt/notesSlides/notesSlide12.xml" Id="Rb04edceb0ffe4fa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a5c576f8d74246" /><Relationship Type="http://schemas.openxmlformats.org/officeDocument/2006/relationships/hyperlink" Target="https://cagoooo.github.io/Akai/tool/73/" TargetMode="External" Id="R914faf16b8c340ac" /><Relationship Type="http://schemas.openxmlformats.org/officeDocument/2006/relationships/image" Target="/ppt/media/image10.png" Id="Rba95d19dea794f78" /><Relationship Type="http://schemas.openxmlformats.org/officeDocument/2006/relationships/hyperlink" Target="https://cagoooo.github.io/filter/" TargetMode="External" Id="R8c788dfed4854ddf" /><Relationship Type="http://schemas.openxmlformats.org/officeDocument/2006/relationships/image" Target="/ppt/media/image11.png" Id="R20dc4e62150e46ad" /><Relationship Type="http://schemas.openxmlformats.org/officeDocument/2006/relationships/hyperlink" Target="https://cagoooo.github.io/Akai/tool/87/" TargetMode="External" Id="Rf67300d1ff554617" /><Relationship Type="http://schemas.openxmlformats.org/officeDocument/2006/relationships/image" Target="/ppt/media/image12.png" Id="R997eb84560e449b6" /><Relationship Type="http://schemas.openxmlformats.org/officeDocument/2006/relationships/hyperlink" Target="https://cagoooo.github.io/pirls-questioncraft/" TargetMode="External" Id="R81f16571ceed4a01" /><Relationship Type="http://schemas.openxmlformats.org/officeDocument/2006/relationships/image" Target="/ppt/media/image13.png" Id="R2197ce04caec4397" /><Relationship Type="http://schemas.openxmlformats.org/officeDocument/2006/relationships/hyperlink" Target="https://cagoooo.github.io/Akai/tool/103/" TargetMode="External" Id="R420cd2380b874465" /><Relationship Type="http://schemas.openxmlformats.org/officeDocument/2006/relationships/image" Target="/ppt/media/image14.png" Id="R052bc3ced6d64c91" /><Relationship Type="http://schemas.openxmlformats.org/officeDocument/2006/relationships/hyperlink" Target="https://cagoooo.github.io/PlayRight/" TargetMode="External" Id="Rce2884a4d1b846f0" /><Relationship Type="http://schemas.openxmlformats.org/officeDocument/2006/relationships/image" Target="/ppt/media/image15.png" Id="Re7149961b62843e2" /><Relationship Type="http://schemas.openxmlformats.org/officeDocument/2006/relationships/notesSlide" Target="/ppt/notesSlides/notesSlide13.xml" Id="R5210c76dccc548b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3741d6748c48c0" /><Relationship Type="http://schemas.openxmlformats.org/officeDocument/2006/relationships/hyperlink" Target="https://cagoooo.github.io/Akai/tool/105/" TargetMode="External" Id="Rbf09f29cf17d4cd8" /><Relationship Type="http://schemas.openxmlformats.org/officeDocument/2006/relationships/image" Target="/ppt/media/image16.png" Id="R073fc4fee25c4809" /><Relationship Type="http://schemas.openxmlformats.org/officeDocument/2006/relationships/hyperlink" Target="https://cagoooo.github.io/taic-edu/" TargetMode="External" Id="Rc013696e929a4904" /><Relationship Type="http://schemas.openxmlformats.org/officeDocument/2006/relationships/image" Target="/ppt/media/image17.png" Id="R84e08df6602c471b" /><Relationship Type="http://schemas.openxmlformats.org/officeDocument/2006/relationships/hyperlink" Target="https://cagoooo.github.io/Akai/tool/123/" TargetMode="External" Id="R884a957a3e5f4e21" /><Relationship Type="http://schemas.openxmlformats.org/officeDocument/2006/relationships/image" Target="/ppt/media/image18.png" Id="R60471a3f9c4b49c4" /><Relationship Type="http://schemas.openxmlformats.org/officeDocument/2006/relationships/hyperlink" Target="https://cagoooo.github.io/smes-web-migration/" TargetMode="External" Id="Rb467937e228a44c6" /><Relationship Type="http://schemas.openxmlformats.org/officeDocument/2006/relationships/image" Target="/ppt/media/image19.png" Id="R2b91711b77f7433e" /><Relationship Type="http://schemas.openxmlformats.org/officeDocument/2006/relationships/hyperlink" Target="https://cagoooo.github.io/Akai/tool/88/" TargetMode="External" Id="R4daabe990fe74656" /><Relationship Type="http://schemas.openxmlformats.org/officeDocument/2006/relationships/image" Target="/ppt/media/image20.png" Id="R09706f1f1a834822" /><Relationship Type="http://schemas.openxmlformats.org/officeDocument/2006/relationships/hyperlink" Target="https://cagoooo.github.io/JHScurriculum/" TargetMode="External" Id="R6e98b925caa04062" /><Relationship Type="http://schemas.openxmlformats.org/officeDocument/2006/relationships/image" Target="/ppt/media/image21.png" Id="Ra109248aecc44c46" /><Relationship Type="http://schemas.openxmlformats.org/officeDocument/2006/relationships/notesSlide" Target="/ppt/notesSlides/notesSlide14.xml" Id="R4fd5893b275b470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41899de8a94b64" /><Relationship Type="http://schemas.openxmlformats.org/officeDocument/2006/relationships/notesSlide" Target="/ppt/notesSlides/notesSlide15.xml" Id="Rf1cdc2d256714e1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69e825317f4724" /><Relationship Type="http://schemas.openxmlformats.org/officeDocument/2006/relationships/hyperlink" Target="https://cagoooo.github.io/Akai/tool/90/" TargetMode="External" Id="R57e40a85b29f4cf5" /><Relationship Type="http://schemas.openxmlformats.org/officeDocument/2006/relationships/hyperlink" Target="https://cagoooo.github.io/Akai/tool/106/" TargetMode="External" Id="R1a1ad13cda044d40" /><Relationship Type="http://schemas.openxmlformats.org/officeDocument/2006/relationships/hyperlink" Target="https://github.com/mathruffian-dot/codex-lazy-packs" TargetMode="External" Id="Rd25906c80173497e" /><Relationship Type="http://schemas.openxmlformats.org/officeDocument/2006/relationships/image" Target="/ppt/media/image22.png" Id="R91ccf28e9b194789" /><Relationship Type="http://schemas.openxmlformats.org/officeDocument/2006/relationships/image" Target="/ppt/media/image23.png" Id="R7fed9e7db3294e85" /><Relationship Type="http://schemas.openxmlformats.org/officeDocument/2006/relationships/image" Target="/ppt/media/image24.png" Id="R532ee2cf67834a1e" /><Relationship Type="http://schemas.openxmlformats.org/officeDocument/2006/relationships/notesSlide" Target="/ppt/notesSlides/notesSlide16.xml" Id="R3a8a3380e64540d2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d03da5b1b746c0" /><Relationship Type="http://schemas.openxmlformats.org/officeDocument/2006/relationships/hyperlink" Target="https://github.com/mathruffian-dot/codex-lazy-packs" TargetMode="External" Id="R64cffc4104db4ab1" /><Relationship Type="http://schemas.openxmlformats.org/officeDocument/2006/relationships/hyperlink" Target="https://developers.google.com/apps-script" TargetMode="External" Id="Rbb3021c61ce041b9" /><Relationship Type="http://schemas.openxmlformats.org/officeDocument/2006/relationships/image" Target="/ppt/media/image25.png" Id="Rf90f75c6486645fd" /><Relationship Type="http://schemas.openxmlformats.org/officeDocument/2006/relationships/image" Target="/ppt/media/image26.png" Id="Rcc4f74b5696c4cf5" /><Relationship Type="http://schemas.openxmlformats.org/officeDocument/2006/relationships/notesSlide" Target="/ppt/notesSlides/notesSlide17.xml" Id="R9adc21b7e8944eb9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8e287174654581" /><Relationship Type="http://schemas.openxmlformats.org/officeDocument/2006/relationships/hyperlink" Target="https://cagoooo.github.io/Akai/tool/48/" TargetMode="External" Id="R915ed336bd9849a3" /><Relationship Type="http://schemas.openxmlformats.org/officeDocument/2006/relationships/hyperlink" Target="https://cagoooo.github.io/Akai/tool/93/" TargetMode="External" Id="R0ecc973dab53499a" /><Relationship Type="http://schemas.openxmlformats.org/officeDocument/2006/relationships/hyperlink" Target="https://cagoooo.github.io/Akai/tool/109/" TargetMode="External" Id="R3487c46f182a4e00" /><Relationship Type="http://schemas.openxmlformats.org/officeDocument/2006/relationships/image" Target="/ppt/media/image27.png" Id="R70c4046d67474de3" /><Relationship Type="http://schemas.openxmlformats.org/officeDocument/2006/relationships/image" Target="/ppt/media/image28.png" Id="R4642526e8e33490d" /><Relationship Type="http://schemas.openxmlformats.org/officeDocument/2006/relationships/image" Target="/ppt/media/image29.png" Id="R96ca852739df40f2" /><Relationship Type="http://schemas.openxmlformats.org/officeDocument/2006/relationships/notesSlide" Target="/ppt/notesSlides/notesSlide18.xml" Id="Re57f95cb0c8244bf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c756b867624616" /><Relationship Type="http://schemas.openxmlformats.org/officeDocument/2006/relationships/hyperlink" Target="https://supabase.com/" TargetMode="External" Id="R1d7106afd2a04bc3" /><Relationship Type="http://schemas.openxmlformats.org/officeDocument/2006/relationships/hyperlink" Target="https://cagoooo.github.io/Akai/" TargetMode="External" Id="R957c9243b40e4dc1" /><Relationship Type="http://schemas.openxmlformats.org/officeDocument/2006/relationships/image" Target="/ppt/media/image30.png" Id="Rf422839dc5194726" /><Relationship Type="http://schemas.openxmlformats.org/officeDocument/2006/relationships/image" Target="/ppt/media/image31.png" Id="Rd3e78c6273d845a6" /><Relationship Type="http://schemas.openxmlformats.org/officeDocument/2006/relationships/notesSlide" Target="/ppt/notesSlides/notesSlide19.xml" Id="R034e53c0d133463d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86d9bd95994ad2" /><Relationship Type="http://schemas.openxmlformats.org/officeDocument/2006/relationships/hyperlink" Target="https://developers.google.com/apps-script" TargetMode="External" Id="R48911c0c23d447a9" /><Relationship Type="http://schemas.openxmlformats.org/officeDocument/2006/relationships/hyperlink" Target="https://firebase.google.com/docs" TargetMode="External" Id="Rf2ca5fd23d794dcf" /><Relationship Type="http://schemas.openxmlformats.org/officeDocument/2006/relationships/hyperlink" Target="https://supabase.com/" TargetMode="External" Id="R01fde752c5a74c44" /><Relationship Type="http://schemas.openxmlformats.org/officeDocument/2006/relationships/image" Target="/ppt/media/image32.png" Id="R0d9839a597dd4d72" /><Relationship Type="http://schemas.openxmlformats.org/officeDocument/2006/relationships/image" Target="/ppt/media/image33.png" Id="Re6be1054d27f4c19" /><Relationship Type="http://schemas.openxmlformats.org/officeDocument/2006/relationships/image" Target="/ppt/media/image34.png" Id="Re8b40ad373444224" /><Relationship Type="http://schemas.openxmlformats.org/officeDocument/2006/relationships/notesSlide" Target="/ppt/notesSlides/notesSlide20.xml" Id="R9fe0f1bc87b34bd7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54feae4c3640aa" /><Relationship Type="http://schemas.openxmlformats.org/officeDocument/2006/relationships/hyperlink" Target="https://antigravity.google/" TargetMode="External" Id="Rf73e60edfe4a4707" /><Relationship Type="http://schemas.openxmlformats.org/officeDocument/2006/relationships/image" Target="/ppt/media/image35.png" Id="R1aebbaf25d934956" /><Relationship Type="http://schemas.openxmlformats.org/officeDocument/2006/relationships/notesSlide" Target="/ppt/notesSlides/notesSlide21.xml" Id="R8ec2ba6030d84560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a59bc5030a47a8" /><Relationship Type="http://schemas.openxmlformats.org/officeDocument/2006/relationships/hyperlink" Target="https://antigravity.google/" TargetMode="External" Id="R782c988a897a42bc" /><Relationship Type="http://schemas.openxmlformats.org/officeDocument/2006/relationships/image" Target="/ppt/media/image36.png" Id="R65865a2a5ecd41af" /><Relationship Type="http://schemas.openxmlformats.org/officeDocument/2006/relationships/notesSlide" Target="/ppt/notesSlides/notesSlide22.xml" Id="Rac58540176514e18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52540bb54d4e08" /><Relationship Type="http://schemas.openxmlformats.org/officeDocument/2006/relationships/hyperlink" Target="https://ai.google.dev/gemini-api/docs/models/gemini-3.7-flash" TargetMode="External" Id="R99091ffe77ae4af3" /><Relationship Type="http://schemas.openxmlformats.org/officeDocument/2006/relationships/hyperlink" Target="https://blog.google/innovation-and-ai/models-and-research/gemini-models/introducing-gemini-3-7-flash/" TargetMode="External" Id="Re9b14de8a1714327" /><Relationship Type="http://schemas.openxmlformats.org/officeDocument/2006/relationships/image" Target="/ppt/media/image37.png" Id="R1c82e4c9ea12440e" /><Relationship Type="http://schemas.openxmlformats.org/officeDocument/2006/relationships/image" Target="/ppt/media/image38.png" Id="Ra3cd6c87ee5a4f71" /><Relationship Type="http://schemas.openxmlformats.org/officeDocument/2006/relationships/notesSlide" Target="/ppt/notesSlides/notesSlide23.xml" Id="R2c4b40537fac451f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8cb446e6a64ba5" /><Relationship Type="http://schemas.openxmlformats.org/officeDocument/2006/relationships/hyperlink" Target="https://antigravity.google/" TargetMode="External" Id="R0fa3681d517a4294" /><Relationship Type="http://schemas.openxmlformats.org/officeDocument/2006/relationships/image" Target="/ppt/media/image39.png" Id="Rf06fc146bc4d4069" /><Relationship Type="http://schemas.openxmlformats.org/officeDocument/2006/relationships/notesSlide" Target="/ppt/notesSlides/notesSlide24.xml" Id="R9207e518b1484f73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211ad9e6da4646" /><Relationship Type="http://schemas.openxmlformats.org/officeDocument/2006/relationships/hyperlink" Target="https://antigravity.google/" TargetMode="External" Id="R558346cb509f42ba" /><Relationship Type="http://schemas.openxmlformats.org/officeDocument/2006/relationships/image" Target="/ppt/media/image40.png" Id="Ra60bb753e8e54056" /><Relationship Type="http://schemas.openxmlformats.org/officeDocument/2006/relationships/notesSlide" Target="/ppt/notesSlides/notesSlide25.xml" Id="R4de07e001b0e4b57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c75e46d166482a" /><Relationship Type="http://schemas.openxmlformats.org/officeDocument/2006/relationships/hyperlink" Target="https://antigravity.google/" TargetMode="External" Id="R984674fabb87450d" /><Relationship Type="http://schemas.openxmlformats.org/officeDocument/2006/relationships/image" Target="/ppt/media/image41.png" Id="Rbc28528d32a748be" /><Relationship Type="http://schemas.openxmlformats.org/officeDocument/2006/relationships/notesSlide" Target="/ppt/notesSlides/notesSlide26.xml" Id="R2dee67a3f8a74763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b7d13eb51f4c4e" /><Relationship Type="http://schemas.openxmlformats.org/officeDocument/2006/relationships/hyperlink" Target="https://antigravity.google/" TargetMode="External" Id="Ra077c0945df54bb9" /><Relationship Type="http://schemas.openxmlformats.org/officeDocument/2006/relationships/image" Target="/ppt/media/image42.png" Id="Rbd9b72664c944591" /><Relationship Type="http://schemas.openxmlformats.org/officeDocument/2006/relationships/notesSlide" Target="/ppt/notesSlides/notesSlide27.xml" Id="R8fbf5fb93cc04cd4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6eed96f1ce4a53" /><Relationship Type="http://schemas.openxmlformats.org/officeDocument/2006/relationships/hyperlink" Target="https://antigravity.google/" TargetMode="External" Id="Rbc4cc494adcd44e1" /><Relationship Type="http://schemas.openxmlformats.org/officeDocument/2006/relationships/image" Target="/ppt/media/image43.png" Id="Rcd9deb34e62a4f4f" /><Relationship Type="http://schemas.openxmlformats.org/officeDocument/2006/relationships/notesSlide" Target="/ppt/notesSlides/notesSlide28.xml" Id="Rb23f1985d7124908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7739ea8cc249ee" /><Relationship Type="http://schemas.openxmlformats.org/officeDocument/2006/relationships/hyperlink" Target="https://gemini.google.com/app" TargetMode="External" Id="R3892706ddec34ed0" /><Relationship Type="http://schemas.openxmlformats.org/officeDocument/2006/relationships/hyperlink" Target="https://support.google.com/gemini/answer/17094710?hl=zh-HK" TargetMode="External" Id="R8a02cd0625c740f2" /><Relationship Type="http://schemas.openxmlformats.org/officeDocument/2006/relationships/hyperlink" Target="https://youtu.be/kbAgdV__8Mc?si=b9NH1NDr67lf5CZ_" TargetMode="External" Id="Re0c6c13f433f4517" /><Relationship Type="http://schemas.openxmlformats.org/officeDocument/2006/relationships/image" Target="/ppt/media/image44.png" Id="R28a687db50504877" /><Relationship Type="http://schemas.openxmlformats.org/officeDocument/2006/relationships/image" Target="/ppt/media/image45.png" Id="Rea58e20e45e041f7" /><Relationship Type="http://schemas.openxmlformats.org/officeDocument/2006/relationships/image" Target="/ppt/media/image46.png" Id="Rfd9fd7e7bf854edb" /><Relationship Type="http://schemas.openxmlformats.org/officeDocument/2006/relationships/notesSlide" Target="/ppt/notesSlides/notesSlide29.xml" Id="Rd65a457301544196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e3c5e8c21a4dcb" /><Relationship Type="http://schemas.openxmlformats.org/officeDocument/2006/relationships/hyperlink" Target="https://support.google.com/gemini/answer/17094710?hl=zh-HK" TargetMode="External" Id="R6c502ee5fe4246e5" /><Relationship Type="http://schemas.openxmlformats.org/officeDocument/2006/relationships/hyperlink" Target="https://youtu.be/kbAgdV__8Mc?si=b9NH1NDr67lf5CZ_" TargetMode="External" Id="R5697ca7abf4e4b5c" /><Relationship Type="http://schemas.openxmlformats.org/officeDocument/2006/relationships/image" Target="/ppt/media/image47.png" Id="R51c00adf07744479" /><Relationship Type="http://schemas.openxmlformats.org/officeDocument/2006/relationships/image" Target="/ppt/media/image48.png" Id="Rd09f6f01ba914ff9" /><Relationship Type="http://schemas.openxmlformats.org/officeDocument/2006/relationships/notesSlide" Target="/ppt/notesSlides/notesSlide30.xml" Id="Ree06e7ff630f4f35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35dc3599f24b67" /><Relationship Type="http://schemas.openxmlformats.org/officeDocument/2006/relationships/hyperlink" Target="https://support.google.com/gemini/answer/17094710?hl=zh-HK" TargetMode="External" Id="Rb4dba75ca32344ba" /><Relationship Type="http://schemas.openxmlformats.org/officeDocument/2006/relationships/image" Target="/ppt/media/image49.png" Id="R2679c77f6c074010" /><Relationship Type="http://schemas.openxmlformats.org/officeDocument/2006/relationships/notesSlide" Target="/ppt/notesSlides/notesSlide31.xml" Id="R8240e7d982fb4ff0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4f3611831a4f5b" /><Relationship Type="http://schemas.openxmlformats.org/officeDocument/2006/relationships/hyperlink" Target="https://support.google.com/gemini/answer/17094710?hl=zh-HK" TargetMode="External" Id="R70d4645d86964a20" /><Relationship Type="http://schemas.openxmlformats.org/officeDocument/2006/relationships/hyperlink" Target="https://youtu.be/kbAgdV__8Mc?si=b9NH1NDr67lf5CZ_" TargetMode="External" Id="Rad43d0d786b647b2" /><Relationship Type="http://schemas.openxmlformats.org/officeDocument/2006/relationships/image" Target="/ppt/media/image50.png" Id="R078aee3259254755" /><Relationship Type="http://schemas.openxmlformats.org/officeDocument/2006/relationships/notesSlide" Target="/ppt/notesSlides/notesSlide32.xml" Id="R852640fcfa7444ec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3807fdc605484d" /><Relationship Type="http://schemas.openxmlformats.org/officeDocument/2006/relationships/hyperlink" Target="https://support.google.com/gemini/answer/17094710?hl=zh-HK" TargetMode="External" Id="R8b6622eb83444ca5" /><Relationship Type="http://schemas.openxmlformats.org/officeDocument/2006/relationships/hyperlink" Target="https://youtu.be/kbAgdV__8Mc?si=b9NH1NDr67lf5CZ_" TargetMode="External" Id="R5b26206874744f33" /><Relationship Type="http://schemas.openxmlformats.org/officeDocument/2006/relationships/image" Target="/ppt/media/image51.png" Id="R40521f1b126f4679" /><Relationship Type="http://schemas.openxmlformats.org/officeDocument/2006/relationships/image" Target="/ppt/media/image52.png" Id="R4931e092b93642ce" /><Relationship Type="http://schemas.openxmlformats.org/officeDocument/2006/relationships/notesSlide" Target="/ppt/notesSlides/notesSlide33.xml" Id="R9a4ccec6c35b4388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71f758293243bb" /><Relationship Type="http://schemas.openxmlformats.org/officeDocument/2006/relationships/hyperlink" Target="https://antigravity.google/docs/remote-control/" TargetMode="External" Id="Rcb60e953e31748bc" /><Relationship Type="http://schemas.openxmlformats.org/officeDocument/2006/relationships/image" Target="/ppt/media/image53.png" Id="R32a34752a5df47f2" /><Relationship Type="http://schemas.openxmlformats.org/officeDocument/2006/relationships/notesSlide" Target="/ppt/notesSlides/notesSlide34.xml" Id="R8838a13ada1d4e41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7ca0a1b30c4527" /><Relationship Type="http://schemas.openxmlformats.org/officeDocument/2006/relationships/hyperlink" Target="https://antigravity.google/docs/remote-control/" TargetMode="External" Id="R06261b9951414614" /><Relationship Type="http://schemas.openxmlformats.org/officeDocument/2006/relationships/image" Target="/ppt/media/image54.png" Id="Rf64f3ddaf63f466d" /><Relationship Type="http://schemas.openxmlformats.org/officeDocument/2006/relationships/notesSlide" Target="/ppt/notesSlides/notesSlide35.xml" Id="Re4eae6a7d05b4ca4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0ff13dd29a4df4" /><Relationship Type="http://schemas.openxmlformats.org/officeDocument/2006/relationships/hyperlink" Target="https://chatgpt.com/codex/" TargetMode="External" Id="R966520301eee47a8" /><Relationship Type="http://schemas.openxmlformats.org/officeDocument/2006/relationships/image" Target="/ppt/media/image55.png" Id="Rf8c188eec8de49e4" /><Relationship Type="http://schemas.openxmlformats.org/officeDocument/2006/relationships/notesSlide" Target="/ppt/notesSlides/notesSlide36.xml" Id="Red925687ecc3477e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8a41ffbc3744ad" /><Relationship Type="http://schemas.openxmlformats.org/officeDocument/2006/relationships/hyperlink" Target="https://chatgpt.com/codex/" TargetMode="External" Id="R6db81ae0f96a4d66" /><Relationship Type="http://schemas.openxmlformats.org/officeDocument/2006/relationships/image" Target="/ppt/media/image56.png" Id="R729111ca2daa4529" /><Relationship Type="http://schemas.openxmlformats.org/officeDocument/2006/relationships/notesSlide" Target="/ppt/notesSlides/notesSlide37.xml" Id="Re8cd6b358bb04f28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3431c082b74e3d" /><Relationship Type="http://schemas.openxmlformats.org/officeDocument/2006/relationships/hyperlink" Target="https://chatgpt.com/codex/" TargetMode="External" Id="R6b0dc8aef7644da8" /><Relationship Type="http://schemas.openxmlformats.org/officeDocument/2006/relationships/image" Target="/ppt/media/image57.png" Id="Ra97bef957c1a4d6c" /><Relationship Type="http://schemas.openxmlformats.org/officeDocument/2006/relationships/notesSlide" Target="/ppt/notesSlides/notesSlide38.xml" Id="R54a1b4925db7432d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09cd5477d84b2b" /><Relationship Type="http://schemas.openxmlformats.org/officeDocument/2006/relationships/hyperlink" Target="https://chatgpt.com/codex/" TargetMode="External" Id="Rb74d18d7ab254280" /><Relationship Type="http://schemas.openxmlformats.org/officeDocument/2006/relationships/image" Target="/ppt/media/image58.png" Id="R642aa508eb0e4d3c" /><Relationship Type="http://schemas.openxmlformats.org/officeDocument/2006/relationships/notesSlide" Target="/ppt/notesSlides/notesSlide39.xml" Id="Rcb5ef104ad8747bb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51676c17de4274" /><Relationship Type="http://schemas.openxmlformats.org/officeDocument/2006/relationships/hyperlink" Target="https://chatgpt.com/codex/" TargetMode="External" Id="Rfbd6371e9c694dae" /><Relationship Type="http://schemas.openxmlformats.org/officeDocument/2006/relationships/image" Target="/ppt/media/image59.png" Id="R053c20a5d7dc42cd" /><Relationship Type="http://schemas.openxmlformats.org/officeDocument/2006/relationships/notesSlide" Target="/ppt/notesSlides/notesSlide40.xml" Id="Racd35f0da3a1404c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195f6a9d3c4e78" /><Relationship Type="http://schemas.openxmlformats.org/officeDocument/2006/relationships/hyperlink" Target="https://codelabs.developers.google.com/getting-started-with-antigravity-skills" TargetMode="External" Id="R53953ee88fd64f48" /><Relationship Type="http://schemas.openxmlformats.org/officeDocument/2006/relationships/hyperlink" Target="https://github.com/mathruffian-dot/codex-lazy-packs/blob/master/01.5-Codex%E5%BF%85%E8%A3%9DSkills%E8%88%87Plugins.md" TargetMode="External" Id="R1f1cdba2dad04c10" /><Relationship Type="http://schemas.openxmlformats.org/officeDocument/2006/relationships/hyperlink" Target="https://cagoooo.github.io/ncu-ai-agent-workshop-20260826/04_%E5%AF%A6%E4%BD%9C%E5%B7%A5%E5%85%B7/07_Agent_Skills%E8%B3%87%E6%BA%90%E5%BA%AB.html" TargetMode="External" Id="Rb3622322dd8d478a" /><Relationship Type="http://schemas.openxmlformats.org/officeDocument/2006/relationships/image" Target="/ppt/media/image60.png" Id="R01002e06625547ac" /><Relationship Type="http://schemas.openxmlformats.org/officeDocument/2006/relationships/image" Target="/ppt/media/image61.png" Id="R3db3456c247f4c33" /><Relationship Type="http://schemas.openxmlformats.org/officeDocument/2006/relationships/image" Target="/ppt/media/image62.png" Id="R8aec5413a40545f2" /><Relationship Type="http://schemas.openxmlformats.org/officeDocument/2006/relationships/notesSlide" Target="/ppt/notesSlides/notesSlide41.xml" Id="R8f9db3d0949348e5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41cf005ef14bc8" /><Relationship Type="http://schemas.openxmlformats.org/officeDocument/2006/relationships/hyperlink" Target="https://codelabs.developers.google.com/getting-started-with-antigravity-skills" TargetMode="External" Id="R079fd6477c0d4b16" /><Relationship Type="http://schemas.openxmlformats.org/officeDocument/2006/relationships/hyperlink" Target="https://github.com/mathruffian-dot/codex-lazy-packs/blob/master/01.5-Codex%E5%BF%85%E8%A3%9DSkills%E8%88%87Plugins.md" TargetMode="External" Id="R2dab3684746a44f4" /><Relationship Type="http://schemas.openxmlformats.org/officeDocument/2006/relationships/hyperlink" Target="https://cagoooo.github.io/ncu-ai-agent-workshop-20260826/04_%E5%AF%A6%E4%BD%9C%E5%B7%A5%E5%85%B7/07_Agent_Skills%E8%B3%87%E6%BA%90%E5%BA%AB.html" TargetMode="External" Id="R1d8737e050eb480b" /><Relationship Type="http://schemas.openxmlformats.org/officeDocument/2006/relationships/image" Target="/ppt/media/image63.png" Id="R95afeb802fff4d38" /><Relationship Type="http://schemas.openxmlformats.org/officeDocument/2006/relationships/image" Target="/ppt/media/image64.png" Id="R6d2a299e841d4b81" /><Relationship Type="http://schemas.openxmlformats.org/officeDocument/2006/relationships/image" Target="/ppt/media/image65.png" Id="R16098263cd02467f" /><Relationship Type="http://schemas.openxmlformats.org/officeDocument/2006/relationships/notesSlide" Target="/ppt/notesSlides/notesSlide42.xml" Id="Red04fd1fbb0f477f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2b11941d7142d2" /><Relationship Type="http://schemas.openxmlformats.org/officeDocument/2006/relationships/image" Target="/ppt/media/image66.png" Id="R27ba1040ff4745b8" /><Relationship Type="http://schemas.openxmlformats.org/officeDocument/2006/relationships/hyperlink" Target="https://cagoooo.github.io/ncu-ai-agent-workshop-20260826/04_%E5%AF%A6%E4%BD%9C%E5%B7%A5%E5%85%B7/%E6%8F%90%E7%A4%BA%E8%A9%9E%E5%BF%AB%E6%8D%B7%E9%9D%A2%E6%9D%BF_%E7%A0%94%E7%BF%92%E7%94%A8.html" TargetMode="External" Id="R07b19b70c8904455" /><Relationship Type="http://schemas.openxmlformats.org/officeDocument/2006/relationships/image" Target="/ppt/media/image67.png" Id="Rd249444923d04314" /><Relationship Type="http://schemas.openxmlformats.org/officeDocument/2006/relationships/notesSlide" Target="/ppt/notesSlides/notesSlide43.xml" Id="Re9fb8beec05b477e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79f4cbcfb648f0" /><Relationship Type="http://schemas.openxmlformats.org/officeDocument/2006/relationships/hyperlink" Target="https://codelabs.developers.google.com/getting-started-with-antigravity-skills" TargetMode="External" Id="R23cddff3aaf5440b" /><Relationship Type="http://schemas.openxmlformats.org/officeDocument/2006/relationships/hyperlink" Target="https://github.com/mathruffian-dot/codex-lazy-packs/blob/master/01.5-Codex%E5%BF%85%E8%A3%9DSkills%E8%88%87Plugins.md" TargetMode="External" Id="R489d4dbcc2fe4693" /><Relationship Type="http://schemas.openxmlformats.org/officeDocument/2006/relationships/hyperlink" Target="https://cagoooo.github.io/ncu-ai-agent-workshop-20260826/04_%E5%AF%A6%E4%BD%9C%E5%B7%A5%E5%85%B7/07_Agent_Skills%E8%B3%87%E6%BA%90%E5%BA%AB.html" TargetMode="External" Id="R5b39b21bf97a4af5" /><Relationship Type="http://schemas.openxmlformats.org/officeDocument/2006/relationships/image" Target="/ppt/media/image68.png" Id="Rdc13c4c72a2e4097" /><Relationship Type="http://schemas.openxmlformats.org/officeDocument/2006/relationships/image" Target="/ppt/media/image69.png" Id="Rd45e1319d7924bd6" /><Relationship Type="http://schemas.openxmlformats.org/officeDocument/2006/relationships/image" Target="/ppt/media/image70.png" Id="Ra351ae48c48a42a2" /><Relationship Type="http://schemas.openxmlformats.org/officeDocument/2006/relationships/notesSlide" Target="/ppt/notesSlides/notesSlide44.xml" Id="R153f5787c9f34874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617ca069ea469d" /><Relationship Type="http://schemas.openxmlformats.org/officeDocument/2006/relationships/hyperlink" Target="https://codelabs.developers.google.com/getting-started-with-antigravity-skills" TargetMode="External" Id="R21382bf6196f4235" /><Relationship Type="http://schemas.openxmlformats.org/officeDocument/2006/relationships/hyperlink" Target="https://github.com/mathruffian-dot/codex-lazy-packs/blob/master/01.5-Codex%E5%BF%85%E8%A3%9DSkills%E8%88%87Plugins.md" TargetMode="External" Id="Rc4523f0809d44c35" /><Relationship Type="http://schemas.openxmlformats.org/officeDocument/2006/relationships/hyperlink" Target="https://cagoooo.github.io/ncu-ai-agent-workshop-20260826/04_%E5%AF%A6%E4%BD%9C%E5%B7%A5%E5%85%B7/07_Agent_Skills%E8%B3%87%E6%BA%90%E5%BA%AB.html" TargetMode="External" Id="Rd1e621ad75944c33" /><Relationship Type="http://schemas.openxmlformats.org/officeDocument/2006/relationships/image" Target="/ppt/media/image71.png" Id="R495bea00c90c406f" /><Relationship Type="http://schemas.openxmlformats.org/officeDocument/2006/relationships/image" Target="/ppt/media/image72.png" Id="R9d200c6a86d34ddb" /><Relationship Type="http://schemas.openxmlformats.org/officeDocument/2006/relationships/image" Target="/ppt/media/image73.png" Id="R9c650ae8bcec4dee" /><Relationship Type="http://schemas.openxmlformats.org/officeDocument/2006/relationships/notesSlide" Target="/ppt/notesSlides/notesSlide45.xml" Id="R8fedf26dacf94d59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dec847af054f34" /><Relationship Type="http://schemas.openxmlformats.org/officeDocument/2006/relationships/hyperlink" Target="https://codelabs.developers.google.com/getting-started-with-antigravity-skills" TargetMode="External" Id="R038eff27d2ed4e62" /><Relationship Type="http://schemas.openxmlformats.org/officeDocument/2006/relationships/hyperlink" Target="https://github.com/mathruffian-dot/codex-lazy-packs/blob/master/01.5-Codex%E5%BF%85%E8%A3%9DSkills%E8%88%87Plugins.md" TargetMode="External" Id="R7fcf87119b834ce0" /><Relationship Type="http://schemas.openxmlformats.org/officeDocument/2006/relationships/hyperlink" Target="https://cagoooo.github.io/ncu-ai-agent-workshop-20260826/04_%E5%AF%A6%E4%BD%9C%E5%B7%A5%E5%85%B7/07_Agent_Skills%E8%B3%87%E6%BA%90%E5%BA%AB.html" TargetMode="External" Id="Rcbb95e4170054c33" /><Relationship Type="http://schemas.openxmlformats.org/officeDocument/2006/relationships/image" Target="/ppt/media/image74.png" Id="R95f59ee7c2c3435e" /><Relationship Type="http://schemas.openxmlformats.org/officeDocument/2006/relationships/image" Target="/ppt/media/image75.png" Id="Ra5775743fd0b4f06" /><Relationship Type="http://schemas.openxmlformats.org/officeDocument/2006/relationships/image" Target="/ppt/media/image76.png" Id="R6ae546e6b4124f86" /><Relationship Type="http://schemas.openxmlformats.org/officeDocument/2006/relationships/notesSlide" Target="/ppt/notesSlides/notesSlide46.xml" Id="Rd3537504d5864e98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99566398bf4751" /><Relationship Type="http://schemas.openxmlformats.org/officeDocument/2006/relationships/hyperlink" Target="https://codelabs.developers.google.com/getting-started-with-antigravity-skills" TargetMode="External" Id="R4f0cc326c44b43e9" /><Relationship Type="http://schemas.openxmlformats.org/officeDocument/2006/relationships/hyperlink" Target="https://github.com/mathruffian-dot/codex-lazy-packs/blob/master/01.5-Codex%E5%BF%85%E8%A3%9DSkills%E8%88%87Plugins.md" TargetMode="External" Id="R64dda7d2c33a4cf1" /><Relationship Type="http://schemas.openxmlformats.org/officeDocument/2006/relationships/hyperlink" Target="https://cagoooo.github.io/ncu-ai-agent-workshop-20260826/04_%E5%AF%A6%E4%BD%9C%E5%B7%A5%E5%85%B7/07_Agent_Skills%E8%B3%87%E6%BA%90%E5%BA%AB.html" TargetMode="External" Id="Re9a97adb51f44e43" /><Relationship Type="http://schemas.openxmlformats.org/officeDocument/2006/relationships/image" Target="/ppt/media/image77.png" Id="R2f029796b7064795" /><Relationship Type="http://schemas.openxmlformats.org/officeDocument/2006/relationships/image" Target="/ppt/media/image78.png" Id="R3b193b4953e94230" /><Relationship Type="http://schemas.openxmlformats.org/officeDocument/2006/relationships/image" Target="/ppt/media/image79.png" Id="R4e1e77c35cd241ec" /><Relationship Type="http://schemas.openxmlformats.org/officeDocument/2006/relationships/notesSlide" Target="/ppt/notesSlides/notesSlide47.xml" Id="R23543af1ec1248b1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e4a5b67d6b4662" /><Relationship Type="http://schemas.openxmlformats.org/officeDocument/2006/relationships/hyperlink" Target="https://codelabs.developers.google.com/getting-started-with-antigravity-skills" TargetMode="External" Id="R47979675e7974e2b" /><Relationship Type="http://schemas.openxmlformats.org/officeDocument/2006/relationships/hyperlink" Target="https://github.com/mathruffian-dot/codex-lazy-packs/blob/master/01.5-Codex%E5%BF%85%E8%A3%9DSkills%E8%88%87Plugins.md" TargetMode="External" Id="Re76cb8efb9444417" /><Relationship Type="http://schemas.openxmlformats.org/officeDocument/2006/relationships/hyperlink" Target="https://cagoooo.github.io/ncu-ai-agent-workshop-20260826/04_%E5%AF%A6%E4%BD%9C%E5%B7%A5%E5%85%B7/07_Agent_Skills%E8%B3%87%E6%BA%90%E5%BA%AB.html" TargetMode="External" Id="Re11ab142b97044ce" /><Relationship Type="http://schemas.openxmlformats.org/officeDocument/2006/relationships/image" Target="/ppt/media/image80.png" Id="R6edfeb16665b4a46" /><Relationship Type="http://schemas.openxmlformats.org/officeDocument/2006/relationships/image" Target="/ppt/media/image81.png" Id="Rc2cde15abee8445e" /><Relationship Type="http://schemas.openxmlformats.org/officeDocument/2006/relationships/image" Target="/ppt/media/image82.png" Id="R31f2042dc8054b0d" /><Relationship Type="http://schemas.openxmlformats.org/officeDocument/2006/relationships/notesSlide" Target="/ppt/notesSlides/notesSlide48.xml" Id="R4707e5bed20b493e" /></Relationships>
</file>

<file path=ppt/slides/_rels/slide4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60d77f258a4546" /><Relationship Type="http://schemas.openxmlformats.org/officeDocument/2006/relationships/hyperlink" Target="https://codelabs.developers.google.com/getting-started-with-antigravity-skills" TargetMode="External" Id="Rb3411560a09f465c" /><Relationship Type="http://schemas.openxmlformats.org/officeDocument/2006/relationships/hyperlink" Target="https://github.com/mathruffian-dot/codex-lazy-packs/blob/master/01.5-Codex%E5%BF%85%E8%A3%9DSkills%E8%88%87Plugins.md" TargetMode="External" Id="R647c4897089e455d" /><Relationship Type="http://schemas.openxmlformats.org/officeDocument/2006/relationships/hyperlink" Target="https://cagoooo.github.io/ncu-ai-agent-workshop-20260826/04_%E5%AF%A6%E4%BD%9C%E5%B7%A5%E5%85%B7/07_Agent_Skills%E8%B3%87%E6%BA%90%E5%BA%AB.html" TargetMode="External" Id="R6bc123585e8c4989" /><Relationship Type="http://schemas.openxmlformats.org/officeDocument/2006/relationships/image" Target="/ppt/media/image83.png" Id="Rb47971a6d73245bd" /><Relationship Type="http://schemas.openxmlformats.org/officeDocument/2006/relationships/image" Target="/ppt/media/image84.png" Id="Rf97f8f116f774fad" /><Relationship Type="http://schemas.openxmlformats.org/officeDocument/2006/relationships/image" Target="/ppt/media/image85.png" Id="R94a6756013df4788" /><Relationship Type="http://schemas.openxmlformats.org/officeDocument/2006/relationships/notesSlide" Target="/ppt/notesSlides/notesSlide49.xml" Id="R4f0a7e69ce1b4ed8" /></Relationships>
</file>

<file path=ppt/slides/_rels/slide5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b69ae9248e4973" /><Relationship Type="http://schemas.openxmlformats.org/officeDocument/2006/relationships/hyperlink" Target="https://codelabs.developers.google.com/getting-started-with-antigravity-skills" TargetMode="External" Id="Rdf350cd2cfc54e9b" /><Relationship Type="http://schemas.openxmlformats.org/officeDocument/2006/relationships/hyperlink" Target="https://github.com/mathruffian-dot/codex-lazy-packs/blob/master/01.5-Codex%E5%BF%85%E8%A3%9DSkills%E8%88%87Plugins.md" TargetMode="External" Id="R2bd4eba46e3c4fae" /><Relationship Type="http://schemas.openxmlformats.org/officeDocument/2006/relationships/hyperlink" Target="https://cagoooo.github.io/ncu-ai-agent-workshop-20260826/04_%E5%AF%A6%E4%BD%9C%E5%B7%A5%E5%85%B7/07_Agent_Skills%E8%B3%87%E6%BA%90%E5%BA%AB.html" TargetMode="External" Id="R350e7e4c67cc43dd" /><Relationship Type="http://schemas.openxmlformats.org/officeDocument/2006/relationships/image" Target="/ppt/media/image86.png" Id="R09ac182e406144d0" /><Relationship Type="http://schemas.openxmlformats.org/officeDocument/2006/relationships/image" Target="/ppt/media/image87.png" Id="R1dcccb43a43547aa" /><Relationship Type="http://schemas.openxmlformats.org/officeDocument/2006/relationships/image" Target="/ppt/media/image88.png" Id="R82cce1af47974d81" /><Relationship Type="http://schemas.openxmlformats.org/officeDocument/2006/relationships/notesSlide" Target="/ppt/notesSlides/notesSlide50.xml" Id="Rd6fefd635ca9499b" /></Relationships>
</file>

<file path=ppt/slides/_rels/slide5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5e6ca16a08450a" /><Relationship Type="http://schemas.openxmlformats.org/officeDocument/2006/relationships/hyperlink" Target="https://antigravity.google/" TargetMode="External" Id="Rb427ccb0b1b34f01" /><Relationship Type="http://schemas.openxmlformats.org/officeDocument/2006/relationships/hyperlink" Target="https://chatgpt.com/codex/" TargetMode="External" Id="R8647e37e2c774422" /><Relationship Type="http://schemas.openxmlformats.org/officeDocument/2006/relationships/image" Target="/ppt/media/image89.png" Id="Rf48a545a658148c6" /><Relationship Type="http://schemas.openxmlformats.org/officeDocument/2006/relationships/image" Target="/ppt/media/image90.png" Id="R66cfb220cd7e4e45" /><Relationship Type="http://schemas.openxmlformats.org/officeDocument/2006/relationships/notesSlide" Target="/ppt/notesSlides/notesSlide51.xml" Id="R49c73bfadd434a2f" /></Relationships>
</file>

<file path=ppt/slides/_rels/slide5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6215b151b14969" /><Relationship Type="http://schemas.openxmlformats.org/officeDocument/2006/relationships/hyperlink" Target="https://antigravity.google/" TargetMode="External" Id="Rf7467a878e17412d" /><Relationship Type="http://schemas.openxmlformats.org/officeDocument/2006/relationships/hyperlink" Target="https://chatgpt.com/codex/" TargetMode="External" Id="Ra8671362e9eb4eae" /><Relationship Type="http://schemas.openxmlformats.org/officeDocument/2006/relationships/image" Target="/ppt/media/image91.png" Id="R3b48204f1b324af7" /><Relationship Type="http://schemas.openxmlformats.org/officeDocument/2006/relationships/image" Target="/ppt/media/image92.png" Id="R2dbb153d782c479c" /><Relationship Type="http://schemas.openxmlformats.org/officeDocument/2006/relationships/notesSlide" Target="/ppt/notesSlides/notesSlide52.xml" Id="R1a34d63bc88f4803" /></Relationships>
</file>

<file path=ppt/slides/_rels/slide5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ece38fe7604035" /><Relationship Type="http://schemas.openxmlformats.org/officeDocument/2006/relationships/hyperlink" Target="https://antigravity.google/" TargetMode="External" Id="Re6374505196f4424" /><Relationship Type="http://schemas.openxmlformats.org/officeDocument/2006/relationships/hyperlink" Target="https://chatgpt.com/codex/" TargetMode="External" Id="Re09a508acbd8441f" /><Relationship Type="http://schemas.openxmlformats.org/officeDocument/2006/relationships/image" Target="/ppt/media/image93.png" Id="Raccc019474e74a3c" /><Relationship Type="http://schemas.openxmlformats.org/officeDocument/2006/relationships/image" Target="/ppt/media/image94.png" Id="Rb7d75eb019a34f36" /><Relationship Type="http://schemas.openxmlformats.org/officeDocument/2006/relationships/notesSlide" Target="/ppt/notesSlides/notesSlide53.xml" Id="R3910e92ef6ae4954" /></Relationships>
</file>

<file path=ppt/slides/_rels/slide5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dc4fa56312485d" /><Relationship Type="http://schemas.openxmlformats.org/officeDocument/2006/relationships/hyperlink" Target="https://antigravity.google/" TargetMode="External" Id="R0b209bc25d0c4f2d" /><Relationship Type="http://schemas.openxmlformats.org/officeDocument/2006/relationships/hyperlink" Target="https://chatgpt.com/codex/" TargetMode="External" Id="Rd488a832125f4839" /><Relationship Type="http://schemas.openxmlformats.org/officeDocument/2006/relationships/image" Target="/ppt/media/image95.png" Id="R3839307618314d65" /><Relationship Type="http://schemas.openxmlformats.org/officeDocument/2006/relationships/image" Target="/ppt/media/image96.png" Id="Rba191a3bc3e04f25" /><Relationship Type="http://schemas.openxmlformats.org/officeDocument/2006/relationships/notesSlide" Target="/ppt/notesSlides/notesSlide54.xml" Id="R34e67df325e94183" /></Relationships>
</file>

<file path=ppt/slides/_rels/slide5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0d7f4ae7d64272" /><Relationship Type="http://schemas.openxmlformats.org/officeDocument/2006/relationships/hyperlink" Target="https://antigravity.google/" TargetMode="External" Id="Rbff39f8e9c634317" /><Relationship Type="http://schemas.openxmlformats.org/officeDocument/2006/relationships/hyperlink" Target="https://chatgpt.com/codex/" TargetMode="External" Id="Rd872a209fc7d4dfa" /><Relationship Type="http://schemas.openxmlformats.org/officeDocument/2006/relationships/image" Target="/ppt/media/image97.png" Id="R2fefc0c28c9d4e64" /><Relationship Type="http://schemas.openxmlformats.org/officeDocument/2006/relationships/image" Target="/ppt/media/image98.png" Id="R16905f940cba43f1" /><Relationship Type="http://schemas.openxmlformats.org/officeDocument/2006/relationships/notesSlide" Target="/ppt/notesSlides/notesSlide55.xml" Id="R38983722fb074c78" /></Relationships>
</file>

<file path=ppt/slides/_rels/slide5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467ee7151b48e3" /><Relationship Type="http://schemas.openxmlformats.org/officeDocument/2006/relationships/hyperlink" Target="https://antigravity.google/" TargetMode="External" Id="Re6406bef61494f50" /><Relationship Type="http://schemas.openxmlformats.org/officeDocument/2006/relationships/hyperlink" Target="https://chatgpt.com/codex/" TargetMode="External" Id="R8af353597f9a4101" /><Relationship Type="http://schemas.openxmlformats.org/officeDocument/2006/relationships/image" Target="/ppt/media/image99.png" Id="R6d94b0509ada4806" /><Relationship Type="http://schemas.openxmlformats.org/officeDocument/2006/relationships/image" Target="/ppt/media/image100.png" Id="Rc039902169654bcf" /><Relationship Type="http://schemas.openxmlformats.org/officeDocument/2006/relationships/notesSlide" Target="/ppt/notesSlides/notesSlide56.xml" Id="Re7b40668172e4289" /></Relationships>
</file>

<file path=ppt/slides/_rels/slide5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9b2b36236740c4" /><Relationship Type="http://schemas.openxmlformats.org/officeDocument/2006/relationships/hyperlink" Target="https://antigravity.google/" TargetMode="External" Id="R7c4b837823354636" /><Relationship Type="http://schemas.openxmlformats.org/officeDocument/2006/relationships/hyperlink" Target="https://chatgpt.com/codex/" TargetMode="External" Id="R4c3f972cf05b45d1" /><Relationship Type="http://schemas.openxmlformats.org/officeDocument/2006/relationships/image" Target="/ppt/media/image101.png" Id="R0557a8f44bc54106" /><Relationship Type="http://schemas.openxmlformats.org/officeDocument/2006/relationships/image" Target="/ppt/media/image102.png" Id="R2a345c69022b4784" /><Relationship Type="http://schemas.openxmlformats.org/officeDocument/2006/relationships/notesSlide" Target="/ppt/notesSlides/notesSlide57.xml" Id="Rf1fef667fc7e4900" /></Relationships>
</file>

<file path=ppt/slides/_rels/slide5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470d38cdd94e97" /><Relationship Type="http://schemas.openxmlformats.org/officeDocument/2006/relationships/hyperlink" Target="https://antigravity.google/" TargetMode="External" Id="R079ab94e8da84071" /><Relationship Type="http://schemas.openxmlformats.org/officeDocument/2006/relationships/hyperlink" Target="https://chatgpt.com/codex/" TargetMode="External" Id="Rd880e2b19a1344ec" /><Relationship Type="http://schemas.openxmlformats.org/officeDocument/2006/relationships/image" Target="/ppt/media/image103.png" Id="Rdae26827655c432d" /><Relationship Type="http://schemas.openxmlformats.org/officeDocument/2006/relationships/image" Target="/ppt/media/image104.png" Id="R66541f3b821f48ba" /><Relationship Type="http://schemas.openxmlformats.org/officeDocument/2006/relationships/notesSlide" Target="/ppt/notesSlides/notesSlide58.xml" Id="R6ccbfb33ebed41f2" /></Relationships>
</file>

<file path=ppt/slides/_rels/slide5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91be8c855946d8" /><Relationship Type="http://schemas.openxmlformats.org/officeDocument/2006/relationships/hyperlink" Target="https://antigravity.google/" TargetMode="External" Id="Rcfad874a006b413c" /><Relationship Type="http://schemas.openxmlformats.org/officeDocument/2006/relationships/hyperlink" Target="https://chatgpt.com/codex/" TargetMode="External" Id="Reff3c4f589bf4025" /><Relationship Type="http://schemas.openxmlformats.org/officeDocument/2006/relationships/image" Target="/ppt/media/image105.png" Id="R51d671b0897f4982" /><Relationship Type="http://schemas.openxmlformats.org/officeDocument/2006/relationships/image" Target="/ppt/media/image106.png" Id="R9051bc69dbe848ee" /><Relationship Type="http://schemas.openxmlformats.org/officeDocument/2006/relationships/notesSlide" Target="/ppt/notesSlides/notesSlide59.xml" Id="Re251837828b84802" /></Relationships>
</file>

<file path=ppt/slides/_rels/slide6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f72601d987403f" /><Relationship Type="http://schemas.openxmlformats.org/officeDocument/2006/relationships/hyperlink" Target="https://antigravity.google/" TargetMode="External" Id="Rf3edca45ebd24963" /><Relationship Type="http://schemas.openxmlformats.org/officeDocument/2006/relationships/hyperlink" Target="https://chatgpt.com/codex/" TargetMode="External" Id="R3442d66b83e74f2c" /><Relationship Type="http://schemas.openxmlformats.org/officeDocument/2006/relationships/image" Target="/ppt/media/image107.png" Id="R79409da347f74e56" /><Relationship Type="http://schemas.openxmlformats.org/officeDocument/2006/relationships/image" Target="/ppt/media/image108.png" Id="Re2892e7e49074166" /><Relationship Type="http://schemas.openxmlformats.org/officeDocument/2006/relationships/notesSlide" Target="/ppt/notesSlides/notesSlide60.xml" Id="R5b9a9af49eff424b" /></Relationships>
</file>

<file path=ppt/slides/_rels/slide6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bb9b62f4fe4bd4" /><Relationship Type="http://schemas.openxmlformats.org/officeDocument/2006/relationships/hyperlink" Target="https://antigravity.google/" TargetMode="External" Id="R3373d4ed7b824340" /><Relationship Type="http://schemas.openxmlformats.org/officeDocument/2006/relationships/hyperlink" Target="https://chatgpt.com/codex/" TargetMode="External" Id="R2524fe3c88b94c7b" /><Relationship Type="http://schemas.openxmlformats.org/officeDocument/2006/relationships/image" Target="/ppt/media/image109.png" Id="R5947ef8d23bc4cac" /><Relationship Type="http://schemas.openxmlformats.org/officeDocument/2006/relationships/image" Target="/ppt/media/image110.png" Id="Rc9e41a6c22f4471e" /><Relationship Type="http://schemas.openxmlformats.org/officeDocument/2006/relationships/notesSlide" Target="/ppt/notesSlides/notesSlide61.xml" Id="Rdbaa686c99cf4191" /></Relationships>
</file>

<file path=ppt/slides/_rels/slide6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f27b8e4ab34e74" /><Relationship Type="http://schemas.openxmlformats.org/officeDocument/2006/relationships/notesSlide" Target="/ppt/notesSlides/notesSlide62.xml" Id="R2d7ac76366434091" /></Relationships>
</file>

<file path=ppt/slides/_rels/slide6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a3d7aaedc14fa7" /><Relationship Type="http://schemas.openxmlformats.org/officeDocument/2006/relationships/notesSlide" Target="/ppt/notesSlides/notesSlide63.xml" Id="R8dc3da5f48ab4dc2" /></Relationships>
</file>

<file path=ppt/slides/_rels/slide6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ace0cd72114230" /><Relationship Type="http://schemas.openxmlformats.org/officeDocument/2006/relationships/notesSlide" Target="/ppt/notesSlides/notesSlide64.xml" Id="Rb30608954fe84618" /></Relationships>
</file>

<file path=ppt/slides/_rels/slide6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a54612952f49f8" /><Relationship Type="http://schemas.openxmlformats.org/officeDocument/2006/relationships/notesSlide" Target="/ppt/notesSlides/notesSlide65.xml" Id="R9fb6e49d209f440a" /></Relationships>
</file>

<file path=ppt/slides/_rels/slide6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7c45a91be84736" /><Relationship Type="http://schemas.openxmlformats.org/officeDocument/2006/relationships/notesSlide" Target="/ppt/notesSlides/notesSlide66.xml" Id="R185f4145e8ba4ff6" /></Relationships>
</file>

<file path=ppt/slides/_rels/slide6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c4c46ff2084423" /><Relationship Type="http://schemas.openxmlformats.org/officeDocument/2006/relationships/notesSlide" Target="/ppt/notesSlides/notesSlide67.xml" Id="R06155ec57fe54428" /></Relationships>
</file>

<file path=ppt/slides/_rels/slide6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1091b2d1794ded" /><Relationship Type="http://schemas.openxmlformats.org/officeDocument/2006/relationships/hyperlink" Target="https://cagoooo.github.io/ncu-ai-agent-workshop-20260826/START_HERE_%E7%A0%94%E7%BF%92%E8%B3%87%E6%BA%90%E5%B0%8E%E8%88%AA.html" TargetMode="External" Id="Rae549676e0784781" /><Relationship Type="http://schemas.openxmlformats.org/officeDocument/2006/relationships/image" Target="/ppt/media/image111.png" Id="R776be45e6ab34a7a" /><Relationship Type="http://schemas.openxmlformats.org/officeDocument/2006/relationships/hyperlink" Target="https://antigravity.google/" TargetMode="External" Id="Rff32608b5db2469e" /><Relationship Type="http://schemas.openxmlformats.org/officeDocument/2006/relationships/image" Target="/ppt/media/image112.png" Id="R67bbc7920d8a423f" /><Relationship Type="http://schemas.openxmlformats.org/officeDocument/2006/relationships/hyperlink" Target="https://chatgpt.com/codex/" TargetMode="External" Id="R5f8fc72efb334638" /><Relationship Type="http://schemas.openxmlformats.org/officeDocument/2006/relationships/image" Target="/ppt/media/image113.png" Id="R2c99b53cb4034e8f" /><Relationship Type="http://schemas.openxmlformats.org/officeDocument/2006/relationships/hyperlink" Target="https://claude.ai/" TargetMode="External" Id="R4bdc921569ee49da" /><Relationship Type="http://schemas.openxmlformats.org/officeDocument/2006/relationships/image" Target="/ppt/media/image114.png" Id="R8f73244fd43f4915" /><Relationship Type="http://schemas.openxmlformats.org/officeDocument/2006/relationships/hyperlink" Target="https://codelabs.developers.google.com/getting-started-with-antigravity-skills" TargetMode="External" Id="R7aba3e8c60434f07" /><Relationship Type="http://schemas.openxmlformats.org/officeDocument/2006/relationships/image" Target="/ppt/media/image115.png" Id="R7f3ed511e6db40e8" /><Relationship Type="http://schemas.openxmlformats.org/officeDocument/2006/relationships/hyperlink" Target="https://cagoooo.github.io/ncu-ai-agent-workshop-20260826/04_%E5%AF%A6%E4%BD%9C%E5%B7%A5%E5%85%B7/07_Agent_Skills%E8%B3%87%E6%BA%90%E5%BA%AB.html" TargetMode="External" Id="R6985f225ae674bc4" /><Relationship Type="http://schemas.openxmlformats.org/officeDocument/2006/relationships/image" Target="/ppt/media/image116.png" Id="R9d748c891741426f" /><Relationship Type="http://schemas.openxmlformats.org/officeDocument/2006/relationships/hyperlink" Target="https://cagoooo.github.io/ncu-ai-agent-workshop-20260826/04_%E5%AF%A6%E4%BD%9C%E5%B7%A5%E5%85%B7/%E6%8F%90%E7%A4%BA%E8%A9%9E%E5%BF%AB%E6%8D%B7%E9%9D%A2%E6%9D%BF_%E7%A0%94%E7%BF%92%E7%94%A8.html" TargetMode="External" Id="Ra5980644e5024aac" /><Relationship Type="http://schemas.openxmlformats.org/officeDocument/2006/relationships/image" Target="/ppt/media/image117.png" Id="R8681bc1f0f5046a6" /><Relationship Type="http://schemas.openxmlformats.org/officeDocument/2006/relationships/hyperlink" Target="https://cagoooo.github.io/Akai/" TargetMode="External" Id="Re8bc830ea593477e" /><Relationship Type="http://schemas.openxmlformats.org/officeDocument/2006/relationships/image" Target="/ppt/media/image118.png" Id="R20675254347747d6" /><Relationship Type="http://schemas.openxmlformats.org/officeDocument/2006/relationships/hyperlink" Target="https://www.iea.nl/sites/default/files/2025-10/GA66_PIRLS%202026.pdf" TargetMode="External" Id="R3e75526f877d447e" /><Relationship Type="http://schemas.openxmlformats.org/officeDocument/2006/relationships/image" Target="/ppt/media/image119.png" Id="R5b9b993eabf54a11" /><Relationship Type="http://schemas.openxmlformats.org/officeDocument/2006/relationships/notesSlide" Target="/ppt/notesSlides/notesSlide68.xml" Id="Red36be126e9a4eb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c8fbe5d7984045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hape-1061">
            <a:extLst xmlns:a="http://schemas.openxmlformats.org/drawingml/2006/main">
              <a:ext uri="{FF2B5EF4-FFF2-40B4-BE49-F238E27FC236}">
                <a16:creationId xmlns:a16="http://schemas.microsoft.com/office/drawing/2014/main" id="{D9C36D55-8AE0-45C2-B979-C80FC9003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0"/>
            <a:ext cx="56197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4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text-1062">
            <a:extLst xmlns:a="http://schemas.openxmlformats.org/drawingml/2006/main">
              <a:ext uri="{FF2B5EF4-FFF2-40B4-BE49-F238E27FC236}">
                <a16:creationId xmlns:a16="http://schemas.microsoft.com/office/drawing/2014/main" id="{76E59712-F4A3-471C-B4CC-2291258FD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5143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國立中央大學｜2026.08.26</a:t>
            </a:r>
          </a:p>
        </p:txBody>
      </p:sp>
      <p:sp>
        <p:nvSpPr>
          <p:cNvPr id="4" name="text-1063">
            <a:extLst xmlns:a="http://schemas.openxmlformats.org/drawingml/2006/main">
              <a:ext uri="{FF2B5EF4-FFF2-40B4-BE49-F238E27FC236}">
                <a16:creationId xmlns:a16="http://schemas.microsoft.com/office/drawing/2014/main" id="{1FD11855-A602-4954-ABB9-0E5EC579C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1000125"/>
            <a:ext cx="4476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下午場｜13:00–16:00</a:t>
            </a:r>
          </a:p>
        </p:txBody>
      </p:sp>
      <p:sp>
        <p:nvSpPr>
          <p:cNvPr id="5" name="text-1064">
            <a:extLst xmlns:a="http://schemas.openxmlformats.org/drawingml/2006/main">
              <a:ext uri="{FF2B5EF4-FFF2-40B4-BE49-F238E27FC236}">
                <a16:creationId xmlns:a16="http://schemas.microsoft.com/office/drawing/2014/main" id="{DD6AEA08-1AA4-4907-BBB9-CD26BE571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1504950"/>
            <a:ext cx="4629150" cy="2686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打造會做事的 AI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教學與研究夥伴：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Antigravity／Codex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Claude／Agent Skills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資料分析實戰</a:t>
            </a:r>
          </a:p>
        </p:txBody>
      </p:sp>
      <p:sp>
        <p:nvSpPr>
          <p:cNvPr id="6" name="shape-1065">
            <a:extLst xmlns:a="http://schemas.openxmlformats.org/drawingml/2006/main">
              <a:ext uri="{FF2B5EF4-FFF2-40B4-BE49-F238E27FC236}">
                <a16:creationId xmlns:a16="http://schemas.microsoft.com/office/drawing/2014/main" id="{863F8FD3-6E6F-4909-99F4-BF3AA1004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4305300"/>
            <a:ext cx="7239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text-1066">
            <a:extLst xmlns:a="http://schemas.openxmlformats.org/drawingml/2006/main">
              <a:ext uri="{FF2B5EF4-FFF2-40B4-BE49-F238E27FC236}">
                <a16:creationId xmlns:a16="http://schemas.microsoft.com/office/drawing/2014/main" id="{4629926C-A5F0-4F62-9491-0FB0307AD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4629150"/>
            <a:ext cx="46291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42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從 AI 教學與研究助理到 AI Agent：大學教師的生成式 AI 實作工作坊</a:t>
            </a:r>
          </a:p>
        </p:txBody>
      </p:sp>
      <p:sp>
        <p:nvSpPr>
          <p:cNvPr id="8" name="text-1067">
            <a:extLst xmlns:a="http://schemas.openxmlformats.org/drawingml/2006/main">
              <a:ext uri="{FF2B5EF4-FFF2-40B4-BE49-F238E27FC236}">
                <a16:creationId xmlns:a16="http://schemas.microsoft.com/office/drawing/2014/main" id="{2B0ED6CA-F1E5-484D-BED1-01CCDCF9C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5886450"/>
            <a:ext cx="495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黃凱揚（阿凱老師）｜桃園市龍潭區石門國小資訊組長｜教學年資第 11 年</a:t>
            </a:r>
          </a:p>
        </p:txBody>
      </p:sp>
    </p:spTree>
    <p:extLst>
      <p:ext uri="{BB962C8B-B14F-4D97-AF65-F5344CB8AC3E}">
        <p14:creationId xmlns:p14="http://schemas.microsoft.com/office/powerpoint/2010/main" val="162424620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text-1068">
            <a:extLst xmlns:a="http://schemas.openxmlformats.org/drawingml/2006/main">
              <a:ext uri="{FF2B5EF4-FFF2-40B4-BE49-F238E27FC236}">
                <a16:creationId xmlns:a16="http://schemas.microsoft.com/office/drawing/2014/main" id="{19094A9E-D44E-42BA-8CF3-D621D494C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LEARNING OUTCOMES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A4E6769-EFDE-4BC8-A568-8CAB0D097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下午離開前，你會有四項成果</a:t>
            </a:r>
          </a:p>
        </p:txBody>
      </p:sp>
      <p:cxnSp>
        <p:nvCxnSpPr>
          <p:cNvPr id="24" name="shape-1069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1070">
            <a:extLst xmlns:a="http://schemas.openxmlformats.org/drawingml/2006/main">
              <a:ext uri="{FF2B5EF4-FFF2-40B4-BE49-F238E27FC236}">
                <a16:creationId xmlns:a16="http://schemas.microsoft.com/office/drawing/2014/main" id="{62776885-69F3-4782-B5D7-18524481D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E6C4BB66-8887-4EC1-A147-8DC05365E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02</a:t>
            </a:r>
          </a:p>
        </p:txBody>
      </p:sp>
      <p:sp>
        <p:nvSpPr>
          <p:cNvPr id="6" name="shape-1071">
            <a:extLst xmlns:a="http://schemas.openxmlformats.org/drawingml/2006/main">
              <a:ext uri="{FF2B5EF4-FFF2-40B4-BE49-F238E27FC236}">
                <a16:creationId xmlns:a16="http://schemas.microsoft.com/office/drawing/2014/main" id="{E58C546E-630F-4614-9FC2-FC4C12D0C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7" name="text-1072">
            <a:extLst xmlns:a="http://schemas.openxmlformats.org/drawingml/2006/main">
              <a:ext uri="{FF2B5EF4-FFF2-40B4-BE49-F238E27FC236}">
                <a16:creationId xmlns:a16="http://schemas.microsoft.com/office/drawing/2014/main" id="{67396189-128D-4626-AFB3-5CC5545AE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01</a:t>
            </a:r>
          </a:p>
        </p:txBody>
      </p:sp>
      <p:sp>
        <p:nvSpPr>
          <p:cNvPr id="8" name="text-1073">
            <a:extLst xmlns:a="http://schemas.openxmlformats.org/drawingml/2006/main">
              <a:ext uri="{FF2B5EF4-FFF2-40B4-BE49-F238E27FC236}">
                <a16:creationId xmlns:a16="http://schemas.microsoft.com/office/drawing/2014/main" id="{D19549C6-D88B-4B2F-9E10-6279CF41B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看懂 Agent</a:t>
            </a:r>
          </a:p>
        </p:txBody>
      </p:sp>
      <p:sp>
        <p:nvSpPr>
          <p:cNvPr id="9" name="text-1074">
            <a:extLst xmlns:a="http://schemas.openxmlformats.org/drawingml/2006/main">
              <a:ext uri="{FF2B5EF4-FFF2-40B4-BE49-F238E27FC236}">
                <a16:creationId xmlns:a16="http://schemas.microsoft.com/office/drawing/2014/main" id="{61D9DF13-D3D7-4BBA-93EF-DF566C842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能分辨對話、助理與 Agent，知道何時必須人在迴路。</a:t>
            </a:r>
          </a:p>
        </p:txBody>
      </p:sp>
      <p:sp>
        <p:nvSpPr>
          <p:cNvPr id="10" name="shape-1075">
            <a:extLst xmlns:a="http://schemas.openxmlformats.org/drawingml/2006/main">
              <a:ext uri="{FF2B5EF4-FFF2-40B4-BE49-F238E27FC236}">
                <a16:creationId xmlns:a16="http://schemas.microsoft.com/office/drawing/2014/main" id="{C0AB736A-B7F9-4018-87D5-7E6DCEC9B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7563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1" name="text-1076">
            <a:extLst xmlns:a="http://schemas.openxmlformats.org/drawingml/2006/main">
              <a:ext uri="{FF2B5EF4-FFF2-40B4-BE49-F238E27FC236}">
                <a16:creationId xmlns:a16="http://schemas.microsoft.com/office/drawing/2014/main" id="{F6B83E15-A149-4E6D-A3A1-26E6AABDA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02</a:t>
            </a:r>
          </a:p>
        </p:txBody>
      </p:sp>
      <p:sp>
        <p:nvSpPr>
          <p:cNvPr id="12" name="text-1077">
            <a:extLst xmlns:a="http://schemas.openxmlformats.org/drawingml/2006/main">
              <a:ext uri="{FF2B5EF4-FFF2-40B4-BE49-F238E27FC236}">
                <a16:creationId xmlns:a16="http://schemas.microsoft.com/office/drawing/2014/main" id="{40B70E8D-B121-4462-A185-A7D198C93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建立工具策略</a:t>
            </a:r>
          </a:p>
        </p:txBody>
      </p:sp>
      <p:sp>
        <p:nvSpPr>
          <p:cNvPr id="13" name="text-1078">
            <a:extLst xmlns:a="http://schemas.openxmlformats.org/drawingml/2006/main">
              <a:ext uri="{FF2B5EF4-FFF2-40B4-BE49-F238E27FC236}">
                <a16:creationId xmlns:a16="http://schemas.microsoft.com/office/drawing/2014/main" id="{EE83BED3-3E43-4B0F-8777-327A3C5AD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比較 Antigravity／Gemini 3.7 Flash、Codex 與 Claude，依任務、權限與驗收證據選擇工具。</a:t>
            </a:r>
          </a:p>
        </p:txBody>
      </p:sp>
      <p:sp>
        <p:nvSpPr>
          <p:cNvPr id="14" name="shape-1079">
            <a:extLst xmlns:a="http://schemas.openxmlformats.org/drawingml/2006/main">
              <a:ext uri="{FF2B5EF4-FFF2-40B4-BE49-F238E27FC236}">
                <a16:creationId xmlns:a16="http://schemas.microsoft.com/office/drawing/2014/main" id="{AE2A1A01-5D8E-4EC7-A12C-1D6AA105C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5" name="text-1080">
            <a:extLst xmlns:a="http://schemas.openxmlformats.org/drawingml/2006/main">
              <a:ext uri="{FF2B5EF4-FFF2-40B4-BE49-F238E27FC236}">
                <a16:creationId xmlns:a16="http://schemas.microsoft.com/office/drawing/2014/main" id="{62E1D841-0B54-46AA-92E6-24527D26A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03</a:t>
            </a:r>
          </a:p>
        </p:txBody>
      </p:sp>
      <p:sp>
        <p:nvSpPr>
          <p:cNvPr id="16" name="text-1081">
            <a:extLst xmlns:a="http://schemas.openxmlformats.org/drawingml/2006/main">
              <a:ext uri="{FF2B5EF4-FFF2-40B4-BE49-F238E27FC236}">
                <a16:creationId xmlns:a16="http://schemas.microsoft.com/office/drawing/2014/main" id="{183A178E-7D4A-430B-80C8-F8B9BB5B5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完成一個 Skill</a:t>
            </a:r>
          </a:p>
        </p:txBody>
      </p:sp>
      <p:sp>
        <p:nvSpPr>
          <p:cNvPr id="17" name="text-1082">
            <a:extLst xmlns:a="http://schemas.openxmlformats.org/drawingml/2006/main">
              <a:ext uri="{FF2B5EF4-FFF2-40B4-BE49-F238E27FC236}">
                <a16:creationId xmlns:a16="http://schemas.microsoft.com/office/drawing/2014/main" id="{4EC339B3-86AB-4C22-A1F1-AA2871826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把教學或研究提示詞升級成可重複、可測試的工作流程。</a:t>
            </a:r>
          </a:p>
        </p:txBody>
      </p:sp>
      <p:sp>
        <p:nvSpPr>
          <p:cNvPr id="18" name="shape-1083">
            <a:extLst xmlns:a="http://schemas.openxmlformats.org/drawingml/2006/main">
              <a:ext uri="{FF2B5EF4-FFF2-40B4-BE49-F238E27FC236}">
                <a16:creationId xmlns:a16="http://schemas.microsoft.com/office/drawing/2014/main" id="{1D434778-5DF3-44ED-B326-BEEA4719B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3988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9" name="text-1084">
            <a:extLst xmlns:a="http://schemas.openxmlformats.org/drawingml/2006/main">
              <a:ext uri="{FF2B5EF4-FFF2-40B4-BE49-F238E27FC236}">
                <a16:creationId xmlns:a16="http://schemas.microsoft.com/office/drawing/2014/main" id="{5E620B64-F14F-41D5-86A7-5956F978B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04</a:t>
            </a:r>
          </a:p>
        </p:txBody>
      </p:sp>
      <p:sp>
        <p:nvSpPr>
          <p:cNvPr id="20" name="text-1085">
            <a:extLst xmlns:a="http://schemas.openxmlformats.org/drawingml/2006/main">
              <a:ext uri="{FF2B5EF4-FFF2-40B4-BE49-F238E27FC236}">
                <a16:creationId xmlns:a16="http://schemas.microsoft.com/office/drawing/2014/main" id="{245E65BE-8D55-48B9-9262-3A01FBDE5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完成資料分析</a:t>
            </a:r>
          </a:p>
        </p:txBody>
      </p:sp>
      <p:sp>
        <p:nvSpPr>
          <p:cNvPr id="21" name="text-1086">
            <a:extLst xmlns:a="http://schemas.openxmlformats.org/drawingml/2006/main">
              <a:ext uri="{FF2B5EF4-FFF2-40B4-BE49-F238E27FC236}">
                <a16:creationId xmlns:a16="http://schemas.microsoft.com/office/drawing/2014/main" id="{FEAA39C7-FBB0-4F12-B578-4F04DC324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以合成資料練習選擇題統計、簡答初編與人工複核。</a:t>
            </a:r>
          </a:p>
        </p:txBody>
      </p:sp>
    </p:spTree>
    <p:extLst>
      <p:ext uri="{BB962C8B-B14F-4D97-AF65-F5344CB8AC3E}">
        <p14:creationId xmlns:p14="http://schemas.microsoft.com/office/powerpoint/2010/main" val="145645893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9" name="text-1087">
            <a:extLst xmlns:a="http://schemas.openxmlformats.org/drawingml/2006/main">
              <a:ext uri="{FF2B5EF4-FFF2-40B4-BE49-F238E27FC236}">
                <a16:creationId xmlns:a16="http://schemas.microsoft.com/office/drawing/2014/main" id="{AE3D19F9-7945-49C5-9881-0503292CD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RUN OF SHOW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41984D2-4650-4E2D-8617-63B621824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下午 180 分鐘：從操作到可重複流程</a:t>
            </a:r>
          </a:p>
        </p:txBody>
      </p:sp>
      <p:cxnSp>
        <p:nvCxnSpPr>
          <p:cNvPr id="41" name="shape-1088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1089">
            <a:extLst xmlns:a="http://schemas.openxmlformats.org/drawingml/2006/main">
              <a:ext uri="{FF2B5EF4-FFF2-40B4-BE49-F238E27FC236}">
                <a16:creationId xmlns:a16="http://schemas.microsoft.com/office/drawing/2014/main" id="{C9654601-7D91-4DFF-A840-385C505E2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3553DF05-8BA5-4A79-828C-A566AF5DA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03</a:t>
            </a:r>
          </a:p>
        </p:txBody>
      </p:sp>
      <p:sp>
        <p:nvSpPr>
          <p:cNvPr id="6" name="shape-1090">
            <a:extLst xmlns:a="http://schemas.openxmlformats.org/drawingml/2006/main">
              <a:ext uri="{FF2B5EF4-FFF2-40B4-BE49-F238E27FC236}">
                <a16:creationId xmlns:a16="http://schemas.microsoft.com/office/drawing/2014/main" id="{07700B29-2310-4EEE-96B7-C21B4CAB4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124200"/>
            <a:ext cx="10591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8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shape-1091">
            <a:extLst xmlns:a="http://schemas.openxmlformats.org/drawingml/2006/main">
              <a:ext uri="{FF2B5EF4-FFF2-40B4-BE49-F238E27FC236}">
                <a16:creationId xmlns:a16="http://schemas.microsoft.com/office/drawing/2014/main" id="{BDD3215A-3F85-41BC-A1F7-60103B27A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0099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text-1092">
            <a:extLst xmlns:a="http://schemas.openxmlformats.org/drawingml/2006/main">
              <a:ext uri="{FF2B5EF4-FFF2-40B4-BE49-F238E27FC236}">
                <a16:creationId xmlns:a16="http://schemas.microsoft.com/office/drawing/2014/main" id="{B0763656-0C1B-454E-BA9E-362E6104D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2305050"/>
            <a:ext cx="1371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00–20</a:t>
            </a:r>
          </a:p>
        </p:txBody>
      </p:sp>
      <p:sp>
        <p:nvSpPr>
          <p:cNvPr id="9" name="text-1093">
            <a:extLst xmlns:a="http://schemas.openxmlformats.org/drawingml/2006/main">
              <a:ext uri="{FF2B5EF4-FFF2-40B4-BE49-F238E27FC236}">
                <a16:creationId xmlns:a16="http://schemas.microsoft.com/office/drawing/2014/main" id="{0AFF2DAF-C8DD-43D9-9A61-046D39011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38100" y="3562350"/>
            <a:ext cx="1828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Agent 觀念</a:t>
            </a:r>
          </a:p>
        </p:txBody>
      </p:sp>
      <p:sp>
        <p:nvSpPr>
          <p:cNvPr id="10" name="text-1094">
            <a:extLst xmlns:a="http://schemas.openxmlformats.org/drawingml/2006/main">
              <a:ext uri="{FF2B5EF4-FFF2-40B4-BE49-F238E27FC236}">
                <a16:creationId xmlns:a16="http://schemas.microsoft.com/office/drawing/2014/main" id="{46CB3F45-1BB2-4BAD-BC67-0B8B99409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38100" y="4305300"/>
            <a:ext cx="1828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能力與風險</a:t>
            </a:r>
          </a:p>
        </p:txBody>
      </p:sp>
      <p:sp>
        <p:nvSpPr>
          <p:cNvPr id="11" name="shape-1095">
            <a:extLst xmlns:a="http://schemas.openxmlformats.org/drawingml/2006/main">
              <a:ext uri="{FF2B5EF4-FFF2-40B4-BE49-F238E27FC236}">
                <a16:creationId xmlns:a16="http://schemas.microsoft.com/office/drawing/2014/main" id="{DF227D2C-7E2E-4854-8192-596275BE9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6064" y="30099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text-1096">
            <a:extLst xmlns:a="http://schemas.openxmlformats.org/drawingml/2006/main">
              <a:ext uri="{FF2B5EF4-FFF2-40B4-BE49-F238E27FC236}">
                <a16:creationId xmlns:a16="http://schemas.microsoft.com/office/drawing/2014/main" id="{30E0C863-9F0B-40C9-BF3B-1CCBDA0B6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03614" y="2305050"/>
            <a:ext cx="1371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20–45</a:t>
            </a:r>
          </a:p>
        </p:txBody>
      </p:sp>
      <p:sp>
        <p:nvSpPr>
          <p:cNvPr id="13" name="text-1097">
            <a:extLst xmlns:a="http://schemas.openxmlformats.org/drawingml/2006/main">
              <a:ext uri="{FF2B5EF4-FFF2-40B4-BE49-F238E27FC236}">
                <a16:creationId xmlns:a16="http://schemas.microsoft.com/office/drawing/2014/main" id="{F229EB32-6712-4D56-9210-40D6F7EB4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5014" y="3562350"/>
            <a:ext cx="1828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Antigravity＋Spark</a:t>
            </a:r>
          </a:p>
        </p:txBody>
      </p:sp>
      <p:sp>
        <p:nvSpPr>
          <p:cNvPr id="14" name="text-1098">
            <a:extLst xmlns:a="http://schemas.openxmlformats.org/drawingml/2006/main">
              <a:ext uri="{FF2B5EF4-FFF2-40B4-BE49-F238E27FC236}">
                <a16:creationId xmlns:a16="http://schemas.microsoft.com/office/drawing/2014/main" id="{BAF2FD8E-30D2-4C78-BC3C-79014C464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5014" y="4305300"/>
            <a:ext cx="1828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任務、排程與證據</a:t>
            </a:r>
          </a:p>
        </p:txBody>
      </p:sp>
      <p:sp>
        <p:nvSpPr>
          <p:cNvPr id="15" name="shape-1099">
            <a:extLst xmlns:a="http://schemas.openxmlformats.org/drawingml/2006/main">
              <a:ext uri="{FF2B5EF4-FFF2-40B4-BE49-F238E27FC236}">
                <a16:creationId xmlns:a16="http://schemas.microsoft.com/office/drawing/2014/main" id="{F0588552-5593-4721-915E-D4751F14B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9179" y="30099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text-1100">
            <a:extLst xmlns:a="http://schemas.openxmlformats.org/drawingml/2006/main">
              <a:ext uri="{FF2B5EF4-FFF2-40B4-BE49-F238E27FC236}">
                <a16:creationId xmlns:a16="http://schemas.microsoft.com/office/drawing/2014/main" id="{20D562BE-11B3-4A41-A01E-99A5FE7D3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6729" y="2305050"/>
            <a:ext cx="1371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45–70</a:t>
            </a:r>
          </a:p>
        </p:txBody>
      </p:sp>
      <p:sp>
        <p:nvSpPr>
          <p:cNvPr id="17" name="text-1101">
            <a:extLst xmlns:a="http://schemas.openxmlformats.org/drawingml/2006/main">
              <a:ext uri="{FF2B5EF4-FFF2-40B4-BE49-F238E27FC236}">
                <a16:creationId xmlns:a16="http://schemas.microsoft.com/office/drawing/2014/main" id="{2B5A7078-7A19-407D-8566-A0CE14AA2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88129" y="3562350"/>
            <a:ext cx="1828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Claude</a:t>
            </a:r>
          </a:p>
        </p:txBody>
      </p:sp>
      <p:sp>
        <p:nvSpPr>
          <p:cNvPr id="18" name="text-1102">
            <a:extLst xmlns:a="http://schemas.openxmlformats.org/drawingml/2006/main">
              <a:ext uri="{FF2B5EF4-FFF2-40B4-BE49-F238E27FC236}">
                <a16:creationId xmlns:a16="http://schemas.microsoft.com/office/drawing/2014/main" id="{E01F7241-356C-41F1-842A-46296510C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88129" y="4305300"/>
            <a:ext cx="1828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模型與成本</a:t>
            </a:r>
          </a:p>
        </p:txBody>
      </p:sp>
      <p:sp>
        <p:nvSpPr>
          <p:cNvPr id="19" name="shape-1103">
            <a:extLst xmlns:a="http://schemas.openxmlformats.org/drawingml/2006/main">
              <a:ext uri="{FF2B5EF4-FFF2-40B4-BE49-F238E27FC236}">
                <a16:creationId xmlns:a16="http://schemas.microsoft.com/office/drawing/2014/main" id="{4677E771-4B0C-49B7-BC2A-C458891E0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2293" y="30099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text-1104">
            <a:extLst xmlns:a="http://schemas.openxmlformats.org/drawingml/2006/main">
              <a:ext uri="{FF2B5EF4-FFF2-40B4-BE49-F238E27FC236}">
                <a16:creationId xmlns:a16="http://schemas.microsoft.com/office/drawing/2014/main" id="{42414CD3-64DC-487F-9A37-B2865866A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9843" y="2305050"/>
            <a:ext cx="1371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70–95</a:t>
            </a:r>
          </a:p>
        </p:txBody>
      </p:sp>
      <p:sp>
        <p:nvSpPr>
          <p:cNvPr id="21" name="text-1105">
            <a:extLst xmlns:a="http://schemas.openxmlformats.org/drawingml/2006/main">
              <a:ext uri="{FF2B5EF4-FFF2-40B4-BE49-F238E27FC236}">
                <a16:creationId xmlns:a16="http://schemas.microsoft.com/office/drawing/2014/main" id="{43097ECB-EC42-4F65-A64C-0AB531C61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1243" y="3562350"/>
            <a:ext cx="1828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Codex</a:t>
            </a:r>
          </a:p>
        </p:txBody>
      </p:sp>
      <p:sp>
        <p:nvSpPr>
          <p:cNvPr id="22" name="text-1106">
            <a:extLst xmlns:a="http://schemas.openxmlformats.org/drawingml/2006/main">
              <a:ext uri="{FF2B5EF4-FFF2-40B4-BE49-F238E27FC236}">
                <a16:creationId xmlns:a16="http://schemas.microsoft.com/office/drawing/2014/main" id="{687E7438-5FF5-4044-B680-CD22E3E33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1243" y="4305300"/>
            <a:ext cx="1828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實作工作流</a:t>
            </a:r>
          </a:p>
        </p:txBody>
      </p:sp>
      <p:sp>
        <p:nvSpPr>
          <p:cNvPr id="23" name="shape-1107">
            <a:extLst xmlns:a="http://schemas.openxmlformats.org/drawingml/2006/main">
              <a:ext uri="{FF2B5EF4-FFF2-40B4-BE49-F238E27FC236}">
                <a16:creationId xmlns:a16="http://schemas.microsoft.com/office/drawing/2014/main" id="{DABAFB62-FAE6-4746-9480-1664D6F4B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5407" y="30099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text-1108">
            <a:extLst xmlns:a="http://schemas.openxmlformats.org/drawingml/2006/main">
              <a:ext uri="{FF2B5EF4-FFF2-40B4-BE49-F238E27FC236}">
                <a16:creationId xmlns:a16="http://schemas.microsoft.com/office/drawing/2014/main" id="{56487F1E-7239-477E-8FFD-3923C4E17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2957" y="2305050"/>
            <a:ext cx="1371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95–105</a:t>
            </a:r>
          </a:p>
        </p:txBody>
      </p:sp>
      <p:sp>
        <p:nvSpPr>
          <p:cNvPr id="25" name="text-1109">
            <a:extLst xmlns:a="http://schemas.openxmlformats.org/drawingml/2006/main">
              <a:ext uri="{FF2B5EF4-FFF2-40B4-BE49-F238E27FC236}">
                <a16:creationId xmlns:a16="http://schemas.microsoft.com/office/drawing/2014/main" id="{0682F3D6-BF2D-483F-B88C-BE6768DCD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4357" y="3562350"/>
            <a:ext cx="1828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休息</a:t>
            </a:r>
          </a:p>
        </p:txBody>
      </p:sp>
      <p:sp>
        <p:nvSpPr>
          <p:cNvPr id="26" name="text-1110">
            <a:extLst xmlns:a="http://schemas.openxmlformats.org/drawingml/2006/main">
              <a:ext uri="{FF2B5EF4-FFF2-40B4-BE49-F238E27FC236}">
                <a16:creationId xmlns:a16="http://schemas.microsoft.com/office/drawing/2014/main" id="{6EC8646F-29FC-4C1E-9120-039549017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4357" y="4305300"/>
            <a:ext cx="1828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整理成果</a:t>
            </a:r>
          </a:p>
        </p:txBody>
      </p:sp>
      <p:sp>
        <p:nvSpPr>
          <p:cNvPr id="27" name="shape-1111">
            <a:extLst xmlns:a="http://schemas.openxmlformats.org/drawingml/2006/main">
              <a:ext uri="{FF2B5EF4-FFF2-40B4-BE49-F238E27FC236}">
                <a16:creationId xmlns:a16="http://schemas.microsoft.com/office/drawing/2014/main" id="{93E71CE9-46FA-42BE-A874-C088BB96B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8521" y="30099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text-1112">
            <a:extLst xmlns:a="http://schemas.openxmlformats.org/drawingml/2006/main">
              <a:ext uri="{FF2B5EF4-FFF2-40B4-BE49-F238E27FC236}">
                <a16:creationId xmlns:a16="http://schemas.microsoft.com/office/drawing/2014/main" id="{486C88C7-F01F-4725-A52C-6C2026D00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6071" y="2305050"/>
            <a:ext cx="1371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105–140</a:t>
            </a:r>
          </a:p>
        </p:txBody>
      </p:sp>
      <p:sp>
        <p:nvSpPr>
          <p:cNvPr id="29" name="text-1113">
            <a:extLst xmlns:a="http://schemas.openxmlformats.org/drawingml/2006/main">
              <a:ext uri="{FF2B5EF4-FFF2-40B4-BE49-F238E27FC236}">
                <a16:creationId xmlns:a16="http://schemas.microsoft.com/office/drawing/2014/main" id="{97E9B14A-B4E7-45D1-9A5C-24911CED9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7471" y="3562350"/>
            <a:ext cx="1828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Agent Skills</a:t>
            </a:r>
          </a:p>
        </p:txBody>
      </p:sp>
      <p:sp>
        <p:nvSpPr>
          <p:cNvPr id="30" name="text-1114">
            <a:extLst xmlns:a="http://schemas.openxmlformats.org/drawingml/2006/main">
              <a:ext uri="{FF2B5EF4-FFF2-40B4-BE49-F238E27FC236}">
                <a16:creationId xmlns:a16="http://schemas.microsoft.com/office/drawing/2014/main" id="{D1064972-3842-4D93-98EC-22A9D73C7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7471" y="4305300"/>
            <a:ext cx="1828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提示詞升級</a:t>
            </a:r>
          </a:p>
        </p:txBody>
      </p:sp>
      <p:sp>
        <p:nvSpPr>
          <p:cNvPr id="31" name="shape-1115">
            <a:extLst xmlns:a="http://schemas.openxmlformats.org/drawingml/2006/main">
              <a:ext uri="{FF2B5EF4-FFF2-40B4-BE49-F238E27FC236}">
                <a16:creationId xmlns:a16="http://schemas.microsoft.com/office/drawing/2014/main" id="{593926D2-744C-4B07-AB36-E6C1EF992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1636" y="30099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text-1116">
            <a:extLst xmlns:a="http://schemas.openxmlformats.org/drawingml/2006/main">
              <a:ext uri="{FF2B5EF4-FFF2-40B4-BE49-F238E27FC236}">
                <a16:creationId xmlns:a16="http://schemas.microsoft.com/office/drawing/2014/main" id="{EC2B6D70-53C1-44A8-9C95-A38A89171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69186" y="2305050"/>
            <a:ext cx="1371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140–160</a:t>
            </a:r>
          </a:p>
        </p:txBody>
      </p:sp>
      <p:sp>
        <p:nvSpPr>
          <p:cNvPr id="33" name="text-1117">
            <a:extLst xmlns:a="http://schemas.openxmlformats.org/drawingml/2006/main">
              <a:ext uri="{FF2B5EF4-FFF2-40B4-BE49-F238E27FC236}">
                <a16:creationId xmlns:a16="http://schemas.microsoft.com/office/drawing/2014/main" id="{E6A0CB68-94AF-4250-B2AB-61278B697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0586" y="3562350"/>
            <a:ext cx="1828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學生資料</a:t>
            </a:r>
          </a:p>
        </p:txBody>
      </p:sp>
      <p:sp>
        <p:nvSpPr>
          <p:cNvPr id="34" name="text-1118">
            <a:extLst xmlns:a="http://schemas.openxmlformats.org/drawingml/2006/main">
              <a:ext uri="{FF2B5EF4-FFF2-40B4-BE49-F238E27FC236}">
                <a16:creationId xmlns:a16="http://schemas.microsoft.com/office/drawing/2014/main" id="{DFD4093F-B8E7-428E-9EBA-E47C7E6E4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0586" y="4305300"/>
            <a:ext cx="1828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PIRLS 風格分析</a:t>
            </a:r>
          </a:p>
        </p:txBody>
      </p:sp>
      <p:sp>
        <p:nvSpPr>
          <p:cNvPr id="35" name="shape-1119">
            <a:extLst xmlns:a="http://schemas.openxmlformats.org/drawingml/2006/main">
              <a:ext uri="{FF2B5EF4-FFF2-40B4-BE49-F238E27FC236}">
                <a16:creationId xmlns:a16="http://schemas.microsoft.com/office/drawing/2014/main" id="{ECA4D9B2-DEC4-48EB-B97D-93A723A23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30099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text-1120">
            <a:extLst xmlns:a="http://schemas.openxmlformats.org/drawingml/2006/main">
              <a:ext uri="{FF2B5EF4-FFF2-40B4-BE49-F238E27FC236}">
                <a16:creationId xmlns:a16="http://schemas.microsoft.com/office/drawing/2014/main" id="{FD59B406-85E3-44BC-9A8A-0BB54FB6D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2300" y="2305050"/>
            <a:ext cx="1371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160–180</a:t>
            </a:r>
          </a:p>
        </p:txBody>
      </p:sp>
      <p:sp>
        <p:nvSpPr>
          <p:cNvPr id="37" name="text-1121">
            <a:extLst xmlns:a="http://schemas.openxmlformats.org/drawingml/2006/main">
              <a:ext uri="{FF2B5EF4-FFF2-40B4-BE49-F238E27FC236}">
                <a16:creationId xmlns:a16="http://schemas.microsoft.com/office/drawing/2014/main" id="{2FF445D2-4E3A-4A7F-AEBB-E09A8BD7A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53700" y="3562350"/>
            <a:ext cx="1828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整合分享</a:t>
            </a:r>
          </a:p>
        </p:txBody>
      </p:sp>
      <p:sp>
        <p:nvSpPr>
          <p:cNvPr id="38" name="text-1122">
            <a:extLst xmlns:a="http://schemas.openxmlformats.org/drawingml/2006/main">
              <a:ext uri="{FF2B5EF4-FFF2-40B4-BE49-F238E27FC236}">
                <a16:creationId xmlns:a16="http://schemas.microsoft.com/office/drawing/2014/main" id="{B1DE9693-A1C0-4C61-8818-47F831C72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53700" y="4305300"/>
            <a:ext cx="1828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可驗證交付</a:t>
            </a:r>
          </a:p>
        </p:txBody>
      </p:sp>
    </p:spTree>
    <p:extLst>
      <p:ext uri="{BB962C8B-B14F-4D97-AF65-F5344CB8AC3E}">
        <p14:creationId xmlns:p14="http://schemas.microsoft.com/office/powerpoint/2010/main" val="152223893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ext-1123">
            <a:extLst xmlns:a="http://schemas.openxmlformats.org/drawingml/2006/main">
              <a:ext uri="{FF2B5EF4-FFF2-40B4-BE49-F238E27FC236}">
                <a16:creationId xmlns:a16="http://schemas.microsoft.com/office/drawing/2014/main" id="{A8C3C88F-3014-4BDB-A96D-90D469D4E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REAL PAIN · DNS MIGRATION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7C0205B-1B43-4B5E-A03A-AA360D07F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147 個 PDF：DNS 遷移留下的重複性痛點</a:t>
            </a:r>
          </a:p>
        </p:txBody>
      </p:sp>
      <p:cxnSp>
        <p:nvCxnSpPr>
          <p:cNvPr id="13" name="shape-1124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1125">
            <a:extLst xmlns:a="http://schemas.openxmlformats.org/drawingml/2006/main">
              <a:ext uri="{FF2B5EF4-FFF2-40B4-BE49-F238E27FC236}">
                <a16:creationId xmlns:a16="http://schemas.microsoft.com/office/drawing/2014/main" id="{22681EF2-DCAD-456A-87C9-B4BA06311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6B0834C8-9C5D-4F82-B008-511DEE41C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04</a:t>
            </a:r>
          </a:p>
        </p:txBody>
      </p:sp>
      <p:sp>
        <p:nvSpPr>
          <p:cNvPr id="6" name="shape-1126">
            <a:extLst xmlns:a="http://schemas.openxmlformats.org/drawingml/2006/main">
              <a:ext uri="{FF2B5EF4-FFF2-40B4-BE49-F238E27FC236}">
                <a16:creationId xmlns:a16="http://schemas.microsoft.com/office/drawing/2014/main" id="{2A965987-AEBE-4586-8C34-738412367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562100"/>
            <a:ext cx="6934200" cy="4533900"/>
          </a:xfrm>
          <a:prstGeom xmlns:a="http://schemas.openxmlformats.org/drawingml/2006/main" prst="roundRect">
            <a:avLst>
              <a:gd name="adj" fmla="val 33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04a76cd0f34095"/>
          <a:stretch xmlns:a="http://schemas.openxmlformats.org/drawingml/2006/main"/>
        </p:blipFill>
        <p:spPr>
          <a:xfrm xmlns:a="http://schemas.openxmlformats.org/drawingml/2006/main">
            <a:off x="647700" y="1818770"/>
            <a:ext cx="6667500" cy="4020559"/>
          </a:xfrm>
          <a:prstGeom xmlns:a="http://schemas.openxmlformats.org/drawingml/2006/main" prst="roundRect">
            <a:avLst>
              <a:gd name="adj" fmla="val 2679"/>
            </a:avLst>
          </a:prstGeom>
        </p:spPr>
      </p:pic>
      <p:sp>
        <p:nvSpPr>
          <p:cNvPr id="8" name="shape-1127">
            <a:extLst xmlns:a="http://schemas.openxmlformats.org/drawingml/2006/main">
              <a:ext uri="{FF2B5EF4-FFF2-40B4-BE49-F238E27FC236}">
                <a16:creationId xmlns:a16="http://schemas.microsoft.com/office/drawing/2014/main" id="{1B02F341-574A-4186-A248-F0B23755B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1562100"/>
            <a:ext cx="3886200" cy="4533900"/>
          </a:xfrm>
          <a:prstGeom xmlns:a="http://schemas.openxmlformats.org/drawingml/2006/main" prst="roundRect">
            <a:avLst>
              <a:gd name="adj" fmla="val 39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9" name="text-1128">
            <a:extLst xmlns:a="http://schemas.openxmlformats.org/drawingml/2006/main">
              <a:ext uri="{FF2B5EF4-FFF2-40B4-BE49-F238E27FC236}">
                <a16:creationId xmlns:a16="http://schemas.microsoft.com/office/drawing/2014/main" id="{F62644FF-E40D-4BE1-8E51-C098D579D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1809750"/>
            <a:ext cx="33909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痛點：排山倒海的 PDF</a:t>
            </a:r>
          </a:p>
        </p:txBody>
      </p:sp>
      <p:sp>
        <p:nvSpPr>
          <p:cNvPr id="10" name="text-1129">
            <a:extLst xmlns:a="http://schemas.openxmlformats.org/drawingml/2006/main">
              <a:ext uri="{FF2B5EF4-FFF2-40B4-BE49-F238E27FC236}">
                <a16:creationId xmlns:a16="http://schemas.microsoft.com/office/drawing/2014/main" id="{70EBC0EF-597E-446E-928C-4977D4F3C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724150"/>
            <a:ext cx="3390900" cy="289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• 舊站連結仍指向 www，DNS 遷移後無法直接下載。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• 人工逐一找檔、改網址、下載，重複又毫無效率。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• 做到懷疑人生：這正是 Agent 值得接手的工作。</a:t>
            </a:r>
          </a:p>
        </p:txBody>
      </p:sp>
    </p:spTree>
    <p:extLst>
      <p:ext uri="{BB962C8B-B14F-4D97-AF65-F5344CB8AC3E}">
        <p14:creationId xmlns:p14="http://schemas.microsoft.com/office/powerpoint/2010/main" val="191104255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ext-1130">
            <a:extLst xmlns:a="http://schemas.openxmlformats.org/drawingml/2006/main">
              <a:ext uri="{FF2B5EF4-FFF2-40B4-BE49-F238E27FC236}">
                <a16:creationId xmlns:a16="http://schemas.microsoft.com/office/drawing/2014/main" id="{7EEC8174-BC8F-42F9-B4B1-4C1749AC5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PROMPT → PLAN → VERIFY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3B03D9F-3711-4712-8402-04AF4F6BF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把規則說清楚，Agent 就能一次接手</a:t>
            </a:r>
          </a:p>
        </p:txBody>
      </p:sp>
      <p:cxnSp>
        <p:nvCxnSpPr>
          <p:cNvPr id="13" name="shape-1131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1132">
            <a:extLst xmlns:a="http://schemas.openxmlformats.org/drawingml/2006/main">
              <a:ext uri="{FF2B5EF4-FFF2-40B4-BE49-F238E27FC236}">
                <a16:creationId xmlns:a16="http://schemas.microsoft.com/office/drawing/2014/main" id="{85AE173D-46E3-4DBC-B7FF-B4208BFC8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2AB202B4-8858-4855-94DF-0B1C7B0A1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05</a:t>
            </a:r>
          </a:p>
        </p:txBody>
      </p:sp>
      <p:sp>
        <p:nvSpPr>
          <p:cNvPr id="6" name="shape-1133">
            <a:extLst xmlns:a="http://schemas.openxmlformats.org/drawingml/2006/main">
              <a:ext uri="{FF2B5EF4-FFF2-40B4-BE49-F238E27FC236}">
                <a16:creationId xmlns:a16="http://schemas.microsoft.com/office/drawing/2014/main" id="{8999411A-DF8F-49FB-95BD-F2CE6D0BC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562100"/>
            <a:ext cx="6934200" cy="4533900"/>
          </a:xfrm>
          <a:prstGeom xmlns:a="http://schemas.openxmlformats.org/drawingml/2006/main" prst="roundRect">
            <a:avLst>
              <a:gd name="adj" fmla="val 33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5c4c0346574fe6"/>
          <a:stretch xmlns:a="http://schemas.openxmlformats.org/drawingml/2006/main"/>
        </p:blipFill>
        <p:spPr>
          <a:xfrm xmlns:a="http://schemas.openxmlformats.org/drawingml/2006/main">
            <a:off x="843445" y="1695450"/>
            <a:ext cx="6276010" cy="4267200"/>
          </a:xfrm>
          <a:prstGeom xmlns:a="http://schemas.openxmlformats.org/drawingml/2006/main" prst="roundRect">
            <a:avLst>
              <a:gd name="adj" fmla="val 2679"/>
            </a:avLst>
          </a:prstGeom>
        </p:spPr>
      </p:pic>
      <p:sp>
        <p:nvSpPr>
          <p:cNvPr id="8" name="shape-1134">
            <a:extLst xmlns:a="http://schemas.openxmlformats.org/drawingml/2006/main">
              <a:ext uri="{FF2B5EF4-FFF2-40B4-BE49-F238E27FC236}">
                <a16:creationId xmlns:a16="http://schemas.microsoft.com/office/drawing/2014/main" id="{A90E801B-6286-4C9F-A4C2-085EF2B62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1562100"/>
            <a:ext cx="3886200" cy="4533900"/>
          </a:xfrm>
          <a:prstGeom xmlns:a="http://schemas.openxmlformats.org/drawingml/2006/main" prst="roundRect">
            <a:avLst>
              <a:gd name="adj" fmla="val 39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9" name="text-1135">
            <a:extLst xmlns:a="http://schemas.openxmlformats.org/drawingml/2006/main">
              <a:ext uri="{FF2B5EF4-FFF2-40B4-BE49-F238E27FC236}">
                <a16:creationId xmlns:a16="http://schemas.microsoft.com/office/drawing/2014/main" id="{BD15C2BF-5FC6-43BE-86EB-326359BD3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1809750"/>
            <a:ext cx="33909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提示詞：來源 → 轉換 → 驗收</a:t>
            </a:r>
          </a:p>
        </p:txBody>
      </p:sp>
      <p:sp>
        <p:nvSpPr>
          <p:cNvPr id="10" name="text-1136">
            <a:extLst xmlns:a="http://schemas.openxmlformats.org/drawingml/2006/main">
              <a:ext uri="{FF2B5EF4-FFF2-40B4-BE49-F238E27FC236}">
                <a16:creationId xmlns:a16="http://schemas.microsoft.com/office/drawing/2014/main" id="{88BF1196-78CE-446C-AE04-09A6E34A4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724150"/>
            <a:ext cx="3390900" cy="289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• 來源：讀取公告 nsn=3187，找出頁面中的全部 PDF。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• 轉換：www.smes.tyc.edu.tw → web.smes.tyc.edu.tw，依 files_sn 組出新路徑。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• 驗收：逐一下載、確認 PDF 有效，統計成功／失敗與殘檔。</a:t>
            </a:r>
          </a:p>
        </p:txBody>
      </p:sp>
    </p:spTree>
    <p:extLst>
      <p:ext uri="{BB962C8B-B14F-4D97-AF65-F5344CB8AC3E}">
        <p14:creationId xmlns:p14="http://schemas.microsoft.com/office/powerpoint/2010/main" val="3516245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xt-1137">
            <a:extLst xmlns:a="http://schemas.openxmlformats.org/drawingml/2006/main">
              <a:ext uri="{FF2B5EF4-FFF2-40B4-BE49-F238E27FC236}">
                <a16:creationId xmlns:a16="http://schemas.microsoft.com/office/drawing/2014/main" id="{9A29E73C-985D-47ED-8E32-F6C86AC14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AGENT RESULT · CLOSED LOOP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B21337D-E23B-4A6E-A7B4-33EA6BD07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4 分 6 秒：147 個檔案一次到位</a:t>
            </a:r>
          </a:p>
        </p:txBody>
      </p:sp>
      <p:cxnSp>
        <p:nvCxnSpPr>
          <p:cNvPr id="14" name="shape-1138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1139">
            <a:extLst xmlns:a="http://schemas.openxmlformats.org/drawingml/2006/main">
              <a:ext uri="{FF2B5EF4-FFF2-40B4-BE49-F238E27FC236}">
                <a16:creationId xmlns:a16="http://schemas.microsoft.com/office/drawing/2014/main" id="{B3447E7F-E32D-4F01-A144-8F67165B0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4158A966-0C64-4CB8-B0A0-52F6B83E9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06</a:t>
            </a:r>
          </a:p>
        </p:txBody>
      </p:sp>
      <p:sp>
        <p:nvSpPr>
          <p:cNvPr id="6" name="shape-1140">
            <a:extLst xmlns:a="http://schemas.openxmlformats.org/drawingml/2006/main">
              <a:ext uri="{FF2B5EF4-FFF2-40B4-BE49-F238E27FC236}">
                <a16:creationId xmlns:a16="http://schemas.microsoft.com/office/drawing/2014/main" id="{BEF89ADB-A25F-4186-B9C9-C0F17BB68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562100"/>
            <a:ext cx="6934200" cy="4533900"/>
          </a:xfrm>
          <a:prstGeom xmlns:a="http://schemas.openxmlformats.org/drawingml/2006/main" prst="roundRect">
            <a:avLst>
              <a:gd name="adj" fmla="val 33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2576a340f74b0d"/>
          <a:stretch xmlns:a="http://schemas.openxmlformats.org/drawingml/2006/main"/>
        </p:blipFill>
        <p:spPr>
          <a:xfrm xmlns:a="http://schemas.openxmlformats.org/drawingml/2006/main">
            <a:off x="647700" y="1836931"/>
            <a:ext cx="6667500" cy="3984238"/>
          </a:xfrm>
          <a:prstGeom xmlns:a="http://schemas.openxmlformats.org/drawingml/2006/main" prst="roundRect">
            <a:avLst>
              <a:gd name="adj" fmla="val 2679"/>
            </a:avLst>
          </a:prstGeom>
        </p:spPr>
      </p:pic>
      <p:sp>
        <p:nvSpPr>
          <p:cNvPr id="8" name="shape-1141">
            <a:extLst xmlns:a="http://schemas.openxmlformats.org/drawingml/2006/main">
              <a:ext uri="{FF2B5EF4-FFF2-40B4-BE49-F238E27FC236}">
                <a16:creationId xmlns:a16="http://schemas.microsoft.com/office/drawing/2014/main" id="{F5094178-F1B4-42E9-8158-5EFE1FC3B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1562100"/>
            <a:ext cx="3886200" cy="4533900"/>
          </a:xfrm>
          <a:prstGeom xmlns:a="http://schemas.openxmlformats.org/drawingml/2006/main" prst="roundRect">
            <a:avLst>
              <a:gd name="adj" fmla="val 39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9" name="text-1142">
            <a:extLst xmlns:a="http://schemas.openxmlformats.org/drawingml/2006/main">
              <a:ext uri="{FF2B5EF4-FFF2-40B4-BE49-F238E27FC236}">
                <a16:creationId xmlns:a16="http://schemas.microsoft.com/office/drawing/2014/main" id="{9D1B3C74-41F2-435A-ADC6-A64F6A383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1809750"/>
            <a:ext cx="33909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成果：147 / 147 成功</a:t>
            </a:r>
          </a:p>
        </p:txBody>
      </p:sp>
      <p:sp>
        <p:nvSpPr>
          <p:cNvPr id="10" name="text-1143">
            <a:extLst xmlns:a="http://schemas.openxmlformats.org/drawingml/2006/main">
              <a:ext uri="{FF2B5EF4-FFF2-40B4-BE49-F238E27FC236}">
                <a16:creationId xmlns:a16="http://schemas.microsoft.com/office/drawing/2014/main" id="{A9F5E9D7-F5C4-4DBD-8818-2FF0BDDB4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724150"/>
            <a:ext cx="3390900" cy="2324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• 處理時間 4 分 6 秒；解析 147 份 PDF，成功 147/147。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• 有效 PDF 147/147、失敗 0，資料夾內可逐檔檢查與保存。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• 最後上傳到新校網公告，完成從遷移、驗收到發布的閉環。</a:t>
            </a:r>
          </a:p>
        </p:txBody>
      </p:sp>
      <p:sp>
        <p:nvSpPr>
          <p:cNvPr id="11" name="text-1144">
            <a:extLst xmlns:a="http://schemas.openxmlformats.org/drawingml/2006/main">
              <a:ext uri="{FF2B5EF4-FFF2-40B4-BE49-F238E27FC236}">
                <a16:creationId xmlns:a16="http://schemas.microsoft.com/office/drawing/2014/main" id="{6C2B538D-E5D5-40B3-A503-BEABE5B5C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5505450"/>
            <a:ext cx="339090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2EDF8"/>
          </a:solidFill>
          <a:ln xmlns:a="http://schemas.openxmlformats.org/drawingml/2006/main" w="9525">
            <a:solidFill>
              <a:srgbClr val="1B64DA"/>
            </a:solidFill>
            <a:prstDash val="solid"/>
          </a:ln>
        </p:spPr>
        <p:txBody>
          <a:bodyPr xmlns:a="http://schemas.openxmlformats.org/drawingml/2006/main" wrap="square" lIns="114300" tIns="47625" rIns="114300" bIns="47625" anchor="ctr">
            <a:normAutofit fontScale="86781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bfdc18c01a5f4da4"/>
              </a:rPr>
              <a:t>查看新校網公告最終成果 ↗</a:t>
            </a:r>
          </a:p>
        </p:txBody>
      </p:sp>
    </p:spTree>
    <p:extLst>
      <p:ext uri="{BB962C8B-B14F-4D97-AF65-F5344CB8AC3E}">
        <p14:creationId xmlns:p14="http://schemas.microsoft.com/office/powerpoint/2010/main" val="152820590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text-1145">
            <a:extLst xmlns:a="http://schemas.openxmlformats.org/drawingml/2006/main">
              <a:ext uri="{FF2B5EF4-FFF2-40B4-BE49-F238E27FC236}">
                <a16:creationId xmlns:a16="http://schemas.microsoft.com/office/drawing/2014/main" id="{0F541C9B-6D3F-49AC-97AB-88ACB96C8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CAPABILITY LADDER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471FCE2-6654-40FA-9419-EDF2E4EBB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對話、助理、Agent：差別在能否推進工作</a:t>
            </a:r>
          </a:p>
        </p:txBody>
      </p:sp>
      <p:cxnSp>
        <p:nvCxnSpPr>
          <p:cNvPr id="32" name="shape-1146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1147">
            <a:extLst xmlns:a="http://schemas.openxmlformats.org/drawingml/2006/main">
              <a:ext uri="{FF2B5EF4-FFF2-40B4-BE49-F238E27FC236}">
                <a16:creationId xmlns:a16="http://schemas.microsoft.com/office/drawing/2014/main" id="{E72C4C48-90FC-4A45-945E-64D266F6D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A40F0B41-09B8-44E6-8C70-137E74A6E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07</a:t>
            </a:r>
          </a:p>
        </p:txBody>
      </p:sp>
      <p:sp>
        <p:nvSpPr>
          <p:cNvPr id="6" name="shape-1148">
            <a:extLst xmlns:a="http://schemas.openxmlformats.org/drawingml/2006/main">
              <a:ext uri="{FF2B5EF4-FFF2-40B4-BE49-F238E27FC236}">
                <a16:creationId xmlns:a16="http://schemas.microsoft.com/office/drawing/2014/main" id="{8E41B04B-37A6-4EDC-AD0D-7DB1223CB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1676400"/>
            <a:ext cx="2814638" cy="3143250"/>
          </a:xfrm>
          <a:prstGeom xmlns:a="http://schemas.openxmlformats.org/drawingml/2006/main" prst="roundRect">
            <a:avLst>
              <a:gd name="adj" fmla="val 54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7" name="shape-1149">
            <a:extLst xmlns:a="http://schemas.openxmlformats.org/drawingml/2006/main">
              <a:ext uri="{FF2B5EF4-FFF2-40B4-BE49-F238E27FC236}">
                <a16:creationId xmlns:a16="http://schemas.microsoft.com/office/drawing/2014/main" id="{6BBC0CA5-BB39-4A4F-9F15-EA9C96167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90700"/>
            <a:ext cx="2471738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text-1150">
            <a:extLst xmlns:a="http://schemas.openxmlformats.org/drawingml/2006/main">
              <a:ext uri="{FF2B5EF4-FFF2-40B4-BE49-F238E27FC236}">
                <a16:creationId xmlns:a16="http://schemas.microsoft.com/office/drawing/2014/main" id="{75A3944F-8E4F-4F4D-A976-025BA0776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1</a:t>
            </a:r>
          </a:p>
        </p:txBody>
      </p:sp>
      <p:sp>
        <p:nvSpPr>
          <p:cNvPr id="9" name="text-1151">
            <a:extLst xmlns:a="http://schemas.openxmlformats.org/drawingml/2006/main">
              <a:ext uri="{FF2B5EF4-FFF2-40B4-BE49-F238E27FC236}">
                <a16:creationId xmlns:a16="http://schemas.microsoft.com/office/drawing/2014/main" id="{D525FA2E-F861-436C-AE25-D7C164BC4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86050"/>
            <a:ext cx="266223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對話</a:t>
            </a:r>
          </a:p>
        </p:txBody>
      </p:sp>
      <p:sp>
        <p:nvSpPr>
          <p:cNvPr id="10" name="text-1152">
            <a:extLst xmlns:a="http://schemas.openxmlformats.org/drawingml/2006/main">
              <a:ext uri="{FF2B5EF4-FFF2-40B4-BE49-F238E27FC236}">
                <a16:creationId xmlns:a16="http://schemas.microsoft.com/office/drawing/2014/main" id="{0B7FE625-5A24-4029-9FEE-81825713D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52800"/>
            <a:ext cx="2395538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回答、解釋、發想</a:t>
            </a:r>
          </a:p>
        </p:txBody>
      </p:sp>
      <p:sp>
        <p:nvSpPr>
          <p:cNvPr id="11" name="text-1153">
            <a:extLst xmlns:a="http://schemas.openxmlformats.org/drawingml/2006/main">
              <a:ext uri="{FF2B5EF4-FFF2-40B4-BE49-F238E27FC236}">
                <a16:creationId xmlns:a16="http://schemas.microsoft.com/office/drawing/2014/main" id="{21B406FF-82AA-4CE3-9F6E-B615B51C6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6113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12" name="shape-1154">
            <a:extLst xmlns:a="http://schemas.openxmlformats.org/drawingml/2006/main">
              <a:ext uri="{FF2B5EF4-FFF2-40B4-BE49-F238E27FC236}">
                <a16:creationId xmlns:a16="http://schemas.microsoft.com/office/drawing/2014/main" id="{C6E2C3FE-B401-4ED8-9484-FB9884FBF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1838" y="1676400"/>
            <a:ext cx="2814638" cy="3143250"/>
          </a:xfrm>
          <a:prstGeom xmlns:a="http://schemas.openxmlformats.org/drawingml/2006/main" prst="roundRect">
            <a:avLst>
              <a:gd name="adj" fmla="val 54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3" name="shape-1155">
            <a:extLst xmlns:a="http://schemas.openxmlformats.org/drawingml/2006/main">
              <a:ext uri="{FF2B5EF4-FFF2-40B4-BE49-F238E27FC236}">
                <a16:creationId xmlns:a16="http://schemas.microsoft.com/office/drawing/2014/main" id="{A9C26854-12AB-4ED5-8B69-F2056F10F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3288" y="1790700"/>
            <a:ext cx="2471738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text-1156">
            <a:extLst xmlns:a="http://schemas.openxmlformats.org/drawingml/2006/main">
              <a:ext uri="{FF2B5EF4-FFF2-40B4-BE49-F238E27FC236}">
                <a16:creationId xmlns:a16="http://schemas.microsoft.com/office/drawing/2014/main" id="{062618C8-660B-4D57-8E76-FB4BD5CE3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8038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2</a:t>
            </a:r>
          </a:p>
        </p:txBody>
      </p:sp>
      <p:sp>
        <p:nvSpPr>
          <p:cNvPr id="15" name="text-1157">
            <a:extLst xmlns:a="http://schemas.openxmlformats.org/drawingml/2006/main">
              <a:ext uri="{FF2B5EF4-FFF2-40B4-BE49-F238E27FC236}">
                <a16:creationId xmlns:a16="http://schemas.microsoft.com/office/drawing/2014/main" id="{86453CC0-2CF3-45BC-B143-67E222940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8038" y="2686050"/>
            <a:ext cx="266223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助理</a:t>
            </a:r>
          </a:p>
        </p:txBody>
      </p:sp>
      <p:sp>
        <p:nvSpPr>
          <p:cNvPr id="16" name="text-1158">
            <a:extLst xmlns:a="http://schemas.openxmlformats.org/drawingml/2006/main">
              <a:ext uri="{FF2B5EF4-FFF2-40B4-BE49-F238E27FC236}">
                <a16:creationId xmlns:a16="http://schemas.microsoft.com/office/drawing/2014/main" id="{D0EA59A5-D4EB-4453-A684-A6F1BB5C2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1388" y="3352800"/>
            <a:ext cx="2395538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固定角色與格式</a:t>
            </a:r>
          </a:p>
        </p:txBody>
      </p:sp>
      <p:sp>
        <p:nvSpPr>
          <p:cNvPr id="17" name="text-1159">
            <a:extLst xmlns:a="http://schemas.openxmlformats.org/drawingml/2006/main">
              <a:ext uri="{FF2B5EF4-FFF2-40B4-BE49-F238E27FC236}">
                <a16:creationId xmlns:a16="http://schemas.microsoft.com/office/drawing/2014/main" id="{1319BFD9-F051-4D8C-811B-755F7D9D8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18" name="shape-1160">
            <a:extLst xmlns:a="http://schemas.openxmlformats.org/drawingml/2006/main">
              <a:ext uri="{FF2B5EF4-FFF2-40B4-BE49-F238E27FC236}">
                <a16:creationId xmlns:a16="http://schemas.microsoft.com/office/drawing/2014/main" id="{13658203-48BA-4DCA-8C18-0B580BADE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5525" y="1676400"/>
            <a:ext cx="2814638" cy="3143250"/>
          </a:xfrm>
          <a:prstGeom xmlns:a="http://schemas.openxmlformats.org/drawingml/2006/main" prst="roundRect">
            <a:avLst>
              <a:gd name="adj" fmla="val 54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9" name="shape-1161">
            <a:extLst xmlns:a="http://schemas.openxmlformats.org/drawingml/2006/main">
              <a:ext uri="{FF2B5EF4-FFF2-40B4-BE49-F238E27FC236}">
                <a16:creationId xmlns:a16="http://schemas.microsoft.com/office/drawing/2014/main" id="{E8650091-04EF-481C-A1B0-C69A118A1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6975" y="1790700"/>
            <a:ext cx="2471738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text-1162">
            <a:extLst xmlns:a="http://schemas.openxmlformats.org/drawingml/2006/main">
              <a:ext uri="{FF2B5EF4-FFF2-40B4-BE49-F238E27FC236}">
                <a16:creationId xmlns:a16="http://schemas.microsoft.com/office/drawing/2014/main" id="{8E030D03-112B-4260-A1FD-D32620CE3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3</a:t>
            </a:r>
          </a:p>
        </p:txBody>
      </p:sp>
      <p:sp>
        <p:nvSpPr>
          <p:cNvPr id="21" name="text-1163">
            <a:extLst xmlns:a="http://schemas.openxmlformats.org/drawingml/2006/main">
              <a:ext uri="{FF2B5EF4-FFF2-40B4-BE49-F238E27FC236}">
                <a16:creationId xmlns:a16="http://schemas.microsoft.com/office/drawing/2014/main" id="{C0D60399-0BEE-45B2-B262-496715ADD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686050"/>
            <a:ext cx="266223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Agent</a:t>
            </a:r>
          </a:p>
        </p:txBody>
      </p:sp>
      <p:sp>
        <p:nvSpPr>
          <p:cNvPr id="22" name="text-1164">
            <a:extLst xmlns:a="http://schemas.openxmlformats.org/drawingml/2006/main">
              <a:ext uri="{FF2B5EF4-FFF2-40B4-BE49-F238E27FC236}">
                <a16:creationId xmlns:a16="http://schemas.microsoft.com/office/drawing/2014/main" id="{BDFA7C0F-0BB3-4288-8D95-365443AA7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3352800"/>
            <a:ext cx="2395538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讀取環境、規劃、使用工具</a:t>
            </a:r>
          </a:p>
        </p:txBody>
      </p:sp>
      <p:sp>
        <p:nvSpPr>
          <p:cNvPr id="23" name="text-1165">
            <a:extLst xmlns:a="http://schemas.openxmlformats.org/drawingml/2006/main">
              <a:ext uri="{FF2B5EF4-FFF2-40B4-BE49-F238E27FC236}">
                <a16:creationId xmlns:a16="http://schemas.microsoft.com/office/drawing/2014/main" id="{524D86E0-A328-4F33-B522-D712495D7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3488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24" name="shape-1166">
            <a:extLst xmlns:a="http://schemas.openxmlformats.org/drawingml/2006/main">
              <a:ext uri="{FF2B5EF4-FFF2-40B4-BE49-F238E27FC236}">
                <a16:creationId xmlns:a16="http://schemas.microsoft.com/office/drawing/2014/main" id="{850C4C50-4AB2-448F-8F4E-629D97D4A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9213" y="1676400"/>
            <a:ext cx="2814638" cy="3143250"/>
          </a:xfrm>
          <a:prstGeom xmlns:a="http://schemas.openxmlformats.org/drawingml/2006/main" prst="roundRect">
            <a:avLst>
              <a:gd name="adj" fmla="val 54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25" name="shape-1167">
            <a:extLst xmlns:a="http://schemas.openxmlformats.org/drawingml/2006/main">
              <a:ext uri="{FF2B5EF4-FFF2-40B4-BE49-F238E27FC236}">
                <a16:creationId xmlns:a16="http://schemas.microsoft.com/office/drawing/2014/main" id="{4A3005D3-3CCC-46E4-8A86-4501B7938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0663" y="1790700"/>
            <a:ext cx="2471738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text-1168">
            <a:extLst xmlns:a="http://schemas.openxmlformats.org/drawingml/2006/main">
              <a:ext uri="{FF2B5EF4-FFF2-40B4-BE49-F238E27FC236}">
                <a16:creationId xmlns:a16="http://schemas.microsoft.com/office/drawing/2014/main" id="{487F30F2-FAC5-47F3-816B-3CC4D7E01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5413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4</a:t>
            </a:r>
          </a:p>
        </p:txBody>
      </p:sp>
      <p:sp>
        <p:nvSpPr>
          <p:cNvPr id="27" name="text-1169">
            <a:extLst xmlns:a="http://schemas.openxmlformats.org/drawingml/2006/main">
              <a:ext uri="{FF2B5EF4-FFF2-40B4-BE49-F238E27FC236}">
                <a16:creationId xmlns:a16="http://schemas.microsoft.com/office/drawing/2014/main" id="{AF96A81A-95B0-4F81-9A6E-B9A6B076B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5413" y="2686050"/>
            <a:ext cx="266223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可信 Agent</a:t>
            </a:r>
          </a:p>
        </p:txBody>
      </p:sp>
      <p:sp>
        <p:nvSpPr>
          <p:cNvPr id="28" name="text-1170">
            <a:extLst xmlns:a="http://schemas.openxmlformats.org/drawingml/2006/main">
              <a:ext uri="{FF2B5EF4-FFF2-40B4-BE49-F238E27FC236}">
                <a16:creationId xmlns:a16="http://schemas.microsoft.com/office/drawing/2014/main" id="{506185DE-C126-42F8-938F-01E25E308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8763" y="3352800"/>
            <a:ext cx="2395538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驗證結果、回報限制、等待授權</a:t>
            </a:r>
          </a:p>
        </p:txBody>
      </p:sp>
      <p:sp>
        <p:nvSpPr>
          <p:cNvPr id="29" name="text-1171">
            <a:extLst xmlns:a="http://schemas.openxmlformats.org/drawingml/2006/main">
              <a:ext uri="{FF2B5EF4-FFF2-40B4-BE49-F238E27FC236}">
                <a16:creationId xmlns:a16="http://schemas.microsoft.com/office/drawing/2014/main" id="{F404AA9C-BC8D-4D8A-8FD1-815AD75F9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5314950"/>
            <a:ext cx="563880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  <p:txBody>
          <a:bodyPr xmlns:a="http://schemas.openxmlformats.org/drawingml/2006/main" wrap="square" lIns="152400" tIns="57150" rIns="1524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每一步都留下可檢查的成果</a:t>
            </a:r>
          </a:p>
        </p:txBody>
      </p:sp>
    </p:spTree>
    <p:extLst>
      <p:ext uri="{BB962C8B-B14F-4D97-AF65-F5344CB8AC3E}">
        <p14:creationId xmlns:p14="http://schemas.microsoft.com/office/powerpoint/2010/main" val="12005241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text-1172">
            <a:extLst xmlns:a="http://schemas.openxmlformats.org/drawingml/2006/main">
              <a:ext uri="{FF2B5EF4-FFF2-40B4-BE49-F238E27FC236}">
                <a16:creationId xmlns:a16="http://schemas.microsoft.com/office/drawing/2014/main" id="{58944478-3451-4256-AF48-56C891694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AGENT LOOP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F9AEF58-C0D2-4717-9BB7-4E451609B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Agent 五步循環：完成，不是只產生</a:t>
            </a:r>
          </a:p>
        </p:txBody>
      </p:sp>
      <p:cxnSp>
        <p:nvCxnSpPr>
          <p:cNvPr id="38" name="shape-1173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1174">
            <a:extLst xmlns:a="http://schemas.openxmlformats.org/drawingml/2006/main">
              <a:ext uri="{FF2B5EF4-FFF2-40B4-BE49-F238E27FC236}">
                <a16:creationId xmlns:a16="http://schemas.microsoft.com/office/drawing/2014/main" id="{23D2E033-18EE-4BE9-80C9-68195020A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2D5F434E-2B12-4E16-A253-B4970E565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08</a:t>
            </a:r>
          </a:p>
        </p:txBody>
      </p:sp>
      <p:sp>
        <p:nvSpPr>
          <p:cNvPr id="6" name="shape-1175">
            <a:extLst xmlns:a="http://schemas.openxmlformats.org/drawingml/2006/main">
              <a:ext uri="{FF2B5EF4-FFF2-40B4-BE49-F238E27FC236}">
                <a16:creationId xmlns:a16="http://schemas.microsoft.com/office/drawing/2014/main" id="{B61517B0-9CBD-40F2-8A3F-C3FF0C7A3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1676400"/>
            <a:ext cx="2247900" cy="31432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7" name="shape-1176">
            <a:extLst xmlns:a="http://schemas.openxmlformats.org/drawingml/2006/main">
              <a:ext uri="{FF2B5EF4-FFF2-40B4-BE49-F238E27FC236}">
                <a16:creationId xmlns:a16="http://schemas.microsoft.com/office/drawing/2014/main" id="{10487E31-CD8B-44BF-B83B-8121FB99D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90700"/>
            <a:ext cx="1905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text-1177">
            <a:extLst xmlns:a="http://schemas.openxmlformats.org/drawingml/2006/main">
              <a:ext uri="{FF2B5EF4-FFF2-40B4-BE49-F238E27FC236}">
                <a16:creationId xmlns:a16="http://schemas.microsoft.com/office/drawing/2014/main" id="{CDF28EF5-4612-498A-97AD-E0EFDC8D9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1</a:t>
            </a:r>
          </a:p>
        </p:txBody>
      </p:sp>
      <p:sp>
        <p:nvSpPr>
          <p:cNvPr id="9" name="text-1178">
            <a:extLst xmlns:a="http://schemas.openxmlformats.org/drawingml/2006/main">
              <a:ext uri="{FF2B5EF4-FFF2-40B4-BE49-F238E27FC236}">
                <a16:creationId xmlns:a16="http://schemas.microsoft.com/office/drawing/2014/main" id="{21B7A0D1-353F-4937-9D3A-025BB8FE1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860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理解</a:t>
            </a:r>
          </a:p>
        </p:txBody>
      </p:sp>
      <p:sp>
        <p:nvSpPr>
          <p:cNvPr id="10" name="text-1179">
            <a:extLst xmlns:a="http://schemas.openxmlformats.org/drawingml/2006/main">
              <a:ext uri="{FF2B5EF4-FFF2-40B4-BE49-F238E27FC236}">
                <a16:creationId xmlns:a16="http://schemas.microsoft.com/office/drawing/2014/main" id="{7C1C1AC8-EB1E-4C35-ADA5-48F7E5259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52800"/>
            <a:ext cx="18288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確認目標與環境</a:t>
            </a:r>
          </a:p>
        </p:txBody>
      </p:sp>
      <p:sp>
        <p:nvSpPr>
          <p:cNvPr id="11" name="text-1180">
            <a:extLst xmlns:a="http://schemas.openxmlformats.org/drawingml/2006/main">
              <a:ext uri="{FF2B5EF4-FFF2-40B4-BE49-F238E27FC236}">
                <a16:creationId xmlns:a16="http://schemas.microsoft.com/office/drawing/2014/main" id="{BC23A4E4-1FFB-46D7-867B-3B7888375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12" name="shape-1181">
            <a:extLst xmlns:a="http://schemas.openxmlformats.org/drawingml/2006/main">
              <a:ext uri="{FF2B5EF4-FFF2-40B4-BE49-F238E27FC236}">
                <a16:creationId xmlns:a16="http://schemas.microsoft.com/office/drawing/2014/main" id="{79E4E137-29D9-43F7-9A5A-8CEB2800C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1676400"/>
            <a:ext cx="2247900" cy="31432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3" name="shape-1182">
            <a:extLst xmlns:a="http://schemas.openxmlformats.org/drawingml/2006/main">
              <a:ext uri="{FF2B5EF4-FFF2-40B4-BE49-F238E27FC236}">
                <a16:creationId xmlns:a16="http://schemas.microsoft.com/office/drawing/2014/main" id="{2D97DC1D-A699-4F7E-8ED6-F212ACF0D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1790700"/>
            <a:ext cx="1905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text-1183">
            <a:extLst xmlns:a="http://schemas.openxmlformats.org/drawingml/2006/main">
              <a:ext uri="{FF2B5EF4-FFF2-40B4-BE49-F238E27FC236}">
                <a16:creationId xmlns:a16="http://schemas.microsoft.com/office/drawing/2014/main" id="{C2F36DAD-CE5E-487A-8EF0-B7BB6EEBE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2</a:t>
            </a:r>
          </a:p>
        </p:txBody>
      </p:sp>
      <p:sp>
        <p:nvSpPr>
          <p:cNvPr id="15" name="text-1184">
            <a:extLst xmlns:a="http://schemas.openxmlformats.org/drawingml/2006/main">
              <a:ext uri="{FF2B5EF4-FFF2-40B4-BE49-F238E27FC236}">
                <a16:creationId xmlns:a16="http://schemas.microsoft.com/office/drawing/2014/main" id="{88B5BB8B-933B-431D-9720-AD79E7799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26860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規劃</a:t>
            </a:r>
          </a:p>
        </p:txBody>
      </p:sp>
      <p:sp>
        <p:nvSpPr>
          <p:cNvPr id="16" name="text-1185">
            <a:extLst xmlns:a="http://schemas.openxmlformats.org/drawingml/2006/main">
              <a:ext uri="{FF2B5EF4-FFF2-40B4-BE49-F238E27FC236}">
                <a16:creationId xmlns:a16="http://schemas.microsoft.com/office/drawing/2014/main" id="{69C87B7D-D8E2-48E1-8CA2-19A2DC7DD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3352800"/>
            <a:ext cx="18288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拆解步驟與風險</a:t>
            </a:r>
          </a:p>
        </p:txBody>
      </p:sp>
      <p:sp>
        <p:nvSpPr>
          <p:cNvPr id="17" name="text-1186">
            <a:extLst xmlns:a="http://schemas.openxmlformats.org/drawingml/2006/main">
              <a:ext uri="{FF2B5EF4-FFF2-40B4-BE49-F238E27FC236}">
                <a16:creationId xmlns:a16="http://schemas.microsoft.com/office/drawing/2014/main" id="{99542CC3-A00A-4095-8A45-A0A2A78F9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6325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18" name="shape-1187">
            <a:extLst xmlns:a="http://schemas.openxmlformats.org/drawingml/2006/main">
              <a:ext uri="{FF2B5EF4-FFF2-40B4-BE49-F238E27FC236}">
                <a16:creationId xmlns:a16="http://schemas.microsoft.com/office/drawing/2014/main" id="{62D86496-B8F8-4F09-ADB1-7B339342A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676400"/>
            <a:ext cx="2247900" cy="31432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9" name="shape-1188">
            <a:extLst xmlns:a="http://schemas.openxmlformats.org/drawingml/2006/main">
              <a:ext uri="{FF2B5EF4-FFF2-40B4-BE49-F238E27FC236}">
                <a16:creationId xmlns:a16="http://schemas.microsoft.com/office/drawing/2014/main" id="{6E17C639-5425-4B49-84E0-2ABCB12A3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1790700"/>
            <a:ext cx="1905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text-1189">
            <a:extLst xmlns:a="http://schemas.openxmlformats.org/drawingml/2006/main">
              <a:ext uri="{FF2B5EF4-FFF2-40B4-BE49-F238E27FC236}">
                <a16:creationId xmlns:a16="http://schemas.microsoft.com/office/drawing/2014/main" id="{03811662-7E89-40AE-853A-B822375A9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3</a:t>
            </a:r>
          </a:p>
        </p:txBody>
      </p:sp>
      <p:sp>
        <p:nvSpPr>
          <p:cNvPr id="21" name="text-1190">
            <a:extLst xmlns:a="http://schemas.openxmlformats.org/drawingml/2006/main">
              <a:ext uri="{FF2B5EF4-FFF2-40B4-BE49-F238E27FC236}">
                <a16:creationId xmlns:a16="http://schemas.microsoft.com/office/drawing/2014/main" id="{54D8911B-DA86-4238-BD1F-C5C37389E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6860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執行</a:t>
            </a:r>
          </a:p>
        </p:txBody>
      </p:sp>
      <p:sp>
        <p:nvSpPr>
          <p:cNvPr id="22" name="text-1191">
            <a:extLst xmlns:a="http://schemas.openxmlformats.org/drawingml/2006/main">
              <a:ext uri="{FF2B5EF4-FFF2-40B4-BE49-F238E27FC236}">
                <a16:creationId xmlns:a16="http://schemas.microsoft.com/office/drawing/2014/main" id="{EE85667D-35F2-4F47-9B3D-F62FB3E29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52800"/>
            <a:ext cx="18288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讀檔、寫檔、使用工具</a:t>
            </a:r>
          </a:p>
        </p:txBody>
      </p:sp>
      <p:sp>
        <p:nvSpPr>
          <p:cNvPr id="23" name="text-1192">
            <a:extLst xmlns:a="http://schemas.openxmlformats.org/drawingml/2006/main">
              <a:ext uri="{FF2B5EF4-FFF2-40B4-BE49-F238E27FC236}">
                <a16:creationId xmlns:a16="http://schemas.microsoft.com/office/drawing/2014/main" id="{88180012-75A2-48CF-AADF-110D56B7A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3275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24" name="shape-1193">
            <a:extLst xmlns:a="http://schemas.openxmlformats.org/drawingml/2006/main">
              <a:ext uri="{FF2B5EF4-FFF2-40B4-BE49-F238E27FC236}">
                <a16:creationId xmlns:a16="http://schemas.microsoft.com/office/drawing/2014/main" id="{359021F5-3680-41B5-9216-307606EEB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1676400"/>
            <a:ext cx="2247900" cy="31432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25" name="shape-1194">
            <a:extLst xmlns:a="http://schemas.openxmlformats.org/drawingml/2006/main">
              <a:ext uri="{FF2B5EF4-FFF2-40B4-BE49-F238E27FC236}">
                <a16:creationId xmlns:a16="http://schemas.microsoft.com/office/drawing/2014/main" id="{02949F72-F016-446B-9D5D-C78DCD277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1790700"/>
            <a:ext cx="1905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text-1195">
            <a:extLst xmlns:a="http://schemas.openxmlformats.org/drawingml/2006/main">
              <a:ext uri="{FF2B5EF4-FFF2-40B4-BE49-F238E27FC236}">
                <a16:creationId xmlns:a16="http://schemas.microsoft.com/office/drawing/2014/main" id="{C3E0AF82-BD31-450A-BE39-8D63AAC52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4</a:t>
            </a:r>
          </a:p>
        </p:txBody>
      </p:sp>
      <p:sp>
        <p:nvSpPr>
          <p:cNvPr id="27" name="text-1196">
            <a:extLst xmlns:a="http://schemas.openxmlformats.org/drawingml/2006/main">
              <a:ext uri="{FF2B5EF4-FFF2-40B4-BE49-F238E27FC236}">
                <a16:creationId xmlns:a16="http://schemas.microsoft.com/office/drawing/2014/main" id="{5BF573CB-253B-4AF6-8BFA-9EDA4F23C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6860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驗證</a:t>
            </a:r>
          </a:p>
        </p:txBody>
      </p:sp>
      <p:sp>
        <p:nvSpPr>
          <p:cNvPr id="28" name="text-1197">
            <a:extLst xmlns:a="http://schemas.openxmlformats.org/drawingml/2006/main">
              <a:ext uri="{FF2B5EF4-FFF2-40B4-BE49-F238E27FC236}">
                <a16:creationId xmlns:a16="http://schemas.microsoft.com/office/drawing/2014/main" id="{E3971F8D-0764-4D40-BC21-BFAC7649A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3352800"/>
            <a:ext cx="18288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測試、畫面、差異</a:t>
            </a:r>
          </a:p>
        </p:txBody>
      </p:sp>
      <p:sp>
        <p:nvSpPr>
          <p:cNvPr id="29" name="text-1198">
            <a:extLst xmlns:a="http://schemas.openxmlformats.org/drawingml/2006/main">
              <a:ext uri="{FF2B5EF4-FFF2-40B4-BE49-F238E27FC236}">
                <a16:creationId xmlns:a16="http://schemas.microsoft.com/office/drawing/2014/main" id="{DA754EB6-6862-497F-9879-930A92E4A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0225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30" name="shape-1199">
            <a:extLst xmlns:a="http://schemas.openxmlformats.org/drawingml/2006/main">
              <a:ext uri="{FF2B5EF4-FFF2-40B4-BE49-F238E27FC236}">
                <a16:creationId xmlns:a16="http://schemas.microsoft.com/office/drawing/2014/main" id="{75919EC8-AB5C-4C45-84D2-CBE029ABB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1676400"/>
            <a:ext cx="2247900" cy="31432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31" name="shape-1200">
            <a:extLst xmlns:a="http://schemas.openxmlformats.org/drawingml/2006/main">
              <a:ext uri="{FF2B5EF4-FFF2-40B4-BE49-F238E27FC236}">
                <a16:creationId xmlns:a16="http://schemas.microsoft.com/office/drawing/2014/main" id="{12B8B34D-90C7-4247-BDEF-C0F3DC9B5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1790700"/>
            <a:ext cx="1905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text-1201">
            <a:extLst xmlns:a="http://schemas.openxmlformats.org/drawingml/2006/main">
              <a:ext uri="{FF2B5EF4-FFF2-40B4-BE49-F238E27FC236}">
                <a16:creationId xmlns:a16="http://schemas.microsoft.com/office/drawing/2014/main" id="{266D0C7A-1072-45CB-8895-7A50FFE6F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5</a:t>
            </a:r>
          </a:p>
        </p:txBody>
      </p:sp>
      <p:sp>
        <p:nvSpPr>
          <p:cNvPr id="33" name="text-1202">
            <a:extLst xmlns:a="http://schemas.openxmlformats.org/drawingml/2006/main">
              <a:ext uri="{FF2B5EF4-FFF2-40B4-BE49-F238E27FC236}">
                <a16:creationId xmlns:a16="http://schemas.microsoft.com/office/drawing/2014/main" id="{A03878BF-1095-4070-9B93-5ACB09A8F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26860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交付</a:t>
            </a:r>
          </a:p>
        </p:txBody>
      </p:sp>
      <p:sp>
        <p:nvSpPr>
          <p:cNvPr id="34" name="text-1203">
            <a:extLst xmlns:a="http://schemas.openxmlformats.org/drawingml/2006/main">
              <a:ext uri="{FF2B5EF4-FFF2-40B4-BE49-F238E27FC236}">
                <a16:creationId xmlns:a16="http://schemas.microsoft.com/office/drawing/2014/main" id="{3776951A-6CD8-4037-9285-87168D6CA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3352800"/>
            <a:ext cx="18288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成果、限制、下一步</a:t>
            </a:r>
          </a:p>
        </p:txBody>
      </p:sp>
      <p:sp>
        <p:nvSpPr>
          <p:cNvPr id="35" name="text-1204">
            <a:extLst xmlns:a="http://schemas.openxmlformats.org/drawingml/2006/main">
              <a:ext uri="{FF2B5EF4-FFF2-40B4-BE49-F238E27FC236}">
                <a16:creationId xmlns:a16="http://schemas.microsoft.com/office/drawing/2014/main" id="{C43A0AAE-CA68-4019-86DA-C94BF65E8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5314950"/>
            <a:ext cx="563880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  <p:txBody>
          <a:bodyPr xmlns:a="http://schemas.openxmlformats.org/drawingml/2006/main" wrap="square" lIns="152400" tIns="57150" rIns="1524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每一步都留下可檢查的成果</a:t>
            </a:r>
          </a:p>
        </p:txBody>
      </p:sp>
    </p:spTree>
    <p:extLst>
      <p:ext uri="{BB962C8B-B14F-4D97-AF65-F5344CB8AC3E}">
        <p14:creationId xmlns:p14="http://schemas.microsoft.com/office/powerpoint/2010/main" val="10178526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text-1205">
            <a:extLst xmlns:a="http://schemas.openxmlformats.org/drawingml/2006/main">
              <a:ext uri="{FF2B5EF4-FFF2-40B4-BE49-F238E27FC236}">
                <a16:creationId xmlns:a16="http://schemas.microsoft.com/office/drawing/2014/main" id="{1AFDFD5A-22FA-4F92-8F06-29FC7C65C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WHY AGENTS NOW · OPENCLAW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4FA9F1B-CEF2-4958-8745-418689D5E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87058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為什麼 Agent 會紅起來？從 OpenClaw 看見「長了手腳」</a:t>
            </a:r>
          </a:p>
        </p:txBody>
      </p:sp>
      <p:cxnSp>
        <p:nvCxnSpPr>
          <p:cNvPr id="30" name="shape-1206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1207">
            <a:extLst xmlns:a="http://schemas.openxmlformats.org/drawingml/2006/main">
              <a:ext uri="{FF2B5EF4-FFF2-40B4-BE49-F238E27FC236}">
                <a16:creationId xmlns:a16="http://schemas.microsoft.com/office/drawing/2014/main" id="{F786E726-67EC-40D5-A950-B80DBBEAD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F340ED7C-E4E8-413B-BA9E-5E73E1B48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09</a:t>
            </a:r>
          </a:p>
        </p:txBody>
      </p:sp>
      <p:sp>
        <p:nvSpPr>
          <p:cNvPr id="6" name="shape-1208">
            <a:extLst xmlns:a="http://schemas.openxmlformats.org/drawingml/2006/main">
              <a:ext uri="{FF2B5EF4-FFF2-40B4-BE49-F238E27FC236}">
                <a16:creationId xmlns:a16="http://schemas.microsoft.com/office/drawing/2014/main" id="{6C65E2F1-A2AD-4AF5-AB78-8602BD363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7" name="text-1209">
            <a:extLst xmlns:a="http://schemas.openxmlformats.org/drawingml/2006/main">
              <a:ext uri="{FF2B5EF4-FFF2-40B4-BE49-F238E27FC236}">
                <a16:creationId xmlns:a16="http://schemas.microsoft.com/office/drawing/2014/main" id="{9E34FE93-EEB7-44B0-9A10-8740CE10B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01</a:t>
            </a:r>
          </a:p>
        </p:txBody>
      </p:sp>
      <p:sp>
        <p:nvSpPr>
          <p:cNvPr id="8" name="text-1210">
            <a:extLst xmlns:a="http://schemas.openxmlformats.org/drawingml/2006/main">
              <a:ext uri="{FF2B5EF4-FFF2-40B4-BE49-F238E27FC236}">
                <a16:creationId xmlns:a16="http://schemas.microsoft.com/office/drawing/2014/main" id="{7E2ACEE6-CA52-41F7-AB0A-7017A0D61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聊天機器人的邊界</a:t>
            </a:r>
          </a:p>
        </p:txBody>
      </p:sp>
      <p:sp>
        <p:nvSpPr>
          <p:cNvPr id="9" name="text-1211">
            <a:extLst xmlns:a="http://schemas.openxmlformats.org/drawingml/2006/main">
              <a:ext uri="{FF2B5EF4-FFF2-40B4-BE49-F238E27FC236}">
                <a16:creationId xmlns:a16="http://schemas.microsoft.com/office/drawing/2014/main" id="{1CA5FEAC-089E-439D-AD37-3781F0BF3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原本以為 AI 只會回答、摘要與生成文字；Agent 開始接手的是「做事」。</a:t>
            </a:r>
          </a:p>
        </p:txBody>
      </p:sp>
      <p:sp>
        <p:nvSpPr>
          <p:cNvPr id="10" name="shape-1212">
            <a:extLst xmlns:a="http://schemas.openxmlformats.org/drawingml/2006/main">
              <a:ext uri="{FF2B5EF4-FFF2-40B4-BE49-F238E27FC236}">
                <a16:creationId xmlns:a16="http://schemas.microsoft.com/office/drawing/2014/main" id="{802ABCA8-065E-4EFA-B226-08FEB0823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7563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1" name="text-1213">
            <a:extLst xmlns:a="http://schemas.openxmlformats.org/drawingml/2006/main">
              <a:ext uri="{FF2B5EF4-FFF2-40B4-BE49-F238E27FC236}">
                <a16:creationId xmlns:a16="http://schemas.microsoft.com/office/drawing/2014/main" id="{4B2A2597-5F91-4870-983D-BD750FEE4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0E9F9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02</a:t>
            </a:r>
          </a:p>
        </p:txBody>
      </p:sp>
      <p:sp>
        <p:nvSpPr>
          <p:cNvPr id="12" name="text-1214">
            <a:extLst xmlns:a="http://schemas.openxmlformats.org/drawingml/2006/main">
              <a:ext uri="{FF2B5EF4-FFF2-40B4-BE49-F238E27FC236}">
                <a16:creationId xmlns:a16="http://schemas.microsoft.com/office/drawing/2014/main" id="{B6A66654-D6F3-4EDF-9D3B-BAEB584C9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OpenClaw 的觸發</a:t>
            </a:r>
          </a:p>
        </p:txBody>
      </p:sp>
      <p:sp>
        <p:nvSpPr>
          <p:cNvPr id="13" name="text-1215">
            <a:extLst xmlns:a="http://schemas.openxmlformats.org/drawingml/2006/main">
              <a:ext uri="{FF2B5EF4-FFF2-40B4-BE49-F238E27FC236}">
                <a16:creationId xmlns:a16="http://schemas.microsoft.com/office/drawing/2014/main" id="{F37A7DFA-558A-475C-9239-32610468C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2026 年初 OpenClaw（小龍蝦）受到高度關注，讓更多人直觀看到模型可以連到裝置、工具與訊息渠道。</a:t>
            </a:r>
          </a:p>
        </p:txBody>
      </p:sp>
      <p:sp>
        <p:nvSpPr>
          <p:cNvPr id="14" name="shape-1216">
            <a:extLst xmlns:a="http://schemas.openxmlformats.org/drawingml/2006/main">
              <a:ext uri="{FF2B5EF4-FFF2-40B4-BE49-F238E27FC236}">
                <a16:creationId xmlns:a16="http://schemas.microsoft.com/office/drawing/2014/main" id="{138E57DA-000E-4D83-A87C-E603B2A13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5" name="text-1217">
            <a:extLst xmlns:a="http://schemas.openxmlformats.org/drawingml/2006/main">
              <a:ext uri="{FF2B5EF4-FFF2-40B4-BE49-F238E27FC236}">
                <a16:creationId xmlns:a16="http://schemas.microsoft.com/office/drawing/2014/main" id="{9C0B6F92-332E-4FED-8099-4EBDD3DA9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F6B4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03</a:t>
            </a:r>
          </a:p>
        </p:txBody>
      </p:sp>
      <p:sp>
        <p:nvSpPr>
          <p:cNvPr id="16" name="text-1218">
            <a:extLst xmlns:a="http://schemas.openxmlformats.org/drawingml/2006/main">
              <a:ext uri="{FF2B5EF4-FFF2-40B4-BE49-F238E27FC236}">
                <a16:creationId xmlns:a16="http://schemas.microsoft.com/office/drawing/2014/main" id="{996E9CFD-F8C6-493E-854E-1A4FBCB1E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手腳是工具鏈</a:t>
            </a:r>
          </a:p>
        </p:txBody>
      </p:sp>
      <p:sp>
        <p:nvSpPr>
          <p:cNvPr id="17" name="text-1219">
            <a:extLst xmlns:a="http://schemas.openxmlformats.org/drawingml/2006/main">
              <a:ext uri="{FF2B5EF4-FFF2-40B4-BE49-F238E27FC236}">
                <a16:creationId xmlns:a16="http://schemas.microsoft.com/office/drawing/2014/main" id="{78B64EAA-92FA-4DAF-9636-2BC1277A2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透過 MCP、CLI、瀏覽器、檔案與主機工具，Agent 能讀取環境、呼叫軟體、執行命令並回報結果。</a:t>
            </a:r>
          </a:p>
        </p:txBody>
      </p:sp>
      <p:sp>
        <p:nvSpPr>
          <p:cNvPr id="18" name="shape-1220">
            <a:extLst xmlns:a="http://schemas.openxmlformats.org/drawingml/2006/main">
              <a:ext uri="{FF2B5EF4-FFF2-40B4-BE49-F238E27FC236}">
                <a16:creationId xmlns:a16="http://schemas.microsoft.com/office/drawing/2014/main" id="{F3E9DC4E-3206-42E6-B812-5736044C1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3988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9" name="text-1221">
            <a:extLst xmlns:a="http://schemas.openxmlformats.org/drawingml/2006/main">
              <a:ext uri="{FF2B5EF4-FFF2-40B4-BE49-F238E27FC236}">
                <a16:creationId xmlns:a16="http://schemas.microsoft.com/office/drawing/2014/main" id="{5E4AC635-7127-454C-9B48-627438CD4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A78BF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04</a:t>
            </a:r>
          </a:p>
        </p:txBody>
      </p:sp>
      <p:sp>
        <p:nvSpPr>
          <p:cNvPr id="20" name="text-1222">
            <a:extLst xmlns:a="http://schemas.openxmlformats.org/drawingml/2006/main">
              <a:ext uri="{FF2B5EF4-FFF2-40B4-BE49-F238E27FC236}">
                <a16:creationId xmlns:a16="http://schemas.microsoft.com/office/drawing/2014/main" id="{E5BC4AAE-3003-48B1-9CFF-9BC5C79DE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產業共同轉向</a:t>
            </a:r>
          </a:p>
        </p:txBody>
      </p:sp>
      <p:sp>
        <p:nvSpPr>
          <p:cNvPr id="21" name="text-1223">
            <a:extLst xmlns:a="http://schemas.openxmlformats.org/drawingml/2006/main">
              <a:ext uri="{FF2B5EF4-FFF2-40B4-BE49-F238E27FC236}">
                <a16:creationId xmlns:a16="http://schemas.microsoft.com/office/drawing/2014/main" id="{DA11D5ED-3A38-477C-9CE3-4F1B6699B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OpenAI、Anthropic、Google 都把工具呼叫、電腦使用與 Agent 工作流推到前線；OpenClaw 讓這條路變得具體可感。</a:t>
            </a:r>
          </a:p>
        </p:txBody>
      </p:sp>
      <p:sp>
        <p:nvSpPr>
          <p:cNvPr id="22" name="text-2377">
            <a:extLst xmlns:a="http://schemas.openxmlformats.org/drawingml/2006/main">
              <a:ext uri="{FF2B5EF4-FFF2-40B4-BE49-F238E27FC236}">
                <a16:creationId xmlns:a16="http://schemas.microsoft.com/office/drawing/2014/main" id="{C470C393-CE69-4FED-BA3A-6C36E2E28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2457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7716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591dadb6c4c24251"/>
              </a:rPr>
              <a:t>OpenClaw 官方網站 ↗</a:t>
            </a: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d4cddb8125bc4172"/>
              </a:rPr>
              <a:t>OpenClaw GitHub ↗</a:t>
            </a:r>
          </a:p>
        </p:txBody>
      </p:sp>
      <p:sp>
        <p:nvSpPr>
          <p:cNvPr id="23" name="shape-2428">
            <a:extLst xmlns:a="http://schemas.openxmlformats.org/drawingml/2006/main">
              <a:ext uri="{FF2B5EF4-FFF2-40B4-BE49-F238E27FC236}">
                <a16:creationId xmlns:a16="http://schemas.microsoft.com/office/drawing/2014/main" id="{37752147-514D-4B9E-BFC9-74AA56002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247650"/>
            <a:ext cx="1828800" cy="11239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pic>
        <p:nvPicPr>
          <p:cNvPr id="5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8fe35f99ae4bd3"/>
          <a:stretch xmlns:a="http://schemas.openxmlformats.org/drawingml/2006/main"/>
        </p:blipFill>
        <p:spPr>
          <a:xfrm xmlns:a="http://schemas.openxmlformats.org/drawingml/2006/main">
            <a:off x="9925050" y="314325"/>
            <a:ext cx="800100" cy="800100"/>
          </a:xfrm>
          <a:prstGeom xmlns:a="http://schemas.openxmlformats.org/drawingml/2006/main" prst="roundRect">
            <a:avLst>
              <a:gd name="adj" fmla="val 9524"/>
            </a:avLst>
          </a:prstGeom>
        </p:spPr>
      </p:pic>
      <p:sp>
        <p:nvSpPr>
          <p:cNvPr id="25" name="text-2429">
            <a:extLst xmlns:a="http://schemas.openxmlformats.org/drawingml/2006/main">
              <a:ext uri="{FF2B5EF4-FFF2-40B4-BE49-F238E27FC236}">
                <a16:creationId xmlns:a16="http://schemas.microsoft.com/office/drawing/2014/main" id="{9D5B711C-10E5-4F1E-8B31-8E04B111C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1133475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OpenClaw 官方網</a:t>
            </a:r>
          </a:p>
        </p:txBody>
      </p:sp>
      <p:pic>
        <p:nvPicPr>
          <p:cNvPr id="5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e1a00db0344965"/>
          <a:stretch xmlns:a="http://schemas.openxmlformats.org/drawingml/2006/main"/>
        </p:blipFill>
        <p:spPr>
          <a:xfrm xmlns:a="http://schemas.openxmlformats.org/drawingml/2006/main">
            <a:off x="10801350" y="314325"/>
            <a:ext cx="800100" cy="800100"/>
          </a:xfrm>
          <a:prstGeom xmlns:a="http://schemas.openxmlformats.org/drawingml/2006/main" prst="roundRect">
            <a:avLst>
              <a:gd name="adj" fmla="val 9524"/>
            </a:avLst>
          </a:prstGeom>
        </p:spPr>
      </p:pic>
      <p:sp>
        <p:nvSpPr>
          <p:cNvPr id="27" name="text-2430">
            <a:extLst xmlns:a="http://schemas.openxmlformats.org/drawingml/2006/main">
              <a:ext uri="{FF2B5EF4-FFF2-40B4-BE49-F238E27FC236}">
                <a16:creationId xmlns:a16="http://schemas.microsoft.com/office/drawing/2014/main" id="{CDCFF0F6-04F3-4262-AA1C-800311914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1133475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OpenClaw Git</a:t>
            </a:r>
          </a:p>
        </p:txBody>
      </p:sp>
    </p:spTree>
    <p:extLst>
      <p:ext uri="{BB962C8B-B14F-4D97-AF65-F5344CB8AC3E}">
        <p14:creationId xmlns:p14="http://schemas.microsoft.com/office/powerpoint/2010/main" val="125134197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text-1224">
            <a:extLst xmlns:a="http://schemas.openxmlformats.org/drawingml/2006/main">
              <a:ext uri="{FF2B5EF4-FFF2-40B4-BE49-F238E27FC236}">
                <a16:creationId xmlns:a16="http://schemas.microsoft.com/office/drawing/2014/main" id="{15F62D5C-9A17-4735-965A-7A738E2AB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HUMAN-IN-THE-LOOP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90D4526-ED78-465B-8FDB-57C11BB20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Human-in-the-loop：人在 Agent 閉環裡做決策</a:t>
            </a:r>
          </a:p>
        </p:txBody>
      </p:sp>
      <p:cxnSp>
        <p:nvCxnSpPr>
          <p:cNvPr id="24" name="shape-1225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1226">
            <a:extLst xmlns:a="http://schemas.openxmlformats.org/drawingml/2006/main">
              <a:ext uri="{FF2B5EF4-FFF2-40B4-BE49-F238E27FC236}">
                <a16:creationId xmlns:a16="http://schemas.microsoft.com/office/drawing/2014/main" id="{032AA83B-DA6A-4471-9A3E-E3D974DB6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0E505CF7-CA8F-4B49-BE56-D31C261A0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10</a:t>
            </a:r>
          </a:p>
        </p:txBody>
      </p:sp>
      <p:sp>
        <p:nvSpPr>
          <p:cNvPr id="6" name="shape-1227">
            <a:extLst xmlns:a="http://schemas.openxmlformats.org/drawingml/2006/main">
              <a:ext uri="{FF2B5EF4-FFF2-40B4-BE49-F238E27FC236}">
                <a16:creationId xmlns:a16="http://schemas.microsoft.com/office/drawing/2014/main" id="{7411597F-2D81-4467-A0A1-474E6040A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7" name="text-1228">
            <a:extLst xmlns:a="http://schemas.openxmlformats.org/drawingml/2006/main">
              <a:ext uri="{FF2B5EF4-FFF2-40B4-BE49-F238E27FC236}">
                <a16:creationId xmlns:a16="http://schemas.microsoft.com/office/drawing/2014/main" id="{C92FA29C-193E-42E7-9380-8E48107D1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RUN</a:t>
            </a:r>
          </a:p>
        </p:txBody>
      </p:sp>
      <p:sp>
        <p:nvSpPr>
          <p:cNvPr id="8" name="text-1229">
            <a:extLst xmlns:a="http://schemas.openxmlformats.org/drawingml/2006/main">
              <a:ext uri="{FF2B5EF4-FFF2-40B4-BE49-F238E27FC236}">
                <a16:creationId xmlns:a16="http://schemas.microsoft.com/office/drawing/2014/main" id="{F202CCB1-CF11-4EFC-94F5-69AD61829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Agent 的閉環</a:t>
            </a:r>
          </a:p>
        </p:txBody>
      </p:sp>
      <p:sp>
        <p:nvSpPr>
          <p:cNvPr id="9" name="text-1230">
            <a:extLst xmlns:a="http://schemas.openxmlformats.org/drawingml/2006/main">
              <a:ext uri="{FF2B5EF4-FFF2-40B4-BE49-F238E27FC236}">
                <a16:creationId xmlns:a16="http://schemas.microsoft.com/office/drawing/2014/main" id="{24CAD645-68FC-42D8-9D6F-035BE4E75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給定目標後，Agent 可以理解、規劃、執行、驗證與交付，長時間不中斷地推進。</a:t>
            </a:r>
          </a:p>
        </p:txBody>
      </p:sp>
      <p:sp>
        <p:nvSpPr>
          <p:cNvPr id="10" name="shape-1231">
            <a:extLst xmlns:a="http://schemas.openxmlformats.org/drawingml/2006/main">
              <a:ext uri="{FF2B5EF4-FFF2-40B4-BE49-F238E27FC236}">
                <a16:creationId xmlns:a16="http://schemas.microsoft.com/office/drawing/2014/main" id="{2B078FDA-8FDB-45C3-BEA1-4A64EA4BD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7563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1" name="text-1232">
            <a:extLst xmlns:a="http://schemas.openxmlformats.org/drawingml/2006/main">
              <a:ext uri="{FF2B5EF4-FFF2-40B4-BE49-F238E27FC236}">
                <a16:creationId xmlns:a16="http://schemas.microsoft.com/office/drawing/2014/main" id="{3EBD0CF1-C58A-4FD0-94EC-9E325411A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0E9F9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99153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LOOK</a:t>
            </a:r>
          </a:p>
        </p:txBody>
      </p:sp>
      <p:sp>
        <p:nvSpPr>
          <p:cNvPr id="12" name="text-1233">
            <a:extLst xmlns:a="http://schemas.openxmlformats.org/drawingml/2006/main">
              <a:ext uri="{FF2B5EF4-FFF2-40B4-BE49-F238E27FC236}">
                <a16:creationId xmlns:a16="http://schemas.microsoft.com/office/drawing/2014/main" id="{F7DF98C8-F0D2-44E0-916C-B7226A980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人監控方向</a:t>
            </a:r>
          </a:p>
        </p:txBody>
      </p:sp>
      <p:sp>
        <p:nvSpPr>
          <p:cNvPr id="13" name="text-1234">
            <a:extLst xmlns:a="http://schemas.openxmlformats.org/drawingml/2006/main">
              <a:ext uri="{FF2B5EF4-FFF2-40B4-BE49-F238E27FC236}">
                <a16:creationId xmlns:a16="http://schemas.microsoft.com/office/drawing/2014/main" id="{E1F4ACAD-4386-4A0C-A915-F84FC9C10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人仍在 loop 裡看計畫、看證據，確認 Agent 沒有做錯、做歪或偏離真正目的。</a:t>
            </a:r>
          </a:p>
        </p:txBody>
      </p:sp>
      <p:sp>
        <p:nvSpPr>
          <p:cNvPr id="14" name="shape-1235">
            <a:extLst xmlns:a="http://schemas.openxmlformats.org/drawingml/2006/main">
              <a:ext uri="{FF2B5EF4-FFF2-40B4-BE49-F238E27FC236}">
                <a16:creationId xmlns:a16="http://schemas.microsoft.com/office/drawing/2014/main" id="{6D348C66-ED7B-49EC-82BC-29D07760B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5" name="text-1236">
            <a:extLst xmlns:a="http://schemas.openxmlformats.org/drawingml/2006/main">
              <a:ext uri="{FF2B5EF4-FFF2-40B4-BE49-F238E27FC236}">
                <a16:creationId xmlns:a16="http://schemas.microsoft.com/office/drawing/2014/main" id="{531BCA0B-FC85-4E42-8D94-AF9E978AA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F6B4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STOP</a:t>
            </a:r>
          </a:p>
        </p:txBody>
      </p:sp>
      <p:sp>
        <p:nvSpPr>
          <p:cNvPr id="16" name="text-1237">
            <a:extLst xmlns:a="http://schemas.openxmlformats.org/drawingml/2006/main">
              <a:ext uri="{FF2B5EF4-FFF2-40B4-BE49-F238E27FC236}">
                <a16:creationId xmlns:a16="http://schemas.microsoft.com/office/drawing/2014/main" id="{87E4C8F2-22F2-4672-BF2D-084713D20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關鍵節點停下</a:t>
            </a:r>
          </a:p>
        </p:txBody>
      </p:sp>
      <p:sp>
        <p:nvSpPr>
          <p:cNvPr id="17" name="text-1238">
            <a:extLst xmlns:a="http://schemas.openxmlformats.org/drawingml/2006/main">
              <a:ext uri="{FF2B5EF4-FFF2-40B4-BE49-F238E27FC236}">
                <a16:creationId xmlns:a16="http://schemas.microsoft.com/office/drawing/2014/main" id="{BBCA17F1-DC4F-4E7B-862C-15FA61D08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遇到刪除、公開、上傳、敏感資料或高影響決策，必須停下來請人確認。</a:t>
            </a:r>
          </a:p>
        </p:txBody>
      </p:sp>
      <p:sp>
        <p:nvSpPr>
          <p:cNvPr id="18" name="shape-1239">
            <a:extLst xmlns:a="http://schemas.openxmlformats.org/drawingml/2006/main">
              <a:ext uri="{FF2B5EF4-FFF2-40B4-BE49-F238E27FC236}">
                <a16:creationId xmlns:a16="http://schemas.microsoft.com/office/drawing/2014/main" id="{8A70A304-9E8A-413B-B084-71BB1BBD3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3988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9" name="text-1240">
            <a:extLst xmlns:a="http://schemas.openxmlformats.org/drawingml/2006/main">
              <a:ext uri="{FF2B5EF4-FFF2-40B4-BE49-F238E27FC236}">
                <a16:creationId xmlns:a16="http://schemas.microsoft.com/office/drawing/2014/main" id="{D88D0B9F-0D36-404C-85BE-6EEC425B9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A78BF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83686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TRUST</a:t>
            </a:r>
          </a:p>
        </p:txBody>
      </p:sp>
      <p:sp>
        <p:nvSpPr>
          <p:cNvPr id="20" name="text-1241">
            <a:extLst xmlns:a="http://schemas.openxmlformats.org/drawingml/2006/main">
              <a:ext uri="{FF2B5EF4-FFF2-40B4-BE49-F238E27FC236}">
                <a16:creationId xmlns:a16="http://schemas.microsoft.com/office/drawing/2014/main" id="{2179C8EF-71EA-49FE-A0B8-E46E01FD9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慢一點更可信</a:t>
            </a:r>
          </a:p>
        </p:txBody>
      </p:sp>
      <p:sp>
        <p:nvSpPr>
          <p:cNvPr id="21" name="text-1242">
            <a:extLst xmlns:a="http://schemas.openxmlformats.org/drawingml/2006/main">
              <a:ext uri="{FF2B5EF4-FFF2-40B4-BE49-F238E27FC236}">
                <a16:creationId xmlns:a16="http://schemas.microsoft.com/office/drawing/2014/main" id="{F1A45A71-A201-4B84-9DE5-3A46284E6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人類介入可能降低純自動化速度，卻能換取正確性、可追查性與責任清楚。</a:t>
            </a:r>
          </a:p>
        </p:txBody>
      </p:sp>
    </p:spTree>
    <p:extLst>
      <p:ext uri="{BB962C8B-B14F-4D97-AF65-F5344CB8AC3E}">
        <p14:creationId xmlns:p14="http://schemas.microsoft.com/office/powerpoint/2010/main" val="117464424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text-1243">
            <a:extLst xmlns:a="http://schemas.openxmlformats.org/drawingml/2006/main">
              <a:ext uri="{FF2B5EF4-FFF2-40B4-BE49-F238E27FC236}">
                <a16:creationId xmlns:a16="http://schemas.microsoft.com/office/drawing/2014/main" id="{6D52186B-2E94-4790-83FA-7D2E59E24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AGENT PERSONALITY &amp; STRATEGY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96C1DE7-9ED8-4C80-90C0-552D3B370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8286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三大 Agent 的人生交往學：看個性、選伴侶、配任務</a:t>
            </a:r>
          </a:p>
        </p:txBody>
      </p:sp>
      <p:cxnSp>
        <p:nvCxnSpPr>
          <p:cNvPr id="31" name="shape-1244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1245">
            <a:extLst xmlns:a="http://schemas.openxmlformats.org/drawingml/2006/main">
              <a:ext uri="{FF2B5EF4-FFF2-40B4-BE49-F238E27FC236}">
                <a16:creationId xmlns:a16="http://schemas.microsoft.com/office/drawing/2014/main" id="{CB35E16C-FEBB-4C1B-AD67-967799DC6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22CC985C-7461-43C2-B174-799F960B3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11</a:t>
            </a:r>
          </a:p>
        </p:txBody>
      </p:sp>
      <p:sp>
        <p:nvSpPr>
          <p:cNvPr id="6" name="shape-1246">
            <a:extLst xmlns:a="http://schemas.openxmlformats.org/drawingml/2006/main">
              <a:ext uri="{FF2B5EF4-FFF2-40B4-BE49-F238E27FC236}">
                <a16:creationId xmlns:a16="http://schemas.microsoft.com/office/drawing/2014/main" id="{9769B4BE-C549-43FA-9586-3883E90B3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3594100" cy="4267200"/>
          </a:xfrm>
          <a:prstGeom xmlns:a="http://schemas.openxmlformats.org/drawingml/2006/main" prst="roundRect">
            <a:avLst>
              <a:gd name="adj" fmla="val 42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7" name="shape-1247">
            <a:extLst xmlns:a="http://schemas.openxmlformats.org/drawingml/2006/main">
              <a:ext uri="{FF2B5EF4-FFF2-40B4-BE49-F238E27FC236}">
                <a16:creationId xmlns:a16="http://schemas.microsoft.com/office/drawing/2014/main" id="{8ED7CB4B-9A5D-4524-870A-41BC5B4CC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85950"/>
            <a:ext cx="31750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text-1248">
            <a:extLst xmlns:a="http://schemas.openxmlformats.org/drawingml/2006/main">
              <a:ext uri="{FF2B5EF4-FFF2-40B4-BE49-F238E27FC236}">
                <a16:creationId xmlns:a16="http://schemas.microsoft.com/office/drawing/2014/main" id="{28898902-0B5D-4D6D-B960-BC95A0F54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1336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G</a:t>
            </a:r>
          </a:p>
        </p:txBody>
      </p:sp>
      <p:sp>
        <p:nvSpPr>
          <p:cNvPr id="9" name="text-1249">
            <a:extLst xmlns:a="http://schemas.openxmlformats.org/drawingml/2006/main">
              <a:ext uri="{FF2B5EF4-FFF2-40B4-BE49-F238E27FC236}">
                <a16:creationId xmlns:a16="http://schemas.microsoft.com/office/drawing/2014/main" id="{6C01244C-9CC6-4D5F-BB84-B3C9CD7EF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05100"/>
            <a:ext cx="317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157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Antigravity／Gemini 3.7 Flash</a:t>
            </a:r>
          </a:p>
        </p:txBody>
      </p:sp>
      <p:sp>
        <p:nvSpPr>
          <p:cNvPr id="10" name="text-1250">
            <a:extLst xmlns:a="http://schemas.openxmlformats.org/drawingml/2006/main">
              <a:ext uri="{FF2B5EF4-FFF2-40B4-BE49-F238E27FC236}">
                <a16:creationId xmlns:a16="http://schemas.microsoft.com/office/drawing/2014/main" id="{BD396EC0-E8FE-48EF-B2EE-798C63899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67100"/>
            <a:ext cx="3175000" cy="2114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• 定位：Google 最新 GA 的 Agent 工作馬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• 個人體感：相較其他家 Agent，速度快 20 倍以上，像熱血年輕人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• 優勢：複雜 coding、工具規劃、長鏈任務與可靠多步驟執行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• 邊界：仍要設定 Harness、權限與驗收</a:t>
            </a:r>
          </a:p>
        </p:txBody>
      </p:sp>
      <p:sp>
        <p:nvSpPr>
          <p:cNvPr id="11" name="shape-1251">
            <a:extLst xmlns:a="http://schemas.openxmlformats.org/drawingml/2006/main">
              <a:ext uri="{FF2B5EF4-FFF2-40B4-BE49-F238E27FC236}">
                <a16:creationId xmlns:a16="http://schemas.microsoft.com/office/drawing/2014/main" id="{B89695C1-DF5A-4D14-A205-B1BC7C0EE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8950" y="1676400"/>
            <a:ext cx="3594100" cy="4267200"/>
          </a:xfrm>
          <a:prstGeom xmlns:a="http://schemas.openxmlformats.org/drawingml/2006/main" prst="roundRect">
            <a:avLst>
              <a:gd name="adj" fmla="val 42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2" name="shape-1252">
            <a:extLst xmlns:a="http://schemas.openxmlformats.org/drawingml/2006/main">
              <a:ext uri="{FF2B5EF4-FFF2-40B4-BE49-F238E27FC236}">
                <a16:creationId xmlns:a16="http://schemas.microsoft.com/office/drawing/2014/main" id="{E2B3C7B0-6E0B-4132-8C0A-AA7DA1B82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1885950"/>
            <a:ext cx="31750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77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text-1253">
            <a:extLst xmlns:a="http://schemas.openxmlformats.org/drawingml/2006/main">
              <a:ext uri="{FF2B5EF4-FFF2-40B4-BE49-F238E27FC236}">
                <a16:creationId xmlns:a16="http://schemas.microsoft.com/office/drawing/2014/main" id="{6C6BFBC3-D5D5-4456-9067-96CDABDC6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21336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D9775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C</a:t>
            </a:r>
          </a:p>
        </p:txBody>
      </p:sp>
      <p:sp>
        <p:nvSpPr>
          <p:cNvPr id="14" name="text-1254">
            <a:extLst xmlns:a="http://schemas.openxmlformats.org/drawingml/2006/main">
              <a:ext uri="{FF2B5EF4-FFF2-40B4-BE49-F238E27FC236}">
                <a16:creationId xmlns:a16="http://schemas.microsoft.com/office/drawing/2014/main" id="{775BFD5C-63E3-436B-8900-922325FEC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2705100"/>
            <a:ext cx="317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Claude</a:t>
            </a:r>
          </a:p>
        </p:txBody>
      </p:sp>
      <p:sp>
        <p:nvSpPr>
          <p:cNvPr id="15" name="text-1255">
            <a:extLst xmlns:a="http://schemas.openxmlformats.org/drawingml/2006/main">
              <a:ext uri="{FF2B5EF4-FFF2-40B4-BE49-F238E27FC236}">
                <a16:creationId xmlns:a16="http://schemas.microsoft.com/office/drawing/2014/main" id="{4E5C8955-12C7-46D6-B505-73E6498B7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3467100"/>
            <a:ext cx="3175000" cy="2114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528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• 人設：成熟穩重的終身伴侶，進入細水長流的婚姻穩定期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• 優勢：極致沉穩可靠，代碼與長鏈任務完全不用擔心翻車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• 特性：少突發驚喜，Token 燒完必須耐心等每週週期重置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• 最適合：大型系統重構、複雜多檔分析、關鍵高難度任務</a:t>
            </a:r>
          </a:p>
        </p:txBody>
      </p:sp>
      <p:sp>
        <p:nvSpPr>
          <p:cNvPr id="16" name="shape-1256">
            <a:extLst xmlns:a="http://schemas.openxmlformats.org/drawingml/2006/main">
              <a:ext uri="{FF2B5EF4-FFF2-40B4-BE49-F238E27FC236}">
                <a16:creationId xmlns:a16="http://schemas.microsoft.com/office/drawing/2014/main" id="{315BBA63-A99D-47C0-A6F3-88DE8AE07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3550" y="1676400"/>
            <a:ext cx="3594100" cy="4267200"/>
          </a:xfrm>
          <a:prstGeom xmlns:a="http://schemas.openxmlformats.org/drawingml/2006/main" prst="roundRect">
            <a:avLst>
              <a:gd name="adj" fmla="val 42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7" name="shape-1257">
            <a:extLst xmlns:a="http://schemas.openxmlformats.org/drawingml/2006/main">
              <a:ext uri="{FF2B5EF4-FFF2-40B4-BE49-F238E27FC236}">
                <a16:creationId xmlns:a16="http://schemas.microsoft.com/office/drawing/2014/main" id="{2978FD22-25DF-4ECC-BFA7-48CB932CD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3100" y="1885950"/>
            <a:ext cx="31750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E9F9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text-1258">
            <a:extLst xmlns:a="http://schemas.openxmlformats.org/drawingml/2006/main">
              <a:ext uri="{FF2B5EF4-FFF2-40B4-BE49-F238E27FC236}">
                <a16:creationId xmlns:a16="http://schemas.microsoft.com/office/drawing/2014/main" id="{2BE2BBB2-BE2B-4833-9178-94E5088FC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3100" y="21336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0E9F9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X</a:t>
            </a:r>
          </a:p>
        </p:txBody>
      </p:sp>
      <p:sp>
        <p:nvSpPr>
          <p:cNvPr id="19" name="text-1259">
            <a:extLst xmlns:a="http://schemas.openxmlformats.org/drawingml/2006/main">
              <a:ext uri="{FF2B5EF4-FFF2-40B4-BE49-F238E27FC236}">
                <a16:creationId xmlns:a16="http://schemas.microsoft.com/office/drawing/2014/main" id="{8B216145-84D0-4D9E-BD1D-B1E3A19C3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3100" y="2705100"/>
            <a:ext cx="317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Codex／ChatGPT</a:t>
            </a:r>
          </a:p>
        </p:txBody>
      </p:sp>
      <p:sp>
        <p:nvSpPr>
          <p:cNvPr id="20" name="text-1260">
            <a:extLst xmlns:a="http://schemas.openxmlformats.org/drawingml/2006/main">
              <a:ext uri="{FF2B5EF4-FFF2-40B4-BE49-F238E27FC236}">
                <a16:creationId xmlns:a16="http://schemas.microsoft.com/office/drawing/2014/main" id="{03AB5C3E-7CB2-401D-AA7B-D4170ABEE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3100" y="3467100"/>
            <a:ext cx="3175000" cy="2114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26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• 人設：變化性最大、彈性極高的情人，可切換 1.5 倍速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• 優勢：支援原生語音流暢口述，要快要穩隨心所欲靈活切換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• 亮點：常有重置驚喜與 100% 回檔彈性，讓你隨時接關做下去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• 最適合：日常研究輔助、互動工具、語音實作、頻繁試錯</a:t>
            </a:r>
          </a:p>
        </p:txBody>
      </p:sp>
      <p:sp>
        <p:nvSpPr>
          <p:cNvPr id="21" name="text-2376">
            <a:extLst xmlns:a="http://schemas.openxmlformats.org/drawingml/2006/main">
              <a:ext uri="{FF2B5EF4-FFF2-40B4-BE49-F238E27FC236}">
                <a16:creationId xmlns:a16="http://schemas.microsoft.com/office/drawing/2014/main" id="{599B70E0-2E07-4311-919E-0124FEA79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2038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8903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8e3bacbfc83e423c"/>
              </a:rPr>
              <a:t>Antigravity ↗</a:t>
            </a: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14551c7e66ca40ff"/>
              </a:rPr>
              <a:t>Codex ↗</a:t>
            </a: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8a87a2e353654a0f"/>
              </a:rPr>
              <a:t>Claude ↗</a:t>
            </a:r>
          </a:p>
        </p:txBody>
      </p:sp>
      <p:sp>
        <p:nvSpPr>
          <p:cNvPr id="22" name="shape-2424">
            <a:extLst xmlns:a="http://schemas.openxmlformats.org/drawingml/2006/main">
              <a:ext uri="{FF2B5EF4-FFF2-40B4-BE49-F238E27FC236}">
                <a16:creationId xmlns:a16="http://schemas.microsoft.com/office/drawing/2014/main" id="{B5C109EA-6028-425E-9A3A-9F8F93EA1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247650"/>
            <a:ext cx="2247900" cy="97155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pic>
        <p:nvPicPr>
          <p:cNvPr id="5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3be7c840ac4156"/>
          <a:stretch xmlns:a="http://schemas.openxmlformats.org/drawingml/2006/main"/>
        </p:blipFill>
        <p:spPr>
          <a:xfrm xmlns:a="http://schemas.openxmlformats.org/drawingml/2006/main">
            <a:off x="95059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24" name="text-2425">
            <a:extLst xmlns:a="http://schemas.openxmlformats.org/drawingml/2006/main">
              <a:ext uri="{FF2B5EF4-FFF2-40B4-BE49-F238E27FC236}">
                <a16:creationId xmlns:a16="http://schemas.microsoft.com/office/drawing/2014/main" id="{19AFDCAF-927D-4204-8E5C-3D56CCAA6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Antigravity</a:t>
            </a:r>
          </a:p>
        </p:txBody>
      </p:sp>
      <p:pic>
        <p:nvPicPr>
          <p:cNvPr id="5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0a35adc28f4535"/>
          <a:stretch xmlns:a="http://schemas.openxmlformats.org/drawingml/2006/main"/>
        </p:blipFill>
        <p:spPr>
          <a:xfrm xmlns:a="http://schemas.openxmlformats.org/drawingml/2006/main">
            <a:off x="102298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26" name="text-2426">
            <a:extLst xmlns:a="http://schemas.openxmlformats.org/drawingml/2006/main">
              <a:ext uri="{FF2B5EF4-FFF2-40B4-BE49-F238E27FC236}">
                <a16:creationId xmlns:a16="http://schemas.microsoft.com/office/drawing/2014/main" id="{1811A460-1166-4A1B-A82B-EF2084201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98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Codex</a:t>
            </a:r>
          </a:p>
        </p:txBody>
      </p:sp>
      <p:pic>
        <p:nvPicPr>
          <p:cNvPr id="5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baae08559a4f26"/>
          <a:stretch xmlns:a="http://schemas.openxmlformats.org/drawingml/2006/main"/>
        </p:blipFill>
        <p:spPr>
          <a:xfrm xmlns:a="http://schemas.openxmlformats.org/drawingml/2006/main">
            <a:off x="109537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28" name="text-2427">
            <a:extLst xmlns:a="http://schemas.openxmlformats.org/drawingml/2006/main">
              <a:ext uri="{FF2B5EF4-FFF2-40B4-BE49-F238E27FC236}">
                <a16:creationId xmlns:a16="http://schemas.microsoft.com/office/drawing/2014/main" id="{DA604F2D-3561-4619-ABAE-ED942C728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Claude</a:t>
            </a:r>
          </a:p>
        </p:txBody>
      </p:sp>
    </p:spTree>
    <p:extLst>
      <p:ext uri="{BB962C8B-B14F-4D97-AF65-F5344CB8AC3E}">
        <p14:creationId xmlns:p14="http://schemas.microsoft.com/office/powerpoint/2010/main" val="74538553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text-1261">
            <a:extLst xmlns:a="http://schemas.openxmlformats.org/drawingml/2006/main">
              <a:ext uri="{FF2B5EF4-FFF2-40B4-BE49-F238E27FC236}">
                <a16:creationId xmlns:a16="http://schemas.microsoft.com/office/drawing/2014/main" id="{C9F60662-2155-4725-BDF4-65D2D16D1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CONTINUITY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606773B-57F4-45C2-B000-621134135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下午不重做：直接升級上午成果</a:t>
            </a:r>
          </a:p>
        </p:txBody>
      </p:sp>
      <p:cxnSp>
        <p:nvCxnSpPr>
          <p:cNvPr id="20" name="shape-1262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1263">
            <a:extLst xmlns:a="http://schemas.openxmlformats.org/drawingml/2006/main">
              <a:ext uri="{FF2B5EF4-FFF2-40B4-BE49-F238E27FC236}">
                <a16:creationId xmlns:a16="http://schemas.microsoft.com/office/drawing/2014/main" id="{F33F4ED8-46BB-4A4F-891D-DF7E7097D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70B71DB3-FA86-49E3-A5EB-FFF15C3A9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12</a:t>
            </a:r>
          </a:p>
        </p:txBody>
      </p:sp>
      <p:sp>
        <p:nvSpPr>
          <p:cNvPr id="6" name="shape-1264">
            <a:extLst xmlns:a="http://schemas.openxmlformats.org/drawingml/2006/main">
              <a:ext uri="{FF2B5EF4-FFF2-40B4-BE49-F238E27FC236}">
                <a16:creationId xmlns:a16="http://schemas.microsoft.com/office/drawing/2014/main" id="{63E31D0A-14AF-45E5-84FF-BB61691EE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5362575" cy="4267200"/>
          </a:xfrm>
          <a:prstGeom xmlns:a="http://schemas.openxmlformats.org/drawingml/2006/main" prst="roundRect">
            <a:avLst>
              <a:gd name="adj" fmla="val 357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7" name="shape-1265">
            <a:extLst xmlns:a="http://schemas.openxmlformats.org/drawingml/2006/main">
              <a:ext uri="{FF2B5EF4-FFF2-40B4-BE49-F238E27FC236}">
                <a16:creationId xmlns:a16="http://schemas.microsoft.com/office/drawing/2014/main" id="{9838E97E-415F-4B7A-83D5-349EBA339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6475" y="1676400"/>
            <a:ext cx="5591175" cy="4267200"/>
          </a:xfrm>
          <a:prstGeom xmlns:a="http://schemas.openxmlformats.org/drawingml/2006/main" prst="roundRect">
            <a:avLst>
              <a:gd name="adj" fmla="val 3571"/>
            </a:avLst>
          </a:prstGeom>
          <a:solidFill xmlns:a="http://schemas.openxmlformats.org/drawingml/2006/main">
            <a:srgbClr val="E2EDF8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8" name="text-1266">
            <a:extLst xmlns:a="http://schemas.openxmlformats.org/drawingml/2006/main">
              <a:ext uri="{FF2B5EF4-FFF2-40B4-BE49-F238E27FC236}">
                <a16:creationId xmlns:a16="http://schemas.microsoft.com/office/drawing/2014/main" id="{66764726-4BD1-41D5-8ED9-EEC3C4DB7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000250"/>
            <a:ext cx="47910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202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上午已有</a:t>
            </a:r>
          </a:p>
        </p:txBody>
      </p:sp>
      <p:sp>
        <p:nvSpPr>
          <p:cNvPr id="9" name="text-1267">
            <a:extLst xmlns:a="http://schemas.openxmlformats.org/drawingml/2006/main">
              <a:ext uri="{FF2B5EF4-FFF2-40B4-BE49-F238E27FC236}">
                <a16:creationId xmlns:a16="http://schemas.microsoft.com/office/drawing/2014/main" id="{FC016BAF-CE6D-47A1-9FFD-8E5C5B53D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781300"/>
            <a:ext cx="4791075" cy="2686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Gemini Notebook 來源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Gem 教學方法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Canvas 互動原型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部署或分享連結</a:t>
            </a:r>
          </a:p>
        </p:txBody>
      </p:sp>
      <p:sp>
        <p:nvSpPr>
          <p:cNvPr id="10" name="text-1268">
            <a:extLst xmlns:a="http://schemas.openxmlformats.org/drawingml/2006/main">
              <a:ext uri="{FF2B5EF4-FFF2-40B4-BE49-F238E27FC236}">
                <a16:creationId xmlns:a16="http://schemas.microsoft.com/office/drawing/2014/main" id="{F2EF13ED-F573-4E49-A8EA-BE6052BFD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000250"/>
            <a:ext cx="49815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20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下午新增</a:t>
            </a:r>
          </a:p>
        </p:txBody>
      </p:sp>
      <p:sp>
        <p:nvSpPr>
          <p:cNvPr id="11" name="text-1269">
            <a:extLst xmlns:a="http://schemas.openxmlformats.org/drawingml/2006/main">
              <a:ext uri="{FF2B5EF4-FFF2-40B4-BE49-F238E27FC236}">
                <a16:creationId xmlns:a16="http://schemas.microsoft.com/office/drawing/2014/main" id="{43AF0FEF-7D1C-4724-9CD1-AD7EE809E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781300"/>
            <a:ext cx="4981575" cy="2686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專案資料夾與任務簡報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Agent 修改與測試證據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可重複使用的 Skill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跨工具驗證紀錄</a:t>
            </a:r>
          </a:p>
        </p:txBody>
      </p:sp>
      <p:sp>
        <p:nvSpPr>
          <p:cNvPr id="12" name="text-1270">
            <a:extLst xmlns:a="http://schemas.openxmlformats.org/drawingml/2006/main">
              <a:ext uri="{FF2B5EF4-FFF2-40B4-BE49-F238E27FC236}">
                <a16:creationId xmlns:a16="http://schemas.microsoft.com/office/drawing/2014/main" id="{63337F86-7A87-446F-A13A-3AD6D0122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876800"/>
            <a:ext cx="238125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E2EDF8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  <p:txBody>
          <a:bodyPr xmlns:a="http://schemas.openxmlformats.org/drawingml/2006/main" wrap="square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12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上午成果</a:t>
            </a:r>
          </a:p>
          <a:p xmlns:a="http://schemas.openxmlformats.org/drawingml/2006/main">
            <a:pPr algn="ctr">
              <a:lnSpc>
                <a:spcPct val="102000"/>
              </a:lnSpc>
              <a:buNone/>
              <a:defRPr sz="112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來源、Gem、Canvas、連結</a:t>
            </a:r>
          </a:p>
        </p:txBody>
      </p:sp>
      <p:sp>
        <p:nvSpPr>
          <p:cNvPr id="13" name="text-1271">
            <a:extLst xmlns:a="http://schemas.openxmlformats.org/drawingml/2006/main">
              <a:ext uri="{FF2B5EF4-FFF2-40B4-BE49-F238E27FC236}">
                <a16:creationId xmlns:a16="http://schemas.microsoft.com/office/drawing/2014/main" id="{522B7D52-EA2F-4401-A24B-BB0F9895C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05375" y="4876800"/>
            <a:ext cx="238125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  <p:txBody>
          <a:bodyPr xmlns:a="http://schemas.openxmlformats.org/drawingml/2006/main" wrap="square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同一個問題</a:t>
            </a:r>
          </a:p>
          <a:p xmlns:a="http://schemas.openxmlformats.org/drawingml/2006/main">
            <a:pPr algn="ctr">
              <a:lnSpc>
                <a:spcPct val="102000"/>
              </a:lnSpc>
              <a:buNone/>
              <a:def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繼續往下做</a:t>
            </a:r>
          </a:p>
        </p:txBody>
      </p:sp>
      <p:sp>
        <p:nvSpPr>
          <p:cNvPr id="14" name="text-1272">
            <a:extLst xmlns:a="http://schemas.openxmlformats.org/drawingml/2006/main">
              <a:ext uri="{FF2B5EF4-FFF2-40B4-BE49-F238E27FC236}">
                <a16:creationId xmlns:a16="http://schemas.microsoft.com/office/drawing/2014/main" id="{14400FE1-A2F1-413F-8D1B-F6FB07BDE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876800"/>
            <a:ext cx="238125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EECE7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  <p:txBody>
          <a:bodyPr xmlns:a="http://schemas.openxmlformats.org/drawingml/2006/main" wrap="square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12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下午升級</a:t>
            </a:r>
          </a:p>
          <a:p xmlns:a="http://schemas.openxmlformats.org/drawingml/2006/main">
            <a:pPr algn="ctr">
              <a:lnSpc>
                <a:spcPct val="102000"/>
              </a:lnSpc>
              <a:buNone/>
              <a:defRPr sz="112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任務、Skill、證據、驗證</a:t>
            </a:r>
          </a:p>
        </p:txBody>
      </p:sp>
      <p:cxnSp>
        <p:nvCxnSpPr>
          <p:cNvPr id="32" name=""/>
          <p:cNvCxnSpPr>
            <a:stCxn xmlns:a="http://schemas.openxmlformats.org/drawingml/2006/main" id="12" idx="3"/>
            <a:endCxn xmlns:a="http://schemas.openxmlformats.org/drawingml/2006/main" id="13" idx="1"/>
          </p:cNvCxnSpPr>
          <p:nvPr/>
        </p:nvCxnSpPr>
        <p:spPr>
          <a:xfrm xmlns:a="http://schemas.openxmlformats.org/drawingml/2006/main">
            <a:off x="3181350" y="5181600"/>
            <a:ext cx="1724025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B64DA"/>
            </a:solidFill>
            <a:prstDash val="solid"/>
            <a:tailEnd type="arrow" w="sm" len="sm"/>
          </a:ln>
        </p:spPr>
      </p:cxnSp>
      <p:cxnSp>
        <p:nvCxnSpPr>
          <p:cNvPr id="33" name=""/>
          <p:cNvCxnSpPr>
            <a:stCxn xmlns:a="http://schemas.openxmlformats.org/drawingml/2006/main" id="13" idx="3"/>
            <a:endCxn xmlns:a="http://schemas.openxmlformats.org/drawingml/2006/main" id="14" idx="1"/>
          </p:cNvCxnSpPr>
          <p:nvPr/>
        </p:nvCxnSpPr>
        <p:spPr>
          <a:xfrm xmlns:a="http://schemas.openxmlformats.org/drawingml/2006/main">
            <a:off x="7286625" y="5181600"/>
            <a:ext cx="1724025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FF6B4A"/>
            </a:solidFill>
            <a:prstDash val="solid"/>
            <a:tailEnd type="arrow" w="sm" len="sm"/>
          </a:ln>
        </p:spPr>
      </p:cxnSp>
      <p:sp>
        <p:nvSpPr>
          <p:cNvPr id="17" name="text-1273">
            <a:extLst xmlns:a="http://schemas.openxmlformats.org/drawingml/2006/main">
              <a:ext uri="{FF2B5EF4-FFF2-40B4-BE49-F238E27FC236}">
                <a16:creationId xmlns:a16="http://schemas.microsoft.com/office/drawing/2014/main" id="{869CDC89-2D55-4D20-9B27-4202D81FE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5619750"/>
            <a:ext cx="5981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不是重做，而是把作品變成可重複流程</a:t>
            </a:r>
          </a:p>
        </p:txBody>
      </p:sp>
    </p:spTree>
    <p:extLst>
      <p:ext uri="{BB962C8B-B14F-4D97-AF65-F5344CB8AC3E}">
        <p14:creationId xmlns:p14="http://schemas.microsoft.com/office/powerpoint/2010/main" val="151830588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text-1274">
            <a:extLst xmlns:a="http://schemas.openxmlformats.org/drawingml/2006/main">
              <a:ext uri="{FF2B5EF4-FFF2-40B4-BE49-F238E27FC236}">
                <a16:creationId xmlns:a16="http://schemas.microsoft.com/office/drawing/2014/main" id="{7B8E529E-6DF4-4A2B-AFBF-7FBA89980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AKAI CASE NAVIGATION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149653A-6546-4BD5-BBAD-A777C45FF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阿凱老師實戰案例導航｜資料與 Agent Skills</a:t>
            </a:r>
          </a:p>
        </p:txBody>
      </p:sp>
      <p:cxnSp>
        <p:nvCxnSpPr>
          <p:cNvPr id="33" name="shape-1275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1276">
            <a:extLst xmlns:a="http://schemas.openxmlformats.org/drawingml/2006/main">
              <a:ext uri="{FF2B5EF4-FFF2-40B4-BE49-F238E27FC236}">
                <a16:creationId xmlns:a16="http://schemas.microsoft.com/office/drawing/2014/main" id="{ACBB14EB-3F66-4F60-A254-BB4590183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ADD88087-7A44-417F-92A5-575650D18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13</a:t>
            </a:r>
          </a:p>
        </p:txBody>
      </p:sp>
      <p:sp>
        <p:nvSpPr>
          <p:cNvPr id="6" name="text-1277">
            <a:extLst xmlns:a="http://schemas.openxmlformats.org/drawingml/2006/main">
              <a:ext uri="{FF2B5EF4-FFF2-40B4-BE49-F238E27FC236}">
                <a16:creationId xmlns:a16="http://schemas.microsoft.com/office/drawing/2014/main" id="{628BA516-1E8F-4540-8057-1F06A29ED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90650"/>
            <a:ext cx="11163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從學生表現分析、PIRLS 評量設計到 Web Agent 技能，觀察可驗證的工作流程。</a:t>
            </a:r>
          </a:p>
        </p:txBody>
      </p:sp>
      <p:sp>
        <p:nvSpPr>
          <p:cNvPr id="7" name="shape-1278">
            <a:extLst xmlns:a="http://schemas.openxmlformats.org/drawingml/2006/main">
              <a:ext uri="{FF2B5EF4-FFF2-40B4-BE49-F238E27FC236}">
                <a16:creationId xmlns:a16="http://schemas.microsoft.com/office/drawing/2014/main" id="{93793B27-EEB2-498E-926D-92F01A571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924050"/>
            <a:ext cx="3594100" cy="4019550"/>
          </a:xfrm>
          <a:prstGeom xmlns:a="http://schemas.openxmlformats.org/drawingml/2006/main" prst="roundRect">
            <a:avLst>
              <a:gd name="adj" fmla="val 42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8" name="text-1279">
            <a:extLst xmlns:a="http://schemas.openxmlformats.org/drawingml/2006/main">
              <a:ext uri="{FF2B5EF4-FFF2-40B4-BE49-F238E27FC236}">
                <a16:creationId xmlns:a16="http://schemas.microsoft.com/office/drawing/2014/main" id="{693124CE-30D3-48DF-A9BC-7D103BC1E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133600"/>
            <a:ext cx="317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#73 · 學生資料分析</a:t>
            </a:r>
          </a:p>
        </p:txBody>
      </p:sp>
      <p:sp>
        <p:nvSpPr>
          <p:cNvPr id="9" name="text-1280">
            <a:extLst xmlns:a="http://schemas.openxmlformats.org/drawingml/2006/main">
              <a:ext uri="{FF2B5EF4-FFF2-40B4-BE49-F238E27FC236}">
                <a16:creationId xmlns:a16="http://schemas.microsoft.com/office/drawing/2014/main" id="{A23303E4-80A7-4CF8-9297-963A2BD42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71750"/>
            <a:ext cx="3175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國小期中考成績篩選工具</a:t>
            </a:r>
          </a:p>
        </p:txBody>
      </p:sp>
      <p:sp>
        <p:nvSpPr>
          <p:cNvPr id="10" name="text-1281">
            <a:extLst xmlns:a="http://schemas.openxmlformats.org/drawingml/2006/main">
              <a:ext uri="{FF2B5EF4-FFF2-40B4-BE49-F238E27FC236}">
                <a16:creationId xmlns:a16="http://schemas.microsoft.com/office/drawing/2014/main" id="{BB06E9F0-842D-40D6-9722-9A7F0B38A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24250"/>
            <a:ext cx="3175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快速查看成績分布與篩選結果，作為結構化學生資料分析的入門案例。</a:t>
            </a:r>
          </a:p>
        </p:txBody>
      </p:sp>
      <p:sp>
        <p:nvSpPr>
          <p:cNvPr id="11" name="text-1282">
            <a:extLst xmlns:a="http://schemas.openxmlformats.org/drawingml/2006/main">
              <a:ext uri="{FF2B5EF4-FFF2-40B4-BE49-F238E27FC236}">
                <a16:creationId xmlns:a16="http://schemas.microsoft.com/office/drawing/2014/main" id="{A277570C-68E8-474D-9AA8-BA4772B00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76800"/>
            <a:ext cx="24701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914faf16b8c340ac"/>
              </a:rPr>
              <a:t>工具卡片介紹 ↗</a:t>
            </a:r>
          </a:p>
        </p:txBody>
      </p:sp>
      <p:pic>
        <p:nvPicPr>
          <p:cNvPr id="4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95d19dea794f78"/>
          <a:stretch xmlns:a="http://schemas.openxmlformats.org/drawingml/2006/main"/>
        </p:blipFill>
        <p:spPr>
          <a:xfrm xmlns:a="http://schemas.openxmlformats.org/drawingml/2006/main">
            <a:off x="3270250" y="4648200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13" name="text-1283">
            <a:extLst xmlns:a="http://schemas.openxmlformats.org/drawingml/2006/main">
              <a:ext uri="{FF2B5EF4-FFF2-40B4-BE49-F238E27FC236}">
                <a16:creationId xmlns:a16="http://schemas.microsoft.com/office/drawing/2014/main" id="{07B50666-8983-40D9-AA65-08E65F131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334000"/>
            <a:ext cx="24701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FF6B4A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FF6B4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8c788dfed4854ddf"/>
              </a:rPr>
              <a:t>直接開啟應用 ↗</a:t>
            </a:r>
          </a:p>
        </p:txBody>
      </p:sp>
      <p:pic>
        <p:nvPicPr>
          <p:cNvPr id="4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dc4e62150e46ad"/>
          <a:stretch xmlns:a="http://schemas.openxmlformats.org/drawingml/2006/main"/>
        </p:blipFill>
        <p:spPr>
          <a:xfrm xmlns:a="http://schemas.openxmlformats.org/drawingml/2006/main">
            <a:off x="3270250" y="5295900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15" name="shape-1284">
            <a:extLst xmlns:a="http://schemas.openxmlformats.org/drawingml/2006/main">
              <a:ext uri="{FF2B5EF4-FFF2-40B4-BE49-F238E27FC236}">
                <a16:creationId xmlns:a16="http://schemas.microsoft.com/office/drawing/2014/main" id="{48D8A4C6-C8E9-4708-AAFE-1D2D2C3B2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8950" y="1924050"/>
            <a:ext cx="3594100" cy="4019550"/>
          </a:xfrm>
          <a:prstGeom xmlns:a="http://schemas.openxmlformats.org/drawingml/2006/main" prst="roundRect">
            <a:avLst>
              <a:gd name="adj" fmla="val 42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6" name="text-1285">
            <a:extLst xmlns:a="http://schemas.openxmlformats.org/drawingml/2006/main">
              <a:ext uri="{FF2B5EF4-FFF2-40B4-BE49-F238E27FC236}">
                <a16:creationId xmlns:a16="http://schemas.microsoft.com/office/drawing/2014/main" id="{21520FB5-15BC-4E8E-8E3D-B69C2F71F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2133600"/>
            <a:ext cx="317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#87 · PIRLS 評量</a:t>
            </a:r>
          </a:p>
        </p:txBody>
      </p:sp>
      <p:sp>
        <p:nvSpPr>
          <p:cNvPr id="17" name="text-1286">
            <a:extLst xmlns:a="http://schemas.openxmlformats.org/drawingml/2006/main">
              <a:ext uri="{FF2B5EF4-FFF2-40B4-BE49-F238E27FC236}">
                <a16:creationId xmlns:a16="http://schemas.microsoft.com/office/drawing/2014/main" id="{493B8C03-8573-421E-AB74-E5D2C6380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2571750"/>
            <a:ext cx="3175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PIRLS 閱讀理解生成站 PRO</a:t>
            </a:r>
          </a:p>
        </p:txBody>
      </p:sp>
      <p:sp>
        <p:nvSpPr>
          <p:cNvPr id="18" name="text-1287">
            <a:extLst xmlns:a="http://schemas.openxmlformats.org/drawingml/2006/main">
              <a:ext uri="{FF2B5EF4-FFF2-40B4-BE49-F238E27FC236}">
                <a16:creationId xmlns:a16="http://schemas.microsoft.com/office/drawing/2014/main" id="{4A0ED153-90F9-4A45-8807-40D967134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3524250"/>
            <a:ext cx="3175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依四層次生成提問與答案說明，銜接評量設計、規準與人工檢核。</a:t>
            </a:r>
          </a:p>
        </p:txBody>
      </p:sp>
      <p:sp>
        <p:nvSpPr>
          <p:cNvPr id="19" name="text-1288">
            <a:extLst xmlns:a="http://schemas.openxmlformats.org/drawingml/2006/main">
              <a:ext uri="{FF2B5EF4-FFF2-40B4-BE49-F238E27FC236}">
                <a16:creationId xmlns:a16="http://schemas.microsoft.com/office/drawing/2014/main" id="{AF65E229-49B3-4102-A43D-6BBC24D83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4876800"/>
            <a:ext cx="24701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f67300d1ff554617"/>
              </a:rPr>
              <a:t>工具卡片介紹 ↗</a:t>
            </a:r>
          </a:p>
        </p:txBody>
      </p:sp>
      <p:pic>
        <p:nvPicPr>
          <p:cNvPr id="5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7eb84560e449b6"/>
          <a:stretch xmlns:a="http://schemas.openxmlformats.org/drawingml/2006/main"/>
        </p:blipFill>
        <p:spPr>
          <a:xfrm xmlns:a="http://schemas.openxmlformats.org/drawingml/2006/main">
            <a:off x="7054850" y="4648200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21" name="text-1289">
            <a:extLst xmlns:a="http://schemas.openxmlformats.org/drawingml/2006/main">
              <a:ext uri="{FF2B5EF4-FFF2-40B4-BE49-F238E27FC236}">
                <a16:creationId xmlns:a16="http://schemas.microsoft.com/office/drawing/2014/main" id="{41F40E20-3F2A-4DA2-B27D-9ABC8E4CF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5334000"/>
            <a:ext cx="24701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FF6B4A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FF6B4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81f16571ceed4a01"/>
              </a:rPr>
              <a:t>直接開啟應用 ↗</a:t>
            </a:r>
          </a:p>
        </p:txBody>
      </p:sp>
      <p:pic>
        <p:nvPicPr>
          <p:cNvPr id="5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97ce04caec4397"/>
          <a:stretch xmlns:a="http://schemas.openxmlformats.org/drawingml/2006/main"/>
        </p:blipFill>
        <p:spPr>
          <a:xfrm xmlns:a="http://schemas.openxmlformats.org/drawingml/2006/main">
            <a:off x="7054850" y="5295900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23" name="shape-1290">
            <a:extLst xmlns:a="http://schemas.openxmlformats.org/drawingml/2006/main">
              <a:ext uri="{FF2B5EF4-FFF2-40B4-BE49-F238E27FC236}">
                <a16:creationId xmlns:a16="http://schemas.microsoft.com/office/drawing/2014/main" id="{12D35D79-65A2-4941-9522-237AC8181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3550" y="1924050"/>
            <a:ext cx="3594100" cy="4019550"/>
          </a:xfrm>
          <a:prstGeom xmlns:a="http://schemas.openxmlformats.org/drawingml/2006/main" prst="roundRect">
            <a:avLst>
              <a:gd name="adj" fmla="val 42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24" name="text-1291">
            <a:extLst xmlns:a="http://schemas.openxmlformats.org/drawingml/2006/main">
              <a:ext uri="{FF2B5EF4-FFF2-40B4-BE49-F238E27FC236}">
                <a16:creationId xmlns:a16="http://schemas.microsoft.com/office/drawing/2014/main" id="{F76A85FE-2F0D-4F9B-B3B7-830E416D7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3100" y="2133600"/>
            <a:ext cx="317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#103 · 提示詞與 Skill</a:t>
            </a:r>
          </a:p>
        </p:txBody>
      </p:sp>
      <p:sp>
        <p:nvSpPr>
          <p:cNvPr id="25" name="text-1292">
            <a:extLst xmlns:a="http://schemas.openxmlformats.org/drawingml/2006/main">
              <a:ext uri="{FF2B5EF4-FFF2-40B4-BE49-F238E27FC236}">
                <a16:creationId xmlns:a16="http://schemas.microsoft.com/office/drawing/2014/main" id="{E650E856-64F0-4353-9376-FC7BBF5A2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3100" y="2571750"/>
            <a:ext cx="3175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AI Agent 的 Web 技能雙引擎</a:t>
            </a:r>
          </a:p>
        </p:txBody>
      </p:sp>
      <p:sp>
        <p:nvSpPr>
          <p:cNvPr id="26" name="text-1293">
            <a:extLst xmlns:a="http://schemas.openxmlformats.org/drawingml/2006/main">
              <a:ext uri="{FF2B5EF4-FFF2-40B4-BE49-F238E27FC236}">
                <a16:creationId xmlns:a16="http://schemas.microsoft.com/office/drawing/2014/main" id="{1DD493AD-3635-472A-AC39-8AC1DB537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3100" y="3524250"/>
            <a:ext cx="3175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用 Playwright × Webwright 解釋 Agent 如何規劃、操作並回報證據。</a:t>
            </a:r>
          </a:p>
        </p:txBody>
      </p:sp>
      <p:sp>
        <p:nvSpPr>
          <p:cNvPr id="27" name="text-1294">
            <a:extLst xmlns:a="http://schemas.openxmlformats.org/drawingml/2006/main">
              <a:ext uri="{FF2B5EF4-FFF2-40B4-BE49-F238E27FC236}">
                <a16:creationId xmlns:a16="http://schemas.microsoft.com/office/drawing/2014/main" id="{72DE29EE-ACFF-471F-966F-5C085F8B8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3100" y="4876800"/>
            <a:ext cx="24701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420cd2380b874465"/>
              </a:rPr>
              <a:t>工具卡片介紹 ↗</a:t>
            </a:r>
          </a:p>
        </p:txBody>
      </p:sp>
      <p:pic>
        <p:nvPicPr>
          <p:cNvPr id="5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2bc3ced6d64c91"/>
          <a:stretch xmlns:a="http://schemas.openxmlformats.org/drawingml/2006/main"/>
        </p:blipFill>
        <p:spPr>
          <a:xfrm xmlns:a="http://schemas.openxmlformats.org/drawingml/2006/main">
            <a:off x="10839450" y="4648200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29" name="text-1295">
            <a:extLst xmlns:a="http://schemas.openxmlformats.org/drawingml/2006/main">
              <a:ext uri="{FF2B5EF4-FFF2-40B4-BE49-F238E27FC236}">
                <a16:creationId xmlns:a16="http://schemas.microsoft.com/office/drawing/2014/main" id="{4B99F035-6B3B-4D9F-8D37-36CBC9F61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3100" y="5334000"/>
            <a:ext cx="24701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FF6B4A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FF6B4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ce2884a4d1b846f0"/>
              </a:rPr>
              <a:t>直接開啟應用 ↗</a:t>
            </a:r>
          </a:p>
        </p:txBody>
      </p:sp>
      <p:pic>
        <p:nvPicPr>
          <p:cNvPr id="6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149961b62843e2"/>
          <a:stretch xmlns:a="http://schemas.openxmlformats.org/drawingml/2006/main"/>
        </p:blipFill>
        <p:spPr>
          <a:xfrm xmlns:a="http://schemas.openxmlformats.org/drawingml/2006/main">
            <a:off x="10839450" y="5295900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</p:spTree>
    <p:extLst>
      <p:ext uri="{BB962C8B-B14F-4D97-AF65-F5344CB8AC3E}">
        <p14:creationId xmlns:p14="http://schemas.microsoft.com/office/powerpoint/2010/main" val="133876517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text-1296">
            <a:extLst xmlns:a="http://schemas.openxmlformats.org/drawingml/2006/main">
              <a:ext uri="{FF2B5EF4-FFF2-40B4-BE49-F238E27FC236}">
                <a16:creationId xmlns:a16="http://schemas.microsoft.com/office/drawing/2014/main" id="{6A308CCF-0649-413D-A484-71B33519A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AKAI CASE NAVIGATION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FBD0798-4071-46A4-B541-A6FEDF456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阿凱老師實戰案例導航｜研究與驗證</a:t>
            </a:r>
          </a:p>
        </p:txBody>
      </p:sp>
      <p:cxnSp>
        <p:nvCxnSpPr>
          <p:cNvPr id="33" name="shape-1297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1298">
            <a:extLst xmlns:a="http://schemas.openxmlformats.org/drawingml/2006/main">
              <a:ext uri="{FF2B5EF4-FFF2-40B4-BE49-F238E27FC236}">
                <a16:creationId xmlns:a16="http://schemas.microsoft.com/office/drawing/2014/main" id="{B2CC2EAB-029B-440F-B87B-953D8A813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03DF9242-9246-43D0-A924-C360708BF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14</a:t>
            </a:r>
          </a:p>
        </p:txBody>
      </p:sp>
      <p:sp>
        <p:nvSpPr>
          <p:cNvPr id="6" name="text-1299">
            <a:extLst xmlns:a="http://schemas.openxmlformats.org/drawingml/2006/main">
              <a:ext uri="{FF2B5EF4-FFF2-40B4-BE49-F238E27FC236}">
                <a16:creationId xmlns:a16="http://schemas.microsoft.com/office/drawing/2014/main" id="{8F50903C-5207-464D-903A-A2751A832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90650"/>
            <a:ext cx="11163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把資料來源、審查規準、無障礙檢測與人工覆核組成可追查的 Agent 流程。</a:t>
            </a:r>
          </a:p>
        </p:txBody>
      </p:sp>
      <p:sp>
        <p:nvSpPr>
          <p:cNvPr id="7" name="shape-1300">
            <a:extLst xmlns:a="http://schemas.openxmlformats.org/drawingml/2006/main">
              <a:ext uri="{FF2B5EF4-FFF2-40B4-BE49-F238E27FC236}">
                <a16:creationId xmlns:a16="http://schemas.microsoft.com/office/drawing/2014/main" id="{464D4697-E008-4D3D-A201-3D9B950E2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924050"/>
            <a:ext cx="3594100" cy="4019550"/>
          </a:xfrm>
          <a:prstGeom xmlns:a="http://schemas.openxmlformats.org/drawingml/2006/main" prst="roundRect">
            <a:avLst>
              <a:gd name="adj" fmla="val 42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8" name="text-1301">
            <a:extLst xmlns:a="http://schemas.openxmlformats.org/drawingml/2006/main">
              <a:ext uri="{FF2B5EF4-FFF2-40B4-BE49-F238E27FC236}">
                <a16:creationId xmlns:a16="http://schemas.microsoft.com/office/drawing/2014/main" id="{4FD1A3DF-8D98-460F-A0D6-956C96FE3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133600"/>
            <a:ext cx="317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#105 · 研究工作流程</a:t>
            </a:r>
          </a:p>
        </p:txBody>
      </p:sp>
      <p:sp>
        <p:nvSpPr>
          <p:cNvPr id="9" name="text-1302">
            <a:extLst xmlns:a="http://schemas.openxmlformats.org/drawingml/2006/main">
              <a:ext uri="{FF2B5EF4-FFF2-40B4-BE49-F238E27FC236}">
                <a16:creationId xmlns:a16="http://schemas.microsoft.com/office/drawing/2014/main" id="{CDB6B961-5061-4DC3-BAC2-D2CBFCCF3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71750"/>
            <a:ext cx="3175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臺灣主權 AI 訓練語料庫</a:t>
            </a:r>
          </a:p>
        </p:txBody>
      </p:sp>
      <p:sp>
        <p:nvSpPr>
          <p:cNvPr id="10" name="text-1303">
            <a:extLst xmlns:a="http://schemas.openxmlformats.org/drawingml/2006/main">
              <a:ext uri="{FF2B5EF4-FFF2-40B4-BE49-F238E27FC236}">
                <a16:creationId xmlns:a16="http://schemas.microsoft.com/office/drawing/2014/main" id="{DCF89313-E27D-44B7-BFF2-18A3B30D7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24250"/>
            <a:ext cx="3175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4,554 筆開放語料依主題、課綱與授權整理，再轉化成教學研究素材。</a:t>
            </a:r>
          </a:p>
        </p:txBody>
      </p:sp>
      <p:sp>
        <p:nvSpPr>
          <p:cNvPr id="11" name="text-1304">
            <a:extLst xmlns:a="http://schemas.openxmlformats.org/drawingml/2006/main">
              <a:ext uri="{FF2B5EF4-FFF2-40B4-BE49-F238E27FC236}">
                <a16:creationId xmlns:a16="http://schemas.microsoft.com/office/drawing/2014/main" id="{7C6721A2-3A9F-41CA-A0B0-349B6D92C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76800"/>
            <a:ext cx="24701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bf09f29cf17d4cd8"/>
              </a:rPr>
              <a:t>工具卡片介紹 ↗</a:t>
            </a:r>
          </a:p>
        </p:txBody>
      </p:sp>
      <p:pic>
        <p:nvPicPr>
          <p:cNvPr id="4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3fc4fee25c4809"/>
          <a:stretch xmlns:a="http://schemas.openxmlformats.org/drawingml/2006/main"/>
        </p:blipFill>
        <p:spPr>
          <a:xfrm xmlns:a="http://schemas.openxmlformats.org/drawingml/2006/main">
            <a:off x="3270250" y="4648200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13" name="text-1305">
            <a:extLst xmlns:a="http://schemas.openxmlformats.org/drawingml/2006/main">
              <a:ext uri="{FF2B5EF4-FFF2-40B4-BE49-F238E27FC236}">
                <a16:creationId xmlns:a16="http://schemas.microsoft.com/office/drawing/2014/main" id="{4F63F1C0-1409-45BD-9775-9BBE39B0F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334000"/>
            <a:ext cx="24701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FF6B4A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FF6B4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c013696e929a4904"/>
              </a:rPr>
              <a:t>直接開啟應用 ↗</a:t>
            </a:r>
          </a:p>
        </p:txBody>
      </p:sp>
      <p:pic>
        <p:nvPicPr>
          <p:cNvPr id="4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e08df6602c471b"/>
          <a:stretch xmlns:a="http://schemas.openxmlformats.org/drawingml/2006/main"/>
        </p:blipFill>
        <p:spPr>
          <a:xfrm xmlns:a="http://schemas.openxmlformats.org/drawingml/2006/main">
            <a:off x="3270250" y="5295900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15" name="shape-1306">
            <a:extLst xmlns:a="http://schemas.openxmlformats.org/drawingml/2006/main">
              <a:ext uri="{FF2B5EF4-FFF2-40B4-BE49-F238E27FC236}">
                <a16:creationId xmlns:a16="http://schemas.microsoft.com/office/drawing/2014/main" id="{0FA2712C-F079-4CC6-88D4-E2630DF13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8950" y="1924050"/>
            <a:ext cx="3594100" cy="4019550"/>
          </a:xfrm>
          <a:prstGeom xmlns:a="http://schemas.openxmlformats.org/drawingml/2006/main" prst="roundRect">
            <a:avLst>
              <a:gd name="adj" fmla="val 42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6" name="text-1307">
            <a:extLst xmlns:a="http://schemas.openxmlformats.org/drawingml/2006/main">
              <a:ext uri="{FF2B5EF4-FFF2-40B4-BE49-F238E27FC236}">
                <a16:creationId xmlns:a16="http://schemas.microsoft.com/office/drawing/2014/main" id="{659997E4-E152-4049-9F47-3DF3EB736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2133600"/>
            <a:ext cx="317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#123 · RWD／無障礙</a:t>
            </a:r>
          </a:p>
        </p:txBody>
      </p:sp>
      <p:sp>
        <p:nvSpPr>
          <p:cNvPr id="17" name="text-1308">
            <a:extLst xmlns:a="http://schemas.openxmlformats.org/drawingml/2006/main">
              <a:ext uri="{FF2B5EF4-FFF2-40B4-BE49-F238E27FC236}">
                <a16:creationId xmlns:a16="http://schemas.microsoft.com/office/drawing/2014/main" id="{66F26AD2-82DF-4362-8CC7-9B4D9A8BC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2571750"/>
            <a:ext cx="3175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校網無障礙 AA 遷移操作平台</a:t>
            </a:r>
          </a:p>
        </p:txBody>
      </p:sp>
      <p:sp>
        <p:nvSpPr>
          <p:cNvPr id="18" name="text-1309">
            <a:extLst xmlns:a="http://schemas.openxmlformats.org/drawingml/2006/main">
              <a:ext uri="{FF2B5EF4-FFF2-40B4-BE49-F238E27FC236}">
                <a16:creationId xmlns:a16="http://schemas.microsoft.com/office/drawing/2014/main" id="{8828698B-98D4-4FF4-9638-5C2D75BBE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3524250"/>
            <a:ext cx="3175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12 步遷移清單、對比度檢查與送審雷區，示範可驗證工作流程。</a:t>
            </a:r>
          </a:p>
        </p:txBody>
      </p:sp>
      <p:sp>
        <p:nvSpPr>
          <p:cNvPr id="19" name="text-1310">
            <a:extLst xmlns:a="http://schemas.openxmlformats.org/drawingml/2006/main">
              <a:ext uri="{FF2B5EF4-FFF2-40B4-BE49-F238E27FC236}">
                <a16:creationId xmlns:a16="http://schemas.microsoft.com/office/drawing/2014/main" id="{FFFECD40-9DA5-437F-A461-F25E6CDEB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4876800"/>
            <a:ext cx="24701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884a957a3e5f4e21"/>
              </a:rPr>
              <a:t>工具卡片介紹 ↗</a:t>
            </a:r>
          </a:p>
        </p:txBody>
      </p:sp>
      <p:pic>
        <p:nvPicPr>
          <p:cNvPr id="5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471a3f9c4b49c4"/>
          <a:stretch xmlns:a="http://schemas.openxmlformats.org/drawingml/2006/main"/>
        </p:blipFill>
        <p:spPr>
          <a:xfrm xmlns:a="http://schemas.openxmlformats.org/drawingml/2006/main">
            <a:off x="7054850" y="4648200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21" name="text-1311">
            <a:extLst xmlns:a="http://schemas.openxmlformats.org/drawingml/2006/main">
              <a:ext uri="{FF2B5EF4-FFF2-40B4-BE49-F238E27FC236}">
                <a16:creationId xmlns:a16="http://schemas.microsoft.com/office/drawing/2014/main" id="{5B599D10-A0C9-48CD-9F49-147974EB9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5334000"/>
            <a:ext cx="24701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FF6B4A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FF6B4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b467937e228a44c6"/>
              </a:rPr>
              <a:t>直接開啟應用 ↗</a:t>
            </a:r>
          </a:p>
        </p:txBody>
      </p:sp>
      <p:pic>
        <p:nvPicPr>
          <p:cNvPr id="5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91711b77f7433e"/>
          <a:stretch xmlns:a="http://schemas.openxmlformats.org/drawingml/2006/main"/>
        </p:blipFill>
        <p:spPr>
          <a:xfrm xmlns:a="http://schemas.openxmlformats.org/drawingml/2006/main">
            <a:off x="7054850" y="5295900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23" name="shape-1312">
            <a:extLst xmlns:a="http://schemas.openxmlformats.org/drawingml/2006/main">
              <a:ext uri="{FF2B5EF4-FFF2-40B4-BE49-F238E27FC236}">
                <a16:creationId xmlns:a16="http://schemas.microsoft.com/office/drawing/2014/main" id="{CB725782-A28D-42CA-B2B8-647BF3140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3550" y="1924050"/>
            <a:ext cx="3594100" cy="4019550"/>
          </a:xfrm>
          <a:prstGeom xmlns:a="http://schemas.openxmlformats.org/drawingml/2006/main" prst="roundRect">
            <a:avLst>
              <a:gd name="adj" fmla="val 42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24" name="text-1313">
            <a:extLst xmlns:a="http://schemas.openxmlformats.org/drawingml/2006/main">
              <a:ext uri="{FF2B5EF4-FFF2-40B4-BE49-F238E27FC236}">
                <a16:creationId xmlns:a16="http://schemas.microsoft.com/office/drawing/2014/main" id="{056E89B4-19FA-42F2-9AB4-AB1D22526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3100" y="2133600"/>
            <a:ext cx="317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#88 · Agent 驗證</a:t>
            </a:r>
          </a:p>
        </p:txBody>
      </p:sp>
      <p:sp>
        <p:nvSpPr>
          <p:cNvPr id="25" name="text-1314">
            <a:extLst xmlns:a="http://schemas.openxmlformats.org/drawingml/2006/main">
              <a:ext uri="{FF2B5EF4-FFF2-40B4-BE49-F238E27FC236}">
                <a16:creationId xmlns:a16="http://schemas.microsoft.com/office/drawing/2014/main" id="{FA772F21-92F0-4AA5-AD25-F20024DD4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3100" y="2571750"/>
            <a:ext cx="3175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國中課程計畫 AI 審查工具</a:t>
            </a:r>
          </a:p>
        </p:txBody>
      </p:sp>
      <p:sp>
        <p:nvSpPr>
          <p:cNvPr id="26" name="text-1315">
            <a:extLst xmlns:a="http://schemas.openxmlformats.org/drawingml/2006/main">
              <a:ext uri="{FF2B5EF4-FFF2-40B4-BE49-F238E27FC236}">
                <a16:creationId xmlns:a16="http://schemas.microsoft.com/office/drawing/2014/main" id="{7927728E-EFBB-4523-9990-156D02890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3100" y="3524250"/>
            <a:ext cx="3175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依 40+ 審查標準逐項比對 PDF，示範規則、證據與人工覆核。</a:t>
            </a:r>
          </a:p>
        </p:txBody>
      </p:sp>
      <p:sp>
        <p:nvSpPr>
          <p:cNvPr id="27" name="text-1316">
            <a:extLst xmlns:a="http://schemas.openxmlformats.org/drawingml/2006/main">
              <a:ext uri="{FF2B5EF4-FFF2-40B4-BE49-F238E27FC236}">
                <a16:creationId xmlns:a16="http://schemas.microsoft.com/office/drawing/2014/main" id="{E3112E41-72FD-4F45-8757-5F229774D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3100" y="4876800"/>
            <a:ext cx="24701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4daabe990fe74656"/>
              </a:rPr>
              <a:t>工具卡片介紹 ↗</a:t>
            </a:r>
          </a:p>
        </p:txBody>
      </p:sp>
      <p:pic>
        <p:nvPicPr>
          <p:cNvPr id="5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706f1f1a834822"/>
          <a:stretch xmlns:a="http://schemas.openxmlformats.org/drawingml/2006/main"/>
        </p:blipFill>
        <p:spPr>
          <a:xfrm xmlns:a="http://schemas.openxmlformats.org/drawingml/2006/main">
            <a:off x="10839450" y="4648200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29" name="text-1317">
            <a:extLst xmlns:a="http://schemas.openxmlformats.org/drawingml/2006/main">
              <a:ext uri="{FF2B5EF4-FFF2-40B4-BE49-F238E27FC236}">
                <a16:creationId xmlns:a16="http://schemas.microsoft.com/office/drawing/2014/main" id="{D89F3E6F-CBF6-4E60-88CA-A7F1508B8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3100" y="5334000"/>
            <a:ext cx="24701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FF6B4A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FF6B4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6e98b925caa04062"/>
              </a:rPr>
              <a:t>直接開啟應用 ↗</a:t>
            </a:r>
          </a:p>
        </p:txBody>
      </p:sp>
      <p:pic>
        <p:nvPicPr>
          <p:cNvPr id="6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09248aecc44c46"/>
          <a:stretch xmlns:a="http://schemas.openxmlformats.org/drawingml/2006/main"/>
        </p:blipFill>
        <p:spPr>
          <a:xfrm xmlns:a="http://schemas.openxmlformats.org/drawingml/2006/main">
            <a:off x="10839450" y="5295900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</p:spTree>
    <p:extLst>
      <p:ext uri="{BB962C8B-B14F-4D97-AF65-F5344CB8AC3E}">
        <p14:creationId xmlns:p14="http://schemas.microsoft.com/office/powerpoint/2010/main" val="172823651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text-1318">
            <a:extLst xmlns:a="http://schemas.openxmlformats.org/drawingml/2006/main">
              <a:ext uri="{FF2B5EF4-FFF2-40B4-BE49-F238E27FC236}">
                <a16:creationId xmlns:a16="http://schemas.microsoft.com/office/drawing/2014/main" id="{26453516-2A6F-4BA0-828B-143C459D4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BACKEND FOUNDATIONS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EFDB50C-7153-42B6-B0B1-5E20BB45A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Agent 做事之外，還要把資料留下來</a:t>
            </a:r>
          </a:p>
        </p:txBody>
      </p:sp>
      <p:cxnSp>
        <p:nvCxnSpPr>
          <p:cNvPr id="26" name="shape-1319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1320">
            <a:extLst xmlns:a="http://schemas.openxmlformats.org/drawingml/2006/main">
              <a:ext uri="{FF2B5EF4-FFF2-40B4-BE49-F238E27FC236}">
                <a16:creationId xmlns:a16="http://schemas.microsoft.com/office/drawing/2014/main" id="{B723B0C1-7581-4E4C-9AB1-04F08D62B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C1EBB20B-C5BB-4909-98EA-18367469D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15</a:t>
            </a:r>
          </a:p>
        </p:txBody>
      </p:sp>
      <p:sp>
        <p:nvSpPr>
          <p:cNvPr id="6" name="shape-1321">
            <a:extLst xmlns:a="http://schemas.openxmlformats.org/drawingml/2006/main">
              <a:ext uri="{FF2B5EF4-FFF2-40B4-BE49-F238E27FC236}">
                <a16:creationId xmlns:a16="http://schemas.microsoft.com/office/drawing/2014/main" id="{ADF49C1E-C56E-4F8F-BF3E-3630DF77B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1676400"/>
            <a:ext cx="3759200" cy="3143250"/>
          </a:xfrm>
          <a:prstGeom xmlns:a="http://schemas.openxmlformats.org/drawingml/2006/main" prst="roundRect">
            <a:avLst>
              <a:gd name="adj" fmla="val 484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7" name="shape-1322">
            <a:extLst xmlns:a="http://schemas.openxmlformats.org/drawingml/2006/main">
              <a:ext uri="{FF2B5EF4-FFF2-40B4-BE49-F238E27FC236}">
                <a16:creationId xmlns:a16="http://schemas.microsoft.com/office/drawing/2014/main" id="{007C40DC-3568-4E0A-856B-412E9ABA0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90700"/>
            <a:ext cx="34163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text-1323">
            <a:extLst xmlns:a="http://schemas.openxmlformats.org/drawingml/2006/main">
              <a:ext uri="{FF2B5EF4-FFF2-40B4-BE49-F238E27FC236}">
                <a16:creationId xmlns:a16="http://schemas.microsoft.com/office/drawing/2014/main" id="{46D847B2-663E-4760-8D15-E6BF0540D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1</a:t>
            </a:r>
          </a:p>
        </p:txBody>
      </p:sp>
      <p:sp>
        <p:nvSpPr>
          <p:cNvPr id="9" name="text-1324">
            <a:extLst xmlns:a="http://schemas.openxmlformats.org/drawingml/2006/main">
              <a:ext uri="{FF2B5EF4-FFF2-40B4-BE49-F238E27FC236}">
                <a16:creationId xmlns:a16="http://schemas.microsoft.com/office/drawing/2014/main" id="{DB666F9E-1A7E-48C1-A01B-2375CA774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86050"/>
            <a:ext cx="3606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前端</a:t>
            </a:r>
          </a:p>
        </p:txBody>
      </p:sp>
      <p:sp>
        <p:nvSpPr>
          <p:cNvPr id="10" name="text-1325">
            <a:extLst xmlns:a="http://schemas.openxmlformats.org/drawingml/2006/main">
              <a:ext uri="{FF2B5EF4-FFF2-40B4-BE49-F238E27FC236}">
                <a16:creationId xmlns:a16="http://schemas.microsoft.com/office/drawing/2014/main" id="{238532E5-D5E2-4DA4-A84D-10067110D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52800"/>
            <a:ext cx="33401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人看見、操作與回饋</a:t>
            </a:r>
          </a:p>
        </p:txBody>
      </p:sp>
      <p:sp>
        <p:nvSpPr>
          <p:cNvPr id="11" name="text-1326">
            <a:extLst xmlns:a="http://schemas.openxmlformats.org/drawingml/2006/main">
              <a:ext uri="{FF2B5EF4-FFF2-40B4-BE49-F238E27FC236}">
                <a16:creationId xmlns:a16="http://schemas.microsoft.com/office/drawing/2014/main" id="{325B43DE-1AE2-4075-995F-EDF7E6B92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30675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12" name="shape-1327">
            <a:extLst xmlns:a="http://schemas.openxmlformats.org/drawingml/2006/main">
              <a:ext uri="{FF2B5EF4-FFF2-40B4-BE49-F238E27FC236}">
                <a16:creationId xmlns:a16="http://schemas.microsoft.com/office/drawing/2014/main" id="{278BA341-54BE-4DDB-9DA5-EAB3DAF65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6400" y="1676400"/>
            <a:ext cx="3759200" cy="3143250"/>
          </a:xfrm>
          <a:prstGeom xmlns:a="http://schemas.openxmlformats.org/drawingml/2006/main" prst="roundRect">
            <a:avLst>
              <a:gd name="adj" fmla="val 484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3" name="shape-1328">
            <a:extLst xmlns:a="http://schemas.openxmlformats.org/drawingml/2006/main">
              <a:ext uri="{FF2B5EF4-FFF2-40B4-BE49-F238E27FC236}">
                <a16:creationId xmlns:a16="http://schemas.microsoft.com/office/drawing/2014/main" id="{0ECFBA55-4AA6-4CE5-8879-CD588DE50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7850" y="1790700"/>
            <a:ext cx="34163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E9F9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text-1329">
            <a:extLst xmlns:a="http://schemas.openxmlformats.org/drawingml/2006/main">
              <a:ext uri="{FF2B5EF4-FFF2-40B4-BE49-F238E27FC236}">
                <a16:creationId xmlns:a16="http://schemas.microsoft.com/office/drawing/2014/main" id="{A86F0984-E136-48B9-BCD8-C68611E7E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260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9F9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2</a:t>
            </a:r>
          </a:p>
        </p:txBody>
      </p:sp>
      <p:sp>
        <p:nvSpPr>
          <p:cNvPr id="15" name="text-1330">
            <a:extLst xmlns:a="http://schemas.openxmlformats.org/drawingml/2006/main">
              <a:ext uri="{FF2B5EF4-FFF2-40B4-BE49-F238E27FC236}">
                <a16:creationId xmlns:a16="http://schemas.microsoft.com/office/drawing/2014/main" id="{9AE3AFC6-FCB0-4BCD-8D72-05CFB9F6E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2600" y="2686050"/>
            <a:ext cx="3606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Agent</a:t>
            </a:r>
          </a:p>
        </p:txBody>
      </p:sp>
      <p:sp>
        <p:nvSpPr>
          <p:cNvPr id="16" name="text-1331">
            <a:extLst xmlns:a="http://schemas.openxmlformats.org/drawingml/2006/main">
              <a:ext uri="{FF2B5EF4-FFF2-40B4-BE49-F238E27FC236}">
                <a16:creationId xmlns:a16="http://schemas.microsoft.com/office/drawing/2014/main" id="{58B4A1A9-1786-4A0A-BBF4-7A3F71C1B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5950" y="3352800"/>
            <a:ext cx="33401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理解、規劃、使用工具</a:t>
            </a:r>
          </a:p>
        </p:txBody>
      </p:sp>
      <p:sp>
        <p:nvSpPr>
          <p:cNvPr id="17" name="text-1332">
            <a:extLst xmlns:a="http://schemas.openxmlformats.org/drawingml/2006/main">
              <a:ext uri="{FF2B5EF4-FFF2-40B4-BE49-F238E27FC236}">
                <a16:creationId xmlns:a16="http://schemas.microsoft.com/office/drawing/2014/main" id="{A065FE7A-79C1-42A5-8C1B-EFCC56606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8925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18" name="shape-1333">
            <a:extLst xmlns:a="http://schemas.openxmlformats.org/drawingml/2006/main">
              <a:ext uri="{FF2B5EF4-FFF2-40B4-BE49-F238E27FC236}">
                <a16:creationId xmlns:a16="http://schemas.microsoft.com/office/drawing/2014/main" id="{E84629E9-75FE-4880-A638-B0ED0DA7F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4650" y="1676400"/>
            <a:ext cx="3759200" cy="3143250"/>
          </a:xfrm>
          <a:prstGeom xmlns:a="http://schemas.openxmlformats.org/drawingml/2006/main" prst="roundRect">
            <a:avLst>
              <a:gd name="adj" fmla="val 484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9" name="shape-1334">
            <a:extLst xmlns:a="http://schemas.openxmlformats.org/drawingml/2006/main">
              <a:ext uri="{FF2B5EF4-FFF2-40B4-BE49-F238E27FC236}">
                <a16:creationId xmlns:a16="http://schemas.microsoft.com/office/drawing/2014/main" id="{6E617535-A918-4488-A244-AE50F48B5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6100" y="1790700"/>
            <a:ext cx="34163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6B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text-1335">
            <a:extLst xmlns:a="http://schemas.openxmlformats.org/drawingml/2006/main">
              <a:ext uri="{FF2B5EF4-FFF2-40B4-BE49-F238E27FC236}">
                <a16:creationId xmlns:a16="http://schemas.microsoft.com/office/drawing/2014/main" id="{6E6F5937-D42F-408F-87F0-109E4B86A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085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4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3</a:t>
            </a:r>
          </a:p>
        </p:txBody>
      </p:sp>
      <p:sp>
        <p:nvSpPr>
          <p:cNvPr id="21" name="text-1336">
            <a:extLst xmlns:a="http://schemas.openxmlformats.org/drawingml/2006/main">
              <a:ext uri="{FF2B5EF4-FFF2-40B4-BE49-F238E27FC236}">
                <a16:creationId xmlns:a16="http://schemas.microsoft.com/office/drawing/2014/main" id="{8F40AF0B-46B5-4DE2-8A1F-B0B672023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0850" y="2686050"/>
            <a:ext cx="3606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後端</a:t>
            </a:r>
          </a:p>
        </p:txBody>
      </p:sp>
      <p:sp>
        <p:nvSpPr>
          <p:cNvPr id="22" name="text-1337">
            <a:extLst xmlns:a="http://schemas.openxmlformats.org/drawingml/2006/main">
              <a:ext uri="{FF2B5EF4-FFF2-40B4-BE49-F238E27FC236}">
                <a16:creationId xmlns:a16="http://schemas.microsoft.com/office/drawing/2014/main" id="{9A6BA01B-527C-4955-9C26-98FA0C110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3352800"/>
            <a:ext cx="33401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資料、權限、同步與長期記憶</a:t>
            </a:r>
          </a:p>
        </p:txBody>
      </p:sp>
      <p:sp>
        <p:nvSpPr>
          <p:cNvPr id="23" name="text-1338">
            <a:extLst xmlns:a="http://schemas.openxmlformats.org/drawingml/2006/main">
              <a:ext uri="{FF2B5EF4-FFF2-40B4-BE49-F238E27FC236}">
                <a16:creationId xmlns:a16="http://schemas.microsoft.com/office/drawing/2014/main" id="{0529F0FE-1A7C-4B2D-AF4C-BE2A8F4EE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5314950"/>
            <a:ext cx="563880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  <p:txBody>
          <a:bodyPr xmlns:a="http://schemas.openxmlformats.org/drawingml/2006/main" wrap="square" lIns="152400" tIns="57150" rIns="1524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每一步都留下可檢查的成果</a:t>
            </a:r>
          </a:p>
        </p:txBody>
      </p:sp>
    </p:spTree>
    <p:extLst>
      <p:ext uri="{BB962C8B-B14F-4D97-AF65-F5344CB8AC3E}">
        <p14:creationId xmlns:p14="http://schemas.microsoft.com/office/powerpoint/2010/main" val="72081587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text-1339">
            <a:extLst xmlns:a="http://schemas.openxmlformats.org/drawingml/2006/main">
              <a:ext uri="{FF2B5EF4-FFF2-40B4-BE49-F238E27FC236}">
                <a16:creationId xmlns:a16="http://schemas.microsoft.com/office/drawing/2014/main" id="{694D8B6B-823A-4BAA-A812-FE17AEEF2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GOOGLE APPS SCRIPT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CB5B86E-DDB9-4CF5-925E-0918E0965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8286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GAS：Google 生態系的原生後端</a:t>
            </a:r>
          </a:p>
        </p:txBody>
      </p:sp>
      <p:cxnSp>
        <p:nvCxnSpPr>
          <p:cNvPr id="28" name="shape-1340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1341">
            <a:extLst xmlns:a="http://schemas.openxmlformats.org/drawingml/2006/main">
              <a:ext uri="{FF2B5EF4-FFF2-40B4-BE49-F238E27FC236}">
                <a16:creationId xmlns:a16="http://schemas.microsoft.com/office/drawing/2014/main" id="{2B443BAE-CCD5-4836-82BF-27752AD40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CD3BBFD9-10A8-4759-AD46-148EE7714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16</a:t>
            </a:r>
          </a:p>
        </p:txBody>
      </p:sp>
      <p:sp>
        <p:nvSpPr>
          <p:cNvPr id="6" name="shape-1342">
            <a:extLst xmlns:a="http://schemas.openxmlformats.org/drawingml/2006/main">
              <a:ext uri="{FF2B5EF4-FFF2-40B4-BE49-F238E27FC236}">
                <a16:creationId xmlns:a16="http://schemas.microsoft.com/office/drawing/2014/main" id="{7D9901DE-1D14-4077-96E4-3E9F35ACC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3581400" cy="4305300"/>
          </a:xfrm>
          <a:prstGeom xmlns:a="http://schemas.openxmlformats.org/drawingml/2006/main" prst="roundRect">
            <a:avLst>
              <a:gd name="adj" fmla="val 42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7" name="text-1343">
            <a:extLst xmlns:a="http://schemas.openxmlformats.org/drawingml/2006/main">
              <a:ext uri="{FF2B5EF4-FFF2-40B4-BE49-F238E27FC236}">
                <a16:creationId xmlns:a16="http://schemas.microsoft.com/office/drawing/2014/main" id="{8AD949B5-8339-437A-8E82-C4060A8F0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01</a:t>
            </a:r>
          </a:p>
        </p:txBody>
      </p:sp>
      <p:sp>
        <p:nvSpPr>
          <p:cNvPr id="8" name="text-1344">
            <a:extLst xmlns:a="http://schemas.openxmlformats.org/drawingml/2006/main">
              <a:ext uri="{FF2B5EF4-FFF2-40B4-BE49-F238E27FC236}">
                <a16:creationId xmlns:a16="http://schemas.microsoft.com/office/drawing/2014/main" id="{25ED8956-0453-4DB7-B978-4EBDD307D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57450"/>
            <a:ext cx="3162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Sheets 當資料後臺</a:t>
            </a:r>
          </a:p>
        </p:txBody>
      </p:sp>
      <p:sp>
        <p:nvSpPr>
          <p:cNvPr id="9" name="text-1345">
            <a:extLst xmlns:a="http://schemas.openxmlformats.org/drawingml/2006/main">
              <a:ext uri="{FF2B5EF4-FFF2-40B4-BE49-F238E27FC236}">
                <a16:creationId xmlns:a16="http://schemas.microsoft.com/office/drawing/2014/main" id="{FD614FEF-BA57-4393-B61F-1AC56195C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28950"/>
            <a:ext cx="3162300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先用熟悉的試算表保存欄位、紀錄與狀態；小型教學工具很快就能開始。</a:t>
            </a:r>
          </a:p>
        </p:txBody>
      </p:sp>
      <p:sp>
        <p:nvSpPr>
          <p:cNvPr id="10" name="shape-1346">
            <a:extLst xmlns:a="http://schemas.openxmlformats.org/drawingml/2006/main">
              <a:ext uri="{FF2B5EF4-FFF2-40B4-BE49-F238E27FC236}">
                <a16:creationId xmlns:a16="http://schemas.microsoft.com/office/drawing/2014/main" id="{713F7278-7A3C-45F2-92C9-445D705A7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1676400"/>
            <a:ext cx="3581400" cy="4305300"/>
          </a:xfrm>
          <a:prstGeom xmlns:a="http://schemas.openxmlformats.org/drawingml/2006/main" prst="roundRect">
            <a:avLst>
              <a:gd name="adj" fmla="val 42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1" name="text-1347">
            <a:extLst xmlns:a="http://schemas.openxmlformats.org/drawingml/2006/main">
              <a:ext uri="{FF2B5EF4-FFF2-40B4-BE49-F238E27FC236}">
                <a16:creationId xmlns:a16="http://schemas.microsoft.com/office/drawing/2014/main" id="{9EF5E62D-657B-46CB-B13F-3B7C8031B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0E9F9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02</a:t>
            </a:r>
          </a:p>
        </p:txBody>
      </p:sp>
      <p:sp>
        <p:nvSpPr>
          <p:cNvPr id="12" name="text-1348">
            <a:extLst xmlns:a="http://schemas.openxmlformats.org/drawingml/2006/main">
              <a:ext uri="{FF2B5EF4-FFF2-40B4-BE49-F238E27FC236}">
                <a16:creationId xmlns:a16="http://schemas.microsoft.com/office/drawing/2014/main" id="{65C81131-F3A6-4535-A42E-4C9AEBB08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457450"/>
            <a:ext cx="3162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Apps Script 接流程</a:t>
            </a:r>
          </a:p>
        </p:txBody>
      </p:sp>
      <p:sp>
        <p:nvSpPr>
          <p:cNvPr id="13" name="text-1349">
            <a:extLst xmlns:a="http://schemas.openxmlformats.org/drawingml/2006/main">
              <a:ext uri="{FF2B5EF4-FFF2-40B4-BE49-F238E27FC236}">
                <a16:creationId xmlns:a16="http://schemas.microsoft.com/office/drawing/2014/main" id="{6467A20A-C1E4-4E93-B822-1838DD776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028950"/>
            <a:ext cx="3162300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用表單、通知、排程與 doGet／doPost 串起 Google 工具，讓資料不只停在畫面上。</a:t>
            </a:r>
          </a:p>
        </p:txBody>
      </p:sp>
      <p:sp>
        <p:nvSpPr>
          <p:cNvPr id="14" name="shape-1350">
            <a:extLst xmlns:a="http://schemas.openxmlformats.org/drawingml/2006/main">
              <a:ext uri="{FF2B5EF4-FFF2-40B4-BE49-F238E27FC236}">
                <a16:creationId xmlns:a16="http://schemas.microsoft.com/office/drawing/2014/main" id="{988E2A15-28DE-47B8-A5C5-B1D6DA04C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1676400"/>
            <a:ext cx="3581400" cy="4305300"/>
          </a:xfrm>
          <a:prstGeom xmlns:a="http://schemas.openxmlformats.org/drawingml/2006/main" prst="roundRect">
            <a:avLst>
              <a:gd name="adj" fmla="val 42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5" name="text-1351">
            <a:extLst xmlns:a="http://schemas.openxmlformats.org/drawingml/2006/main">
              <a:ext uri="{FF2B5EF4-FFF2-40B4-BE49-F238E27FC236}">
                <a16:creationId xmlns:a16="http://schemas.microsoft.com/office/drawing/2014/main" id="{68DD7CF5-F3B3-4E29-82AF-8DAFAAF22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F6B4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03</a:t>
            </a:r>
          </a:p>
        </p:txBody>
      </p:sp>
      <p:sp>
        <p:nvSpPr>
          <p:cNvPr id="16" name="text-1352">
            <a:extLst xmlns:a="http://schemas.openxmlformats.org/drawingml/2006/main">
              <a:ext uri="{FF2B5EF4-FFF2-40B4-BE49-F238E27FC236}">
                <a16:creationId xmlns:a16="http://schemas.microsoft.com/office/drawing/2014/main" id="{448679A7-D5B0-4594-9667-B9A8FAB7D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2457450"/>
            <a:ext cx="3162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從公開案例學架構</a:t>
            </a:r>
          </a:p>
        </p:txBody>
      </p:sp>
      <p:sp>
        <p:nvSpPr>
          <p:cNvPr id="17" name="text-1353">
            <a:extLst xmlns:a="http://schemas.openxmlformats.org/drawingml/2006/main">
              <a:ext uri="{FF2B5EF4-FFF2-40B4-BE49-F238E27FC236}">
                <a16:creationId xmlns:a16="http://schemas.microsoft.com/office/drawing/2014/main" id="{89F4EC36-66CF-4B66-ADCB-96A42F541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3028950"/>
            <a:ext cx="3162300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繪本→Google 表單一條龍、畢業祝福牆都是可觀察的 GAS 路線；先看資料流，再決定要不要升級。</a:t>
            </a:r>
          </a:p>
        </p:txBody>
      </p:sp>
      <p:sp>
        <p:nvSpPr>
          <p:cNvPr id="18" name="text-2385">
            <a:extLst xmlns:a="http://schemas.openxmlformats.org/drawingml/2006/main">
              <a:ext uri="{FF2B5EF4-FFF2-40B4-BE49-F238E27FC236}">
                <a16:creationId xmlns:a16="http://schemas.microsoft.com/office/drawing/2014/main" id="{532ACD12-2FB2-4FE6-83B1-F0086D18F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2038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59354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57e40a85b29f4cf5"/>
              </a:rPr>
              <a:t>繪本→Google表單一條龍 · 工具卡片 ↗</a:t>
            </a: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1a1ad13cda044d40"/>
              </a:rPr>
              <a:t>畢業祝福牆 · 工具卡片 ↗</a:t>
            </a: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d25906c80173497e"/>
              </a:rPr>
              <a:t>Codex 懶人包主 Repo（GAS／CLASP 延伸）↗</a:t>
            </a:r>
          </a:p>
        </p:txBody>
      </p:sp>
      <p:sp>
        <p:nvSpPr>
          <p:cNvPr id="19" name="shape-2445">
            <a:extLst xmlns:a="http://schemas.openxmlformats.org/drawingml/2006/main">
              <a:ext uri="{FF2B5EF4-FFF2-40B4-BE49-F238E27FC236}">
                <a16:creationId xmlns:a16="http://schemas.microsoft.com/office/drawing/2014/main" id="{C5C2D1C1-47A5-4EBD-BF90-31F33F298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247650"/>
            <a:ext cx="2247900" cy="97155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pic>
        <p:nvPicPr>
          <p:cNvPr id="4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ccf28e9b194789"/>
          <a:stretch xmlns:a="http://schemas.openxmlformats.org/drawingml/2006/main"/>
        </p:blipFill>
        <p:spPr>
          <a:xfrm xmlns:a="http://schemas.openxmlformats.org/drawingml/2006/main">
            <a:off x="95059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21" name="text-2446">
            <a:extLst xmlns:a="http://schemas.openxmlformats.org/drawingml/2006/main">
              <a:ext uri="{FF2B5EF4-FFF2-40B4-BE49-F238E27FC236}">
                <a16:creationId xmlns:a16="http://schemas.microsoft.com/office/drawing/2014/main" id="{946C8D70-200F-458A-B6EF-EA51DC876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80472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繪本→Google表單一</a:t>
            </a:r>
          </a:p>
        </p:txBody>
      </p:sp>
      <p:pic>
        <p:nvPicPr>
          <p:cNvPr id="4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ed9e7db3294e85"/>
          <a:stretch xmlns:a="http://schemas.openxmlformats.org/drawingml/2006/main"/>
        </p:blipFill>
        <p:spPr>
          <a:xfrm xmlns:a="http://schemas.openxmlformats.org/drawingml/2006/main">
            <a:off x="102298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23" name="text-2447">
            <a:extLst xmlns:a="http://schemas.openxmlformats.org/drawingml/2006/main">
              <a:ext uri="{FF2B5EF4-FFF2-40B4-BE49-F238E27FC236}">
                <a16:creationId xmlns:a16="http://schemas.microsoft.com/office/drawing/2014/main" id="{AFD9E756-A9AD-4570-8FE8-07A6DF725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98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畢業祝福牆</a:t>
            </a:r>
          </a:p>
        </p:txBody>
      </p:sp>
      <p:pic>
        <p:nvPicPr>
          <p:cNvPr id="4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2ee2cf67834a1e"/>
          <a:stretch xmlns:a="http://schemas.openxmlformats.org/drawingml/2006/main"/>
        </p:blipFill>
        <p:spPr>
          <a:xfrm xmlns:a="http://schemas.openxmlformats.org/drawingml/2006/main">
            <a:off x="109537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25" name="text-2448">
            <a:extLst xmlns:a="http://schemas.openxmlformats.org/drawingml/2006/main">
              <a:ext uri="{FF2B5EF4-FFF2-40B4-BE49-F238E27FC236}">
                <a16:creationId xmlns:a16="http://schemas.microsoft.com/office/drawing/2014/main" id="{F0653941-565A-4F3F-BC33-1D884152C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93039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Codex 懶人包主 R</a:t>
            </a:r>
          </a:p>
        </p:txBody>
      </p:sp>
    </p:spTree>
    <p:extLst>
      <p:ext uri="{BB962C8B-B14F-4D97-AF65-F5344CB8AC3E}">
        <p14:creationId xmlns:p14="http://schemas.microsoft.com/office/powerpoint/2010/main" val="178347553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2" name="text-1354">
            <a:extLst xmlns:a="http://schemas.openxmlformats.org/drawingml/2006/main">
              <a:ext uri="{FF2B5EF4-FFF2-40B4-BE49-F238E27FC236}">
                <a16:creationId xmlns:a16="http://schemas.microsoft.com/office/drawing/2014/main" id="{A2C1DDBC-3E0D-4935-8372-27EAE27A0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GAS SKILL WORKFLOW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EF07F04-3ED9-4389-A10D-F4876DBDE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87058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CLASP Skill：把 GAS 開發變成可重複工作流</a:t>
            </a:r>
          </a:p>
        </p:txBody>
      </p:sp>
      <p:cxnSp>
        <p:nvCxnSpPr>
          <p:cNvPr id="44" name="shape-1355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1356">
            <a:extLst xmlns:a="http://schemas.openxmlformats.org/drawingml/2006/main">
              <a:ext uri="{FF2B5EF4-FFF2-40B4-BE49-F238E27FC236}">
                <a16:creationId xmlns:a16="http://schemas.microsoft.com/office/drawing/2014/main" id="{9920299B-7EB0-4F82-9D53-0EAC90EFC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6B0DAB78-1398-42B3-A886-D54C1CC3D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17</a:t>
            </a:r>
          </a:p>
        </p:txBody>
      </p:sp>
      <p:sp>
        <p:nvSpPr>
          <p:cNvPr id="6" name="shape-1357">
            <a:extLst xmlns:a="http://schemas.openxmlformats.org/drawingml/2006/main">
              <a:ext uri="{FF2B5EF4-FFF2-40B4-BE49-F238E27FC236}">
                <a16:creationId xmlns:a16="http://schemas.microsoft.com/office/drawing/2014/main" id="{CDB8A562-9632-4B1C-9CE3-A9D3D5D3A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1676400"/>
            <a:ext cx="2247900" cy="31432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7" name="shape-1358">
            <a:extLst xmlns:a="http://schemas.openxmlformats.org/drawingml/2006/main">
              <a:ext uri="{FF2B5EF4-FFF2-40B4-BE49-F238E27FC236}">
                <a16:creationId xmlns:a16="http://schemas.microsoft.com/office/drawing/2014/main" id="{ED9A2DF8-E39C-40B2-B2B1-0B6E5BB82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90700"/>
            <a:ext cx="1905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text-1359">
            <a:extLst xmlns:a="http://schemas.openxmlformats.org/drawingml/2006/main">
              <a:ext uri="{FF2B5EF4-FFF2-40B4-BE49-F238E27FC236}">
                <a16:creationId xmlns:a16="http://schemas.microsoft.com/office/drawing/2014/main" id="{586870B1-1C2A-4649-9AA2-BF3F8C3C0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1</a:t>
            </a:r>
          </a:p>
        </p:txBody>
      </p:sp>
      <p:sp>
        <p:nvSpPr>
          <p:cNvPr id="9" name="text-1360">
            <a:extLst xmlns:a="http://schemas.openxmlformats.org/drawingml/2006/main">
              <a:ext uri="{FF2B5EF4-FFF2-40B4-BE49-F238E27FC236}">
                <a16:creationId xmlns:a16="http://schemas.microsoft.com/office/drawing/2014/main" id="{233E2D25-A51F-41BC-9834-2D8E93752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860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說清需求</a:t>
            </a:r>
          </a:p>
        </p:txBody>
      </p:sp>
      <p:sp>
        <p:nvSpPr>
          <p:cNvPr id="10" name="text-1361">
            <a:extLst xmlns:a="http://schemas.openxmlformats.org/drawingml/2006/main">
              <a:ext uri="{FF2B5EF4-FFF2-40B4-BE49-F238E27FC236}">
                <a16:creationId xmlns:a16="http://schemas.microsoft.com/office/drawing/2014/main" id="{90E1DE27-CB00-4905-ABED-2D8150A73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52800"/>
            <a:ext cx="18288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欄位、使用者、規則</a:t>
            </a:r>
          </a:p>
        </p:txBody>
      </p:sp>
      <p:sp>
        <p:nvSpPr>
          <p:cNvPr id="11" name="text-1362">
            <a:extLst xmlns:a="http://schemas.openxmlformats.org/drawingml/2006/main">
              <a:ext uri="{FF2B5EF4-FFF2-40B4-BE49-F238E27FC236}">
                <a16:creationId xmlns:a16="http://schemas.microsoft.com/office/drawing/2014/main" id="{6CE309A1-AF59-4A4F-AA44-E13542243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12" name="shape-1363">
            <a:extLst xmlns:a="http://schemas.openxmlformats.org/drawingml/2006/main">
              <a:ext uri="{FF2B5EF4-FFF2-40B4-BE49-F238E27FC236}">
                <a16:creationId xmlns:a16="http://schemas.microsoft.com/office/drawing/2014/main" id="{6CA51672-A9E7-49C5-BA7D-D5189E270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1676400"/>
            <a:ext cx="2247900" cy="31432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3" name="shape-1364">
            <a:extLst xmlns:a="http://schemas.openxmlformats.org/drawingml/2006/main">
              <a:ext uri="{FF2B5EF4-FFF2-40B4-BE49-F238E27FC236}">
                <a16:creationId xmlns:a16="http://schemas.microsoft.com/office/drawing/2014/main" id="{DF83E3D8-30A7-4A0B-8C61-D2BC042D9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1790700"/>
            <a:ext cx="1905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E9F9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text-1365">
            <a:extLst xmlns:a="http://schemas.openxmlformats.org/drawingml/2006/main">
              <a:ext uri="{FF2B5EF4-FFF2-40B4-BE49-F238E27FC236}">
                <a16:creationId xmlns:a16="http://schemas.microsoft.com/office/drawing/2014/main" id="{466A7135-90A0-456B-B309-E6DDD5BA3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9F9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2</a:t>
            </a:r>
          </a:p>
        </p:txBody>
      </p:sp>
      <p:sp>
        <p:nvSpPr>
          <p:cNvPr id="15" name="text-1366">
            <a:extLst xmlns:a="http://schemas.openxmlformats.org/drawingml/2006/main">
              <a:ext uri="{FF2B5EF4-FFF2-40B4-BE49-F238E27FC236}">
                <a16:creationId xmlns:a16="http://schemas.microsoft.com/office/drawing/2014/main" id="{A345A237-74A7-48CC-9C9E-7DCA288A0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26860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產出程式</a:t>
            </a:r>
          </a:p>
        </p:txBody>
      </p:sp>
      <p:sp>
        <p:nvSpPr>
          <p:cNvPr id="16" name="text-1367">
            <a:extLst xmlns:a="http://schemas.openxmlformats.org/drawingml/2006/main">
              <a:ext uri="{FF2B5EF4-FFF2-40B4-BE49-F238E27FC236}">
                <a16:creationId xmlns:a16="http://schemas.microsoft.com/office/drawing/2014/main" id="{E258E4DE-AA7B-4EE3-B537-0A27CD99E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3352800"/>
            <a:ext cx="18288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GAS／API／觸發器</a:t>
            </a:r>
          </a:p>
        </p:txBody>
      </p:sp>
      <p:sp>
        <p:nvSpPr>
          <p:cNvPr id="17" name="text-1368">
            <a:extLst xmlns:a="http://schemas.openxmlformats.org/drawingml/2006/main">
              <a:ext uri="{FF2B5EF4-FFF2-40B4-BE49-F238E27FC236}">
                <a16:creationId xmlns:a16="http://schemas.microsoft.com/office/drawing/2014/main" id="{B363C2F4-2C90-4420-9BC8-89C86E374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6325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18" name="shape-1369">
            <a:extLst xmlns:a="http://schemas.openxmlformats.org/drawingml/2006/main">
              <a:ext uri="{FF2B5EF4-FFF2-40B4-BE49-F238E27FC236}">
                <a16:creationId xmlns:a16="http://schemas.microsoft.com/office/drawing/2014/main" id="{FFE3D074-F062-4E27-8652-B8BD9A1F9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676400"/>
            <a:ext cx="2247900" cy="31432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9" name="shape-1370">
            <a:extLst xmlns:a="http://schemas.openxmlformats.org/drawingml/2006/main">
              <a:ext uri="{FF2B5EF4-FFF2-40B4-BE49-F238E27FC236}">
                <a16:creationId xmlns:a16="http://schemas.microsoft.com/office/drawing/2014/main" id="{6C681150-2204-4A2D-B86C-FD7344C46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1790700"/>
            <a:ext cx="1905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6B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text-1371">
            <a:extLst xmlns:a="http://schemas.openxmlformats.org/drawingml/2006/main">
              <a:ext uri="{FF2B5EF4-FFF2-40B4-BE49-F238E27FC236}">
                <a16:creationId xmlns:a16="http://schemas.microsoft.com/office/drawing/2014/main" id="{4B65ED79-C0DB-4247-B20A-36CA08A68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4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3</a:t>
            </a:r>
          </a:p>
        </p:txBody>
      </p:sp>
      <p:sp>
        <p:nvSpPr>
          <p:cNvPr id="21" name="text-1372">
            <a:extLst xmlns:a="http://schemas.openxmlformats.org/drawingml/2006/main">
              <a:ext uri="{FF2B5EF4-FFF2-40B4-BE49-F238E27FC236}">
                <a16:creationId xmlns:a16="http://schemas.microsoft.com/office/drawing/2014/main" id="{0E87756B-0C23-4650-8818-290A6B336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6860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連動資料</a:t>
            </a:r>
          </a:p>
        </p:txBody>
      </p:sp>
      <p:sp>
        <p:nvSpPr>
          <p:cNvPr id="22" name="text-1373">
            <a:extLst xmlns:a="http://schemas.openxmlformats.org/drawingml/2006/main">
              <a:ext uri="{FF2B5EF4-FFF2-40B4-BE49-F238E27FC236}">
                <a16:creationId xmlns:a16="http://schemas.microsoft.com/office/drawing/2014/main" id="{72994C5A-BFA8-4641-9C03-8B5835848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52800"/>
            <a:ext cx="18288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Sheets 作資料表</a:t>
            </a:r>
          </a:p>
        </p:txBody>
      </p:sp>
      <p:sp>
        <p:nvSpPr>
          <p:cNvPr id="23" name="text-1374">
            <a:extLst xmlns:a="http://schemas.openxmlformats.org/drawingml/2006/main">
              <a:ext uri="{FF2B5EF4-FFF2-40B4-BE49-F238E27FC236}">
                <a16:creationId xmlns:a16="http://schemas.microsoft.com/office/drawing/2014/main" id="{D58ACEFE-5738-42BF-A537-A48D18923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3275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24" name="shape-1375">
            <a:extLst xmlns:a="http://schemas.openxmlformats.org/drawingml/2006/main">
              <a:ext uri="{FF2B5EF4-FFF2-40B4-BE49-F238E27FC236}">
                <a16:creationId xmlns:a16="http://schemas.microsoft.com/office/drawing/2014/main" id="{60113C9A-66DC-4780-9049-AE7717199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1676400"/>
            <a:ext cx="2247900" cy="31432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25" name="shape-1376">
            <a:extLst xmlns:a="http://schemas.openxmlformats.org/drawingml/2006/main">
              <a:ext uri="{FF2B5EF4-FFF2-40B4-BE49-F238E27FC236}">
                <a16:creationId xmlns:a16="http://schemas.microsoft.com/office/drawing/2014/main" id="{0667296E-98CF-4410-913F-9885C82B9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1790700"/>
            <a:ext cx="1905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78B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text-1377">
            <a:extLst xmlns:a="http://schemas.openxmlformats.org/drawingml/2006/main">
              <a:ext uri="{FF2B5EF4-FFF2-40B4-BE49-F238E27FC236}">
                <a16:creationId xmlns:a16="http://schemas.microsoft.com/office/drawing/2014/main" id="{28FB08F8-B445-4FCC-A672-E46313D18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78BF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4</a:t>
            </a:r>
          </a:p>
        </p:txBody>
      </p:sp>
      <p:sp>
        <p:nvSpPr>
          <p:cNvPr id="27" name="text-1378">
            <a:extLst xmlns:a="http://schemas.openxmlformats.org/drawingml/2006/main">
              <a:ext uri="{FF2B5EF4-FFF2-40B4-BE49-F238E27FC236}">
                <a16:creationId xmlns:a16="http://schemas.microsoft.com/office/drawing/2014/main" id="{D80CACED-DE20-44C0-839A-33B2EF83E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6860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部署驗收</a:t>
            </a:r>
          </a:p>
        </p:txBody>
      </p:sp>
      <p:sp>
        <p:nvSpPr>
          <p:cNvPr id="28" name="text-1379">
            <a:extLst xmlns:a="http://schemas.openxmlformats.org/drawingml/2006/main">
              <a:ext uri="{FF2B5EF4-FFF2-40B4-BE49-F238E27FC236}">
                <a16:creationId xmlns:a16="http://schemas.microsoft.com/office/drawing/2014/main" id="{BB4964C1-BB41-4421-98C4-8F33781E9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3352800"/>
            <a:ext cx="18288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權限、網址、測試</a:t>
            </a:r>
          </a:p>
        </p:txBody>
      </p:sp>
      <p:sp>
        <p:nvSpPr>
          <p:cNvPr id="29" name="text-1380">
            <a:extLst xmlns:a="http://schemas.openxmlformats.org/drawingml/2006/main">
              <a:ext uri="{FF2B5EF4-FFF2-40B4-BE49-F238E27FC236}">
                <a16:creationId xmlns:a16="http://schemas.microsoft.com/office/drawing/2014/main" id="{C38FC58A-6A2A-454B-BD38-1C2C87B15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0225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30" name="shape-1381">
            <a:extLst xmlns:a="http://schemas.openxmlformats.org/drawingml/2006/main">
              <a:ext uri="{FF2B5EF4-FFF2-40B4-BE49-F238E27FC236}">
                <a16:creationId xmlns:a16="http://schemas.microsoft.com/office/drawing/2014/main" id="{B76E9249-1020-47A4-AE5A-A366A35E5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1676400"/>
            <a:ext cx="2247900" cy="31432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31" name="shape-1382">
            <a:extLst xmlns:a="http://schemas.openxmlformats.org/drawingml/2006/main">
              <a:ext uri="{FF2B5EF4-FFF2-40B4-BE49-F238E27FC236}">
                <a16:creationId xmlns:a16="http://schemas.microsoft.com/office/drawing/2014/main" id="{665D9624-64AA-4CF0-9678-040F46765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1790700"/>
            <a:ext cx="1905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text-1383">
            <a:extLst xmlns:a="http://schemas.openxmlformats.org/drawingml/2006/main">
              <a:ext uri="{FF2B5EF4-FFF2-40B4-BE49-F238E27FC236}">
                <a16:creationId xmlns:a16="http://schemas.microsoft.com/office/drawing/2014/main" id="{CBBAD177-020C-47E3-BF1B-014481B27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5</a:t>
            </a:r>
          </a:p>
        </p:txBody>
      </p:sp>
      <p:sp>
        <p:nvSpPr>
          <p:cNvPr id="33" name="text-1384">
            <a:extLst xmlns:a="http://schemas.openxmlformats.org/drawingml/2006/main">
              <a:ext uri="{FF2B5EF4-FFF2-40B4-BE49-F238E27FC236}">
                <a16:creationId xmlns:a16="http://schemas.microsoft.com/office/drawing/2014/main" id="{3CF2EAEB-AC9D-44A1-9F1C-2BDC5755C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26860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留下 Skill</a:t>
            </a:r>
          </a:p>
        </p:txBody>
      </p:sp>
      <p:sp>
        <p:nvSpPr>
          <p:cNvPr id="34" name="text-1385">
            <a:extLst xmlns:a="http://schemas.openxmlformats.org/drawingml/2006/main">
              <a:ext uri="{FF2B5EF4-FFF2-40B4-BE49-F238E27FC236}">
                <a16:creationId xmlns:a16="http://schemas.microsoft.com/office/drawing/2014/main" id="{D2F040A4-D22C-4826-B1F0-55DCE9CC4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3352800"/>
            <a:ext cx="18288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下次可重跑、可修改</a:t>
            </a:r>
          </a:p>
        </p:txBody>
      </p:sp>
      <p:sp>
        <p:nvSpPr>
          <p:cNvPr id="35" name="text-1386">
            <a:extLst xmlns:a="http://schemas.openxmlformats.org/drawingml/2006/main">
              <a:ext uri="{FF2B5EF4-FFF2-40B4-BE49-F238E27FC236}">
                <a16:creationId xmlns:a16="http://schemas.microsoft.com/office/drawing/2014/main" id="{7023445D-6BB9-46F9-B64B-27A91C822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5314950"/>
            <a:ext cx="563880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  <p:txBody>
          <a:bodyPr xmlns:a="http://schemas.openxmlformats.org/drawingml/2006/main" wrap="square" lIns="152400" tIns="57150" rIns="1524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每一步都留下可檢查的成果</a:t>
            </a:r>
          </a:p>
        </p:txBody>
      </p:sp>
      <p:sp>
        <p:nvSpPr>
          <p:cNvPr id="36" name="text-2386">
            <a:extLst xmlns:a="http://schemas.openxmlformats.org/drawingml/2006/main">
              <a:ext uri="{FF2B5EF4-FFF2-40B4-BE49-F238E27FC236}">
                <a16:creationId xmlns:a16="http://schemas.microsoft.com/office/drawing/2014/main" id="{BAC68C92-41AD-4274-8BB2-BF5FA4C94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2457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7716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64cffc4104db4ab1"/>
              </a:rPr>
              <a:t>Codex 懶人包主 Repo（GAS／CLASP 延伸）↗</a:t>
            </a: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bb3021c61ce041b9"/>
              </a:rPr>
              <a:t>Google Apps Script 官方 ↗</a:t>
            </a:r>
          </a:p>
        </p:txBody>
      </p:sp>
      <p:sp>
        <p:nvSpPr>
          <p:cNvPr id="37" name="shape-2449">
            <a:extLst xmlns:a="http://schemas.openxmlformats.org/drawingml/2006/main">
              <a:ext uri="{FF2B5EF4-FFF2-40B4-BE49-F238E27FC236}">
                <a16:creationId xmlns:a16="http://schemas.microsoft.com/office/drawing/2014/main" id="{1646FF66-E97F-4C84-943B-EEE0C7BD2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247650"/>
            <a:ext cx="1828800" cy="11239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pic>
        <p:nvPicPr>
          <p:cNvPr id="7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0f75c6486645fd"/>
          <a:stretch xmlns:a="http://schemas.openxmlformats.org/drawingml/2006/main"/>
        </p:blipFill>
        <p:spPr>
          <a:xfrm xmlns:a="http://schemas.openxmlformats.org/drawingml/2006/main">
            <a:off x="9925050" y="314325"/>
            <a:ext cx="800100" cy="800100"/>
          </a:xfrm>
          <a:prstGeom xmlns:a="http://schemas.openxmlformats.org/drawingml/2006/main" prst="roundRect">
            <a:avLst>
              <a:gd name="adj" fmla="val 9524"/>
            </a:avLst>
          </a:prstGeom>
        </p:spPr>
      </p:pic>
      <p:sp>
        <p:nvSpPr>
          <p:cNvPr id="39" name="text-2450">
            <a:extLst xmlns:a="http://schemas.openxmlformats.org/drawingml/2006/main">
              <a:ext uri="{FF2B5EF4-FFF2-40B4-BE49-F238E27FC236}">
                <a16:creationId xmlns:a16="http://schemas.microsoft.com/office/drawing/2014/main" id="{5DA9792D-E841-4963-9D22-567AE257A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1133475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Codex 懶人包主 R</a:t>
            </a:r>
          </a:p>
        </p:txBody>
      </p:sp>
      <p:pic>
        <p:nvPicPr>
          <p:cNvPr id="8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4f74b5696c4cf5"/>
          <a:stretch xmlns:a="http://schemas.openxmlformats.org/drawingml/2006/main"/>
        </p:blipFill>
        <p:spPr>
          <a:xfrm xmlns:a="http://schemas.openxmlformats.org/drawingml/2006/main">
            <a:off x="10801350" y="314325"/>
            <a:ext cx="800100" cy="800100"/>
          </a:xfrm>
          <a:prstGeom xmlns:a="http://schemas.openxmlformats.org/drawingml/2006/main" prst="roundRect">
            <a:avLst>
              <a:gd name="adj" fmla="val 9524"/>
            </a:avLst>
          </a:prstGeom>
        </p:spPr>
      </p:pic>
      <p:sp>
        <p:nvSpPr>
          <p:cNvPr id="41" name="text-2451">
            <a:extLst xmlns:a="http://schemas.openxmlformats.org/drawingml/2006/main">
              <a:ext uri="{FF2B5EF4-FFF2-40B4-BE49-F238E27FC236}">
                <a16:creationId xmlns:a16="http://schemas.microsoft.com/office/drawing/2014/main" id="{FECD6966-2DE9-4682-A5F0-492D88F9B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1133475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Apps Script </a:t>
            </a:r>
          </a:p>
        </p:txBody>
      </p:sp>
    </p:spTree>
    <p:extLst>
      <p:ext uri="{BB962C8B-B14F-4D97-AF65-F5344CB8AC3E}">
        <p14:creationId xmlns:p14="http://schemas.microsoft.com/office/powerpoint/2010/main" val="130186754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text-1387">
            <a:extLst xmlns:a="http://schemas.openxmlformats.org/drawingml/2006/main">
              <a:ext uri="{FF2B5EF4-FFF2-40B4-BE49-F238E27FC236}">
                <a16:creationId xmlns:a16="http://schemas.microsoft.com/office/drawing/2014/main" id="{A66C26CC-7481-478D-9573-07EDBD675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FIREBASE BACKEND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612B88D-B1FD-4C51-BBF0-6AA6D6256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8286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Firebase：即時同步、登入與權限管理</a:t>
            </a:r>
          </a:p>
        </p:txBody>
      </p:sp>
      <p:cxnSp>
        <p:nvCxnSpPr>
          <p:cNvPr id="31" name="shape-1388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1389">
            <a:extLst xmlns:a="http://schemas.openxmlformats.org/drawingml/2006/main">
              <a:ext uri="{FF2B5EF4-FFF2-40B4-BE49-F238E27FC236}">
                <a16:creationId xmlns:a16="http://schemas.microsoft.com/office/drawing/2014/main" id="{6B552B76-A942-4F7B-BE27-BBCEB7E80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599168CE-A2BD-441E-B084-C1F41B65D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18</a:t>
            </a:r>
          </a:p>
        </p:txBody>
      </p:sp>
      <p:sp>
        <p:nvSpPr>
          <p:cNvPr id="6" name="shape-1390">
            <a:extLst xmlns:a="http://schemas.openxmlformats.org/drawingml/2006/main">
              <a:ext uri="{FF2B5EF4-FFF2-40B4-BE49-F238E27FC236}">
                <a16:creationId xmlns:a16="http://schemas.microsoft.com/office/drawing/2014/main" id="{AA38453F-52E9-4236-9709-C6E82D76C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3594100" cy="4267200"/>
          </a:xfrm>
          <a:prstGeom xmlns:a="http://schemas.openxmlformats.org/drawingml/2006/main" prst="roundRect">
            <a:avLst>
              <a:gd name="adj" fmla="val 42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7" name="shape-1391">
            <a:extLst xmlns:a="http://schemas.openxmlformats.org/drawingml/2006/main">
              <a:ext uri="{FF2B5EF4-FFF2-40B4-BE49-F238E27FC236}">
                <a16:creationId xmlns:a16="http://schemas.microsoft.com/office/drawing/2014/main" id="{6975EBB0-07B4-431D-9175-5773ACE14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85950"/>
            <a:ext cx="31750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text-1392">
            <a:extLst xmlns:a="http://schemas.openxmlformats.org/drawingml/2006/main">
              <a:ext uri="{FF2B5EF4-FFF2-40B4-BE49-F238E27FC236}">
                <a16:creationId xmlns:a16="http://schemas.microsoft.com/office/drawing/2014/main" id="{817F46D2-6516-4D55-961E-60F75120B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1336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DATA</a:t>
            </a:r>
          </a:p>
        </p:txBody>
      </p:sp>
      <p:sp>
        <p:nvSpPr>
          <p:cNvPr id="9" name="text-1393">
            <a:extLst xmlns:a="http://schemas.openxmlformats.org/drawingml/2006/main">
              <a:ext uri="{FF2B5EF4-FFF2-40B4-BE49-F238E27FC236}">
                <a16:creationId xmlns:a16="http://schemas.microsoft.com/office/drawing/2014/main" id="{7B7446FE-CCA6-46D8-9550-E1D38A2AF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05100"/>
            <a:ext cx="317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Firestore</a:t>
            </a:r>
          </a:p>
        </p:txBody>
      </p:sp>
      <p:sp>
        <p:nvSpPr>
          <p:cNvPr id="10" name="text-1394">
            <a:extLst xmlns:a="http://schemas.openxmlformats.org/drawingml/2006/main">
              <a:ext uri="{FF2B5EF4-FFF2-40B4-BE49-F238E27FC236}">
                <a16:creationId xmlns:a16="http://schemas.microsoft.com/office/drawing/2014/main" id="{DC5D0F35-858C-4AD1-B4D8-AD4EEB5EB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67100"/>
            <a:ext cx="3175000" cy="2114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適合即時同步的資料與狀態。可觀察案例：動態表單自動回報、自治小市長即時計票，以及數位內容需求調查。</a:t>
            </a:r>
          </a:p>
        </p:txBody>
      </p:sp>
      <p:sp>
        <p:nvSpPr>
          <p:cNvPr id="11" name="shape-1395">
            <a:extLst xmlns:a="http://schemas.openxmlformats.org/drawingml/2006/main">
              <a:ext uri="{FF2B5EF4-FFF2-40B4-BE49-F238E27FC236}">
                <a16:creationId xmlns:a16="http://schemas.microsoft.com/office/drawing/2014/main" id="{8A9F0303-6016-4FD8-B4D1-DD0C11FC7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8950" y="1676400"/>
            <a:ext cx="3594100" cy="4267200"/>
          </a:xfrm>
          <a:prstGeom xmlns:a="http://schemas.openxmlformats.org/drawingml/2006/main" prst="roundRect">
            <a:avLst>
              <a:gd name="adj" fmla="val 42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2" name="shape-1396">
            <a:extLst xmlns:a="http://schemas.openxmlformats.org/drawingml/2006/main">
              <a:ext uri="{FF2B5EF4-FFF2-40B4-BE49-F238E27FC236}">
                <a16:creationId xmlns:a16="http://schemas.microsoft.com/office/drawing/2014/main" id="{6F166B62-AE80-45B8-B4AC-3C2EA4CD7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1885950"/>
            <a:ext cx="31750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E9F9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text-1397">
            <a:extLst xmlns:a="http://schemas.openxmlformats.org/drawingml/2006/main">
              <a:ext uri="{FF2B5EF4-FFF2-40B4-BE49-F238E27FC236}">
                <a16:creationId xmlns:a16="http://schemas.microsoft.com/office/drawing/2014/main" id="{D2962178-1872-4443-B986-9110B9AB0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21336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0E9F9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AUTH</a:t>
            </a:r>
          </a:p>
        </p:txBody>
      </p:sp>
      <p:sp>
        <p:nvSpPr>
          <p:cNvPr id="14" name="text-1398">
            <a:extLst xmlns:a="http://schemas.openxmlformats.org/drawingml/2006/main">
              <a:ext uri="{FF2B5EF4-FFF2-40B4-BE49-F238E27FC236}">
                <a16:creationId xmlns:a16="http://schemas.microsoft.com/office/drawing/2014/main" id="{7E6AD1FA-85FD-4CB4-AC19-2675B02A7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2705100"/>
            <a:ext cx="317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登入與規則</a:t>
            </a:r>
          </a:p>
        </p:txBody>
      </p:sp>
      <p:sp>
        <p:nvSpPr>
          <p:cNvPr id="15" name="text-1399">
            <a:extLst xmlns:a="http://schemas.openxmlformats.org/drawingml/2006/main">
              <a:ext uri="{FF2B5EF4-FFF2-40B4-BE49-F238E27FC236}">
                <a16:creationId xmlns:a16="http://schemas.microsoft.com/office/drawing/2014/main" id="{41A4DB8C-EFCD-47C0-9320-F91E27783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3467100"/>
            <a:ext cx="3175000" cy="2114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把使用者身分、角色與讀寫規則納入設計；先定義誰能看、誰能改，再談功能。</a:t>
            </a:r>
          </a:p>
        </p:txBody>
      </p:sp>
      <p:sp>
        <p:nvSpPr>
          <p:cNvPr id="16" name="shape-1400">
            <a:extLst xmlns:a="http://schemas.openxmlformats.org/drawingml/2006/main">
              <a:ext uri="{FF2B5EF4-FFF2-40B4-BE49-F238E27FC236}">
                <a16:creationId xmlns:a16="http://schemas.microsoft.com/office/drawing/2014/main" id="{B37EB23B-0F9E-4400-84F4-E84A7DF16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3550" y="1676400"/>
            <a:ext cx="3594100" cy="4267200"/>
          </a:xfrm>
          <a:prstGeom xmlns:a="http://schemas.openxmlformats.org/drawingml/2006/main" prst="roundRect">
            <a:avLst>
              <a:gd name="adj" fmla="val 42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7" name="shape-1401">
            <a:extLst xmlns:a="http://schemas.openxmlformats.org/drawingml/2006/main">
              <a:ext uri="{FF2B5EF4-FFF2-40B4-BE49-F238E27FC236}">
                <a16:creationId xmlns:a16="http://schemas.microsoft.com/office/drawing/2014/main" id="{612158A1-8F5F-4D35-B9CF-0BAD4EE85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3100" y="1885950"/>
            <a:ext cx="31750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6B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text-1402">
            <a:extLst xmlns:a="http://schemas.openxmlformats.org/drawingml/2006/main">
              <a:ext uri="{FF2B5EF4-FFF2-40B4-BE49-F238E27FC236}">
                <a16:creationId xmlns:a16="http://schemas.microsoft.com/office/drawing/2014/main" id="{767C6610-CE42-4948-8077-B52288F78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3100" y="21336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F6B4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RUN</a:t>
            </a:r>
          </a:p>
        </p:txBody>
      </p:sp>
      <p:sp>
        <p:nvSpPr>
          <p:cNvPr id="19" name="text-1403">
            <a:extLst xmlns:a="http://schemas.openxmlformats.org/drawingml/2006/main">
              <a:ext uri="{FF2B5EF4-FFF2-40B4-BE49-F238E27FC236}">
                <a16:creationId xmlns:a16="http://schemas.microsoft.com/office/drawing/2014/main" id="{B1C754A4-D46A-4DA5-85DB-0EA13812F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3100" y="2705100"/>
            <a:ext cx="317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Functions／部署</a:t>
            </a:r>
          </a:p>
        </p:txBody>
      </p:sp>
      <p:sp>
        <p:nvSpPr>
          <p:cNvPr id="20" name="text-1404">
            <a:extLst xmlns:a="http://schemas.openxmlformats.org/drawingml/2006/main">
              <a:ext uri="{FF2B5EF4-FFF2-40B4-BE49-F238E27FC236}">
                <a16:creationId xmlns:a16="http://schemas.microsoft.com/office/drawing/2014/main" id="{9346BAC7-D693-4507-9138-79B5DA62D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3100" y="3467100"/>
            <a:ext cx="3175000" cy="2114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把後端邏輯與部署交給託管服務，適合需要多人同步、事件觸發與可擴充流程的工具。</a:t>
            </a:r>
          </a:p>
        </p:txBody>
      </p:sp>
      <p:sp>
        <p:nvSpPr>
          <p:cNvPr id="21" name="text-2387">
            <a:extLst xmlns:a="http://schemas.openxmlformats.org/drawingml/2006/main">
              <a:ext uri="{FF2B5EF4-FFF2-40B4-BE49-F238E27FC236}">
                <a16:creationId xmlns:a16="http://schemas.microsoft.com/office/drawing/2014/main" id="{D339556D-D4F9-440D-90B6-8C50BA37F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2038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6471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915ed336bd9849a3"/>
              </a:rPr>
              <a:t>動態表單自動回報 · 工具卡片 ↗</a:t>
            </a: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0ecc973dab53499a"/>
              </a:rPr>
              <a:t>自治小市長即時計票 · 工具卡片 ↗</a:t>
            </a: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3487c46f182a4e00"/>
              </a:rPr>
              <a:t>數位內容需求調查 · 工具卡片 ↗</a:t>
            </a:r>
          </a:p>
        </p:txBody>
      </p:sp>
      <p:sp>
        <p:nvSpPr>
          <p:cNvPr id="22" name="shape-2452">
            <a:extLst xmlns:a="http://schemas.openxmlformats.org/drawingml/2006/main">
              <a:ext uri="{FF2B5EF4-FFF2-40B4-BE49-F238E27FC236}">
                <a16:creationId xmlns:a16="http://schemas.microsoft.com/office/drawing/2014/main" id="{5F8294C9-4CE4-4C4C-A8B2-BD741E811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247650"/>
            <a:ext cx="2247900" cy="97155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pic>
        <p:nvPicPr>
          <p:cNvPr id="5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c4046d67474de3"/>
          <a:stretch xmlns:a="http://schemas.openxmlformats.org/drawingml/2006/main"/>
        </p:blipFill>
        <p:spPr>
          <a:xfrm xmlns:a="http://schemas.openxmlformats.org/drawingml/2006/main">
            <a:off x="95059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24" name="text-2453">
            <a:extLst xmlns:a="http://schemas.openxmlformats.org/drawingml/2006/main">
              <a:ext uri="{FF2B5EF4-FFF2-40B4-BE49-F238E27FC236}">
                <a16:creationId xmlns:a16="http://schemas.microsoft.com/office/drawing/2014/main" id="{FD15F0FB-AA16-442F-8333-57DDDFDFF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95361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動態表單自動回報</a:t>
            </a:r>
          </a:p>
        </p:txBody>
      </p:sp>
      <p:pic>
        <p:nvPicPr>
          <p:cNvPr id="5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42526e8e33490d"/>
          <a:stretch xmlns:a="http://schemas.openxmlformats.org/drawingml/2006/main"/>
        </p:blipFill>
        <p:spPr>
          <a:xfrm xmlns:a="http://schemas.openxmlformats.org/drawingml/2006/main">
            <a:off x="102298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26" name="text-2454">
            <a:extLst xmlns:a="http://schemas.openxmlformats.org/drawingml/2006/main">
              <a:ext uri="{FF2B5EF4-FFF2-40B4-BE49-F238E27FC236}">
                <a16:creationId xmlns:a16="http://schemas.microsoft.com/office/drawing/2014/main" id="{1EE8B214-67A7-4D42-886B-06E67CE74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98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8425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自治小市長即時計票</a:t>
            </a:r>
          </a:p>
        </p:txBody>
      </p:sp>
      <p:pic>
        <p:nvPicPr>
          <p:cNvPr id="5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ca852739df40f2"/>
          <a:stretch xmlns:a="http://schemas.openxmlformats.org/drawingml/2006/main"/>
        </p:blipFill>
        <p:spPr>
          <a:xfrm xmlns:a="http://schemas.openxmlformats.org/drawingml/2006/main">
            <a:off x="109537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28" name="text-2455">
            <a:extLst xmlns:a="http://schemas.openxmlformats.org/drawingml/2006/main">
              <a:ext uri="{FF2B5EF4-FFF2-40B4-BE49-F238E27FC236}">
                <a16:creationId xmlns:a16="http://schemas.microsoft.com/office/drawing/2014/main" id="{549C4969-81A4-47AA-B055-C3CD72D22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95361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數位內容需求調查</a:t>
            </a:r>
          </a:p>
        </p:txBody>
      </p:sp>
    </p:spTree>
    <p:extLst>
      <p:ext uri="{BB962C8B-B14F-4D97-AF65-F5344CB8AC3E}">
        <p14:creationId xmlns:p14="http://schemas.microsoft.com/office/powerpoint/2010/main" val="18790127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text-1405">
            <a:extLst xmlns:a="http://schemas.openxmlformats.org/drawingml/2006/main">
              <a:ext uri="{FF2B5EF4-FFF2-40B4-BE49-F238E27FC236}">
                <a16:creationId xmlns:a16="http://schemas.microsoft.com/office/drawing/2014/main" id="{AA528BD9-D3E5-4ED0-9E58-AB5885D5A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SUPABASE BACKEND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566F9B4-CC8D-485F-8AB9-40894DD8C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87058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Supabase：Postgres 型的另一條後端路線</a:t>
            </a:r>
          </a:p>
        </p:txBody>
      </p:sp>
      <p:cxnSp>
        <p:nvCxnSpPr>
          <p:cNvPr id="29" name="shape-1406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1407">
            <a:extLst xmlns:a="http://schemas.openxmlformats.org/drawingml/2006/main">
              <a:ext uri="{FF2B5EF4-FFF2-40B4-BE49-F238E27FC236}">
                <a16:creationId xmlns:a16="http://schemas.microsoft.com/office/drawing/2014/main" id="{B92AAC6D-4AC0-487C-B539-73C88966B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0EAE9C65-DC53-4583-BCB7-E4F7930D2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19</a:t>
            </a:r>
          </a:p>
        </p:txBody>
      </p:sp>
      <p:sp>
        <p:nvSpPr>
          <p:cNvPr id="6" name="shape-1408">
            <a:extLst xmlns:a="http://schemas.openxmlformats.org/drawingml/2006/main">
              <a:ext uri="{FF2B5EF4-FFF2-40B4-BE49-F238E27FC236}">
                <a16:creationId xmlns:a16="http://schemas.microsoft.com/office/drawing/2014/main" id="{CC2FAA53-61E0-4AB3-865A-E0D2B4755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3594100" cy="4267200"/>
          </a:xfrm>
          <a:prstGeom xmlns:a="http://schemas.openxmlformats.org/drawingml/2006/main" prst="roundRect">
            <a:avLst>
              <a:gd name="adj" fmla="val 42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7" name="shape-1409">
            <a:extLst xmlns:a="http://schemas.openxmlformats.org/drawingml/2006/main">
              <a:ext uri="{FF2B5EF4-FFF2-40B4-BE49-F238E27FC236}">
                <a16:creationId xmlns:a16="http://schemas.microsoft.com/office/drawing/2014/main" id="{16A9C55F-6997-4E15-9DB4-540E0951F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85950"/>
            <a:ext cx="31750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text-1410">
            <a:extLst xmlns:a="http://schemas.openxmlformats.org/drawingml/2006/main">
              <a:ext uri="{FF2B5EF4-FFF2-40B4-BE49-F238E27FC236}">
                <a16:creationId xmlns:a16="http://schemas.microsoft.com/office/drawing/2014/main" id="{F8381C7B-6C59-4C2B-A712-2B57D5B97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1336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DB</a:t>
            </a:r>
          </a:p>
        </p:txBody>
      </p:sp>
      <p:sp>
        <p:nvSpPr>
          <p:cNvPr id="9" name="text-1411">
            <a:extLst xmlns:a="http://schemas.openxmlformats.org/drawingml/2006/main">
              <a:ext uri="{FF2B5EF4-FFF2-40B4-BE49-F238E27FC236}">
                <a16:creationId xmlns:a16="http://schemas.microsoft.com/office/drawing/2014/main" id="{8B388D5B-F553-4478-8E69-5BE506ACC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05100"/>
            <a:ext cx="317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Postgres 資料庫</a:t>
            </a:r>
          </a:p>
        </p:txBody>
      </p:sp>
      <p:sp>
        <p:nvSpPr>
          <p:cNvPr id="10" name="text-1412">
            <a:extLst xmlns:a="http://schemas.openxmlformats.org/drawingml/2006/main">
              <a:ext uri="{FF2B5EF4-FFF2-40B4-BE49-F238E27FC236}">
                <a16:creationId xmlns:a16="http://schemas.microsoft.com/office/drawing/2014/main" id="{BCA82BE6-3EC9-48EE-97C0-09D448D38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67100"/>
            <a:ext cx="3175000" cy="2114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適合需要關聯資料、查詢與清楚 schema 的教學或研究工具；資料結構先設計，後續比較好分析。</a:t>
            </a:r>
          </a:p>
        </p:txBody>
      </p:sp>
      <p:sp>
        <p:nvSpPr>
          <p:cNvPr id="11" name="shape-1413">
            <a:extLst xmlns:a="http://schemas.openxmlformats.org/drawingml/2006/main">
              <a:ext uri="{FF2B5EF4-FFF2-40B4-BE49-F238E27FC236}">
                <a16:creationId xmlns:a16="http://schemas.microsoft.com/office/drawing/2014/main" id="{D1ECB755-5BFB-4522-9EAF-0A73235C4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8950" y="1676400"/>
            <a:ext cx="3594100" cy="4267200"/>
          </a:xfrm>
          <a:prstGeom xmlns:a="http://schemas.openxmlformats.org/drawingml/2006/main" prst="roundRect">
            <a:avLst>
              <a:gd name="adj" fmla="val 42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2" name="shape-1414">
            <a:extLst xmlns:a="http://schemas.openxmlformats.org/drawingml/2006/main">
              <a:ext uri="{FF2B5EF4-FFF2-40B4-BE49-F238E27FC236}">
                <a16:creationId xmlns:a16="http://schemas.microsoft.com/office/drawing/2014/main" id="{749DD435-55DA-48A4-9F65-512052790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1885950"/>
            <a:ext cx="31750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E9F9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text-1415">
            <a:extLst xmlns:a="http://schemas.openxmlformats.org/drawingml/2006/main">
              <a:ext uri="{FF2B5EF4-FFF2-40B4-BE49-F238E27FC236}">
                <a16:creationId xmlns:a16="http://schemas.microsoft.com/office/drawing/2014/main" id="{136879D8-5016-4CB1-A1BE-ECB1ACD00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21336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0E9F9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API</a:t>
            </a:r>
          </a:p>
        </p:txBody>
      </p:sp>
      <p:sp>
        <p:nvSpPr>
          <p:cNvPr id="14" name="text-1416">
            <a:extLst xmlns:a="http://schemas.openxmlformats.org/drawingml/2006/main">
              <a:ext uri="{FF2B5EF4-FFF2-40B4-BE49-F238E27FC236}">
                <a16:creationId xmlns:a16="http://schemas.microsoft.com/office/drawing/2014/main" id="{106BBBC7-F40F-4705-A855-1B3F57CC7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2705100"/>
            <a:ext cx="317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Auth／Storage／API</a:t>
            </a:r>
          </a:p>
        </p:txBody>
      </p:sp>
      <p:sp>
        <p:nvSpPr>
          <p:cNvPr id="15" name="text-1417">
            <a:extLst xmlns:a="http://schemas.openxmlformats.org/drawingml/2006/main">
              <a:ext uri="{FF2B5EF4-FFF2-40B4-BE49-F238E27FC236}">
                <a16:creationId xmlns:a16="http://schemas.microsoft.com/office/drawing/2014/main" id="{F6D6CC38-180E-407C-A2E7-D791E1089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3467100"/>
            <a:ext cx="3175000" cy="2114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登入、檔案與資料 API 可一起規劃，讓前端與 Agent 有明確的資料契約。</a:t>
            </a:r>
          </a:p>
        </p:txBody>
      </p:sp>
      <p:sp>
        <p:nvSpPr>
          <p:cNvPr id="16" name="shape-1418">
            <a:extLst xmlns:a="http://schemas.openxmlformats.org/drawingml/2006/main">
              <a:ext uri="{FF2B5EF4-FFF2-40B4-BE49-F238E27FC236}">
                <a16:creationId xmlns:a16="http://schemas.microsoft.com/office/drawing/2014/main" id="{DC3F516E-9742-4400-A587-8DB6D9F42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3550" y="1676400"/>
            <a:ext cx="3594100" cy="4267200"/>
          </a:xfrm>
          <a:prstGeom xmlns:a="http://schemas.openxmlformats.org/drawingml/2006/main" prst="roundRect">
            <a:avLst>
              <a:gd name="adj" fmla="val 42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7" name="shape-1419">
            <a:extLst xmlns:a="http://schemas.openxmlformats.org/drawingml/2006/main">
              <a:ext uri="{FF2B5EF4-FFF2-40B4-BE49-F238E27FC236}">
                <a16:creationId xmlns:a16="http://schemas.microsoft.com/office/drawing/2014/main" id="{A7CCF3DB-1DEF-478A-AC8B-D600DA0F4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3100" y="1885950"/>
            <a:ext cx="31750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6B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text-1420">
            <a:extLst xmlns:a="http://schemas.openxmlformats.org/drawingml/2006/main">
              <a:ext uri="{FF2B5EF4-FFF2-40B4-BE49-F238E27FC236}">
                <a16:creationId xmlns:a16="http://schemas.microsoft.com/office/drawing/2014/main" id="{BEFCA1FA-9989-42DE-89E8-6964FE899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3100" y="21336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F6B4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NOTE</a:t>
            </a:r>
          </a:p>
        </p:txBody>
      </p:sp>
      <p:sp>
        <p:nvSpPr>
          <p:cNvPr id="19" name="text-1421">
            <a:extLst xmlns:a="http://schemas.openxmlformats.org/drawingml/2006/main">
              <a:ext uri="{FF2B5EF4-FFF2-40B4-BE49-F238E27FC236}">
                <a16:creationId xmlns:a16="http://schemas.microsoft.com/office/drawing/2014/main" id="{6EDA76B2-D3BE-457A-AD1D-718247F55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3100" y="2705100"/>
            <a:ext cx="317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先確認公開案例</a:t>
            </a:r>
          </a:p>
        </p:txBody>
      </p:sp>
      <p:sp>
        <p:nvSpPr>
          <p:cNvPr id="20" name="text-1422">
            <a:extLst xmlns:a="http://schemas.openxmlformats.org/drawingml/2006/main">
              <a:ext uri="{FF2B5EF4-FFF2-40B4-BE49-F238E27FC236}">
                <a16:creationId xmlns:a16="http://schemas.microsoft.com/office/drawing/2014/main" id="{46F3470E-606B-4674-93FF-43ECF4DC0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3100" y="3467100"/>
            <a:ext cx="3175000" cy="2114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目前公開 123 個案例資料未找到明確標示 Supabase 的阿凱工具卡片；本頁先提供官方入口與阿凱專區，確認卡片後再補入。</a:t>
            </a:r>
          </a:p>
        </p:txBody>
      </p:sp>
      <p:sp>
        <p:nvSpPr>
          <p:cNvPr id="21" name="text-2388">
            <a:extLst xmlns:a="http://schemas.openxmlformats.org/drawingml/2006/main">
              <a:ext uri="{FF2B5EF4-FFF2-40B4-BE49-F238E27FC236}">
                <a16:creationId xmlns:a16="http://schemas.microsoft.com/office/drawing/2014/main" id="{917D073F-B482-48D4-B58E-969C2234C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2457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80583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1d7106afd2a04bc3"/>
              </a:rPr>
              <a:t>Supabase 官方 ↗</a:t>
            </a: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957c9243b40e4dc1"/>
              </a:rPr>
              <a:t>阿凱教育科技創新專區 ↗</a:t>
            </a:r>
          </a:p>
        </p:txBody>
      </p:sp>
      <p:sp>
        <p:nvSpPr>
          <p:cNvPr id="22" name="shape-2456">
            <a:extLst xmlns:a="http://schemas.openxmlformats.org/drawingml/2006/main">
              <a:ext uri="{FF2B5EF4-FFF2-40B4-BE49-F238E27FC236}">
                <a16:creationId xmlns:a16="http://schemas.microsoft.com/office/drawing/2014/main" id="{A795BE96-5580-4F8F-8A12-C81940262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247650"/>
            <a:ext cx="1828800" cy="11239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pic>
        <p:nvPicPr>
          <p:cNvPr id="4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22839dc5194726"/>
          <a:stretch xmlns:a="http://schemas.openxmlformats.org/drawingml/2006/main"/>
        </p:blipFill>
        <p:spPr>
          <a:xfrm xmlns:a="http://schemas.openxmlformats.org/drawingml/2006/main">
            <a:off x="9925050" y="314325"/>
            <a:ext cx="800100" cy="800100"/>
          </a:xfrm>
          <a:prstGeom xmlns:a="http://schemas.openxmlformats.org/drawingml/2006/main" prst="roundRect">
            <a:avLst>
              <a:gd name="adj" fmla="val 9524"/>
            </a:avLst>
          </a:prstGeom>
        </p:spPr>
      </p:pic>
      <p:sp>
        <p:nvSpPr>
          <p:cNvPr id="24" name="text-2457">
            <a:extLst xmlns:a="http://schemas.openxmlformats.org/drawingml/2006/main">
              <a:ext uri="{FF2B5EF4-FFF2-40B4-BE49-F238E27FC236}">
                <a16:creationId xmlns:a16="http://schemas.microsoft.com/office/drawing/2014/main" id="{4B73C786-D642-4F19-860F-8B81F0AF5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1133475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Supabase 官方</a:t>
            </a:r>
          </a:p>
        </p:txBody>
      </p:sp>
      <p:pic>
        <p:nvPicPr>
          <p:cNvPr id="5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e78c6273d845a6"/>
          <a:stretch xmlns:a="http://schemas.openxmlformats.org/drawingml/2006/main"/>
        </p:blipFill>
        <p:spPr>
          <a:xfrm xmlns:a="http://schemas.openxmlformats.org/drawingml/2006/main">
            <a:off x="10801350" y="314325"/>
            <a:ext cx="800100" cy="800100"/>
          </a:xfrm>
          <a:prstGeom xmlns:a="http://schemas.openxmlformats.org/drawingml/2006/main" prst="roundRect">
            <a:avLst>
              <a:gd name="adj" fmla="val 9524"/>
            </a:avLst>
          </a:prstGeom>
        </p:spPr>
      </p:pic>
      <p:sp>
        <p:nvSpPr>
          <p:cNvPr id="26" name="text-2458">
            <a:extLst xmlns:a="http://schemas.openxmlformats.org/drawingml/2006/main">
              <a:ext uri="{FF2B5EF4-FFF2-40B4-BE49-F238E27FC236}">
                <a16:creationId xmlns:a16="http://schemas.microsoft.com/office/drawing/2014/main" id="{84D45312-1D4A-4058-9A1C-EC57121F9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1133475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阿凱教育科技專區</a:t>
            </a:r>
          </a:p>
        </p:txBody>
      </p:sp>
    </p:spTree>
    <p:extLst>
      <p:ext uri="{BB962C8B-B14F-4D97-AF65-F5344CB8AC3E}">
        <p14:creationId xmlns:p14="http://schemas.microsoft.com/office/powerpoint/2010/main" val="2122783343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text-1423">
            <a:extLst xmlns:a="http://schemas.openxmlformats.org/drawingml/2006/main">
              <a:ext uri="{FF2B5EF4-FFF2-40B4-BE49-F238E27FC236}">
                <a16:creationId xmlns:a16="http://schemas.microsoft.com/office/drawing/2014/main" id="{AB3D838F-8213-4429-B76D-B58FCF24E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BACKEND DECISION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3EA413E-006B-4338-BFFA-4CB05C6AC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8286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GAS／Firebase／Supabase 怎麼選？</a:t>
            </a:r>
          </a:p>
        </p:txBody>
      </p:sp>
      <p:cxnSp>
        <p:nvCxnSpPr>
          <p:cNvPr id="31" name="shape-1424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1425">
            <a:extLst xmlns:a="http://schemas.openxmlformats.org/drawingml/2006/main">
              <a:ext uri="{FF2B5EF4-FFF2-40B4-BE49-F238E27FC236}">
                <a16:creationId xmlns:a16="http://schemas.microsoft.com/office/drawing/2014/main" id="{90A12157-1E54-4EF0-8F1B-AE9A18716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D996351C-916B-4AF7-9EE2-F4CE01D6C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20</a:t>
            </a:r>
          </a:p>
        </p:txBody>
      </p:sp>
      <p:sp>
        <p:nvSpPr>
          <p:cNvPr id="6" name="shape-1426">
            <a:extLst xmlns:a="http://schemas.openxmlformats.org/drawingml/2006/main">
              <a:ext uri="{FF2B5EF4-FFF2-40B4-BE49-F238E27FC236}">
                <a16:creationId xmlns:a16="http://schemas.microsoft.com/office/drawing/2014/main" id="{D6EDF622-FDBF-4C2A-9951-45F7B0E1E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3594100" cy="4267200"/>
          </a:xfrm>
          <a:prstGeom xmlns:a="http://schemas.openxmlformats.org/drawingml/2006/main" prst="roundRect">
            <a:avLst>
              <a:gd name="adj" fmla="val 42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7" name="shape-1427">
            <a:extLst xmlns:a="http://schemas.openxmlformats.org/drawingml/2006/main">
              <a:ext uri="{FF2B5EF4-FFF2-40B4-BE49-F238E27FC236}">
                <a16:creationId xmlns:a16="http://schemas.microsoft.com/office/drawing/2014/main" id="{BCECA79D-DF3D-4FED-9C06-8CF551583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85950"/>
            <a:ext cx="31750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text-1428">
            <a:extLst xmlns:a="http://schemas.openxmlformats.org/drawingml/2006/main">
              <a:ext uri="{FF2B5EF4-FFF2-40B4-BE49-F238E27FC236}">
                <a16:creationId xmlns:a16="http://schemas.microsoft.com/office/drawing/2014/main" id="{778D5AAE-0100-4BCC-A724-6943C2C73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1336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GAS</a:t>
            </a:r>
          </a:p>
        </p:txBody>
      </p:sp>
      <p:sp>
        <p:nvSpPr>
          <p:cNvPr id="9" name="text-1429">
            <a:extLst xmlns:a="http://schemas.openxmlformats.org/drawingml/2006/main">
              <a:ext uri="{FF2B5EF4-FFF2-40B4-BE49-F238E27FC236}">
                <a16:creationId xmlns:a16="http://schemas.microsoft.com/office/drawing/2014/main" id="{CF174596-66CF-4323-83D1-5EFEC5852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05100"/>
            <a:ext cx="317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Google 原生、快速起步</a:t>
            </a:r>
          </a:p>
        </p:txBody>
      </p:sp>
      <p:sp>
        <p:nvSpPr>
          <p:cNvPr id="10" name="text-1430">
            <a:extLst xmlns:a="http://schemas.openxmlformats.org/drawingml/2006/main">
              <a:ext uri="{FF2B5EF4-FFF2-40B4-BE49-F238E27FC236}">
                <a16:creationId xmlns:a16="http://schemas.microsoft.com/office/drawing/2014/main" id="{BB932A8D-5EA4-46A2-9B9C-E53A05FD1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67100"/>
            <a:ext cx="3175000" cy="2114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已有 Sheets／Forms／Drive，想快速做內部工具、排程與通知：先選 GAS。</a:t>
            </a:r>
          </a:p>
        </p:txBody>
      </p:sp>
      <p:sp>
        <p:nvSpPr>
          <p:cNvPr id="11" name="shape-1431">
            <a:extLst xmlns:a="http://schemas.openxmlformats.org/drawingml/2006/main">
              <a:ext uri="{FF2B5EF4-FFF2-40B4-BE49-F238E27FC236}">
                <a16:creationId xmlns:a16="http://schemas.microsoft.com/office/drawing/2014/main" id="{1157C584-D6E1-4DA1-86A5-3427295BE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8950" y="1676400"/>
            <a:ext cx="3594100" cy="4267200"/>
          </a:xfrm>
          <a:prstGeom xmlns:a="http://schemas.openxmlformats.org/drawingml/2006/main" prst="roundRect">
            <a:avLst>
              <a:gd name="adj" fmla="val 42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2" name="shape-1432">
            <a:extLst xmlns:a="http://schemas.openxmlformats.org/drawingml/2006/main">
              <a:ext uri="{FF2B5EF4-FFF2-40B4-BE49-F238E27FC236}">
                <a16:creationId xmlns:a16="http://schemas.microsoft.com/office/drawing/2014/main" id="{F641F9E9-D3CD-41C9-BD9B-115AB7A56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1885950"/>
            <a:ext cx="31750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E9F9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text-1433">
            <a:extLst xmlns:a="http://schemas.openxmlformats.org/drawingml/2006/main">
              <a:ext uri="{FF2B5EF4-FFF2-40B4-BE49-F238E27FC236}">
                <a16:creationId xmlns:a16="http://schemas.microsoft.com/office/drawing/2014/main" id="{9DA828B7-28E1-474C-B00E-B96F79D54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21336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0E9F9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84681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FIREBASE</a:t>
            </a:r>
          </a:p>
        </p:txBody>
      </p:sp>
      <p:sp>
        <p:nvSpPr>
          <p:cNvPr id="14" name="text-1434">
            <a:extLst xmlns:a="http://schemas.openxmlformats.org/drawingml/2006/main">
              <a:ext uri="{FF2B5EF4-FFF2-40B4-BE49-F238E27FC236}">
                <a16:creationId xmlns:a16="http://schemas.microsoft.com/office/drawing/2014/main" id="{65206D59-C7B7-4F46-8580-6C40BD60C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2705100"/>
            <a:ext cx="317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即時同步、Google 服務</a:t>
            </a:r>
          </a:p>
        </p:txBody>
      </p:sp>
      <p:sp>
        <p:nvSpPr>
          <p:cNvPr id="15" name="text-1435">
            <a:extLst xmlns:a="http://schemas.openxmlformats.org/drawingml/2006/main">
              <a:ext uri="{FF2B5EF4-FFF2-40B4-BE49-F238E27FC236}">
                <a16:creationId xmlns:a16="http://schemas.microsoft.com/office/drawing/2014/main" id="{00F28F2C-844F-4F43-BC67-DABE2F39B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3467100"/>
            <a:ext cx="3175000" cy="2114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需要登入、多人即時狀態、事件觸發與託管部署：優先評估 Firebase。</a:t>
            </a:r>
          </a:p>
        </p:txBody>
      </p:sp>
      <p:sp>
        <p:nvSpPr>
          <p:cNvPr id="16" name="shape-1436">
            <a:extLst xmlns:a="http://schemas.openxmlformats.org/drawingml/2006/main">
              <a:ext uri="{FF2B5EF4-FFF2-40B4-BE49-F238E27FC236}">
                <a16:creationId xmlns:a16="http://schemas.microsoft.com/office/drawing/2014/main" id="{BBE7B5D7-2723-4213-A3BF-066A449BD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3550" y="1676400"/>
            <a:ext cx="3594100" cy="4267200"/>
          </a:xfrm>
          <a:prstGeom xmlns:a="http://schemas.openxmlformats.org/drawingml/2006/main" prst="roundRect">
            <a:avLst>
              <a:gd name="adj" fmla="val 42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7" name="shape-1437">
            <a:extLst xmlns:a="http://schemas.openxmlformats.org/drawingml/2006/main">
              <a:ext uri="{FF2B5EF4-FFF2-40B4-BE49-F238E27FC236}">
                <a16:creationId xmlns:a16="http://schemas.microsoft.com/office/drawing/2014/main" id="{4D57F830-18AF-48A5-87F9-3F0C788EB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3100" y="1885950"/>
            <a:ext cx="31750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6B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text-1438">
            <a:extLst xmlns:a="http://schemas.openxmlformats.org/drawingml/2006/main">
              <a:ext uri="{FF2B5EF4-FFF2-40B4-BE49-F238E27FC236}">
                <a16:creationId xmlns:a16="http://schemas.microsoft.com/office/drawing/2014/main" id="{FF3972B7-DBEA-43CE-83D9-D44793D25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3100" y="21336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F6B4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84681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SUPABASE</a:t>
            </a:r>
          </a:p>
        </p:txBody>
      </p:sp>
      <p:sp>
        <p:nvSpPr>
          <p:cNvPr id="19" name="text-1439">
            <a:extLst xmlns:a="http://schemas.openxmlformats.org/drawingml/2006/main">
              <a:ext uri="{FF2B5EF4-FFF2-40B4-BE49-F238E27FC236}">
                <a16:creationId xmlns:a16="http://schemas.microsoft.com/office/drawing/2014/main" id="{AB013143-A72E-42B0-B3AA-703C955E2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3100" y="2705100"/>
            <a:ext cx="317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關聯資料、SQL 彈性</a:t>
            </a:r>
          </a:p>
        </p:txBody>
      </p:sp>
      <p:sp>
        <p:nvSpPr>
          <p:cNvPr id="20" name="text-1440">
            <a:extLst xmlns:a="http://schemas.openxmlformats.org/drawingml/2006/main">
              <a:ext uri="{FF2B5EF4-FFF2-40B4-BE49-F238E27FC236}">
                <a16:creationId xmlns:a16="http://schemas.microsoft.com/office/drawing/2014/main" id="{5591474E-6D70-484C-B99B-483A2A619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3100" y="3467100"/>
            <a:ext cx="3175000" cy="2114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需要 Postgres、關聯查詢與清楚 schema：評估 Supabase；最後仍用權限、成本與驗收證據決定。</a:t>
            </a:r>
          </a:p>
        </p:txBody>
      </p:sp>
      <p:sp>
        <p:nvSpPr>
          <p:cNvPr id="21" name="text-2389">
            <a:extLst xmlns:a="http://schemas.openxmlformats.org/drawingml/2006/main">
              <a:ext uri="{FF2B5EF4-FFF2-40B4-BE49-F238E27FC236}">
                <a16:creationId xmlns:a16="http://schemas.microsoft.com/office/drawing/2014/main" id="{ABAE9683-C643-4E5A-BCFC-C6ABC6590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2038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8903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48911c0c23d447a9"/>
              </a:rPr>
              <a:t>Google Apps Script ↗</a:t>
            </a: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f2ca5fd23d794dcf"/>
              </a:rPr>
              <a:t>Firebase ↗</a:t>
            </a: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01fde752c5a74c44"/>
              </a:rPr>
              <a:t>Supabase ↗</a:t>
            </a:r>
          </a:p>
        </p:txBody>
      </p:sp>
      <p:sp>
        <p:nvSpPr>
          <p:cNvPr id="22" name="shape-2459">
            <a:extLst xmlns:a="http://schemas.openxmlformats.org/drawingml/2006/main">
              <a:ext uri="{FF2B5EF4-FFF2-40B4-BE49-F238E27FC236}">
                <a16:creationId xmlns:a16="http://schemas.microsoft.com/office/drawing/2014/main" id="{41C423CB-6559-4672-8C07-68BB43025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247650"/>
            <a:ext cx="2247900" cy="97155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pic>
        <p:nvPicPr>
          <p:cNvPr id="5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9839a597dd4d72"/>
          <a:stretch xmlns:a="http://schemas.openxmlformats.org/drawingml/2006/main"/>
        </p:blipFill>
        <p:spPr>
          <a:xfrm xmlns:a="http://schemas.openxmlformats.org/drawingml/2006/main">
            <a:off x="95059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24" name="text-2460">
            <a:extLst xmlns:a="http://schemas.openxmlformats.org/drawingml/2006/main">
              <a:ext uri="{FF2B5EF4-FFF2-40B4-BE49-F238E27FC236}">
                <a16:creationId xmlns:a16="http://schemas.microsoft.com/office/drawing/2014/main" id="{A68D434A-93DA-49F4-B0E7-177F10444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Apps Script</a:t>
            </a:r>
          </a:p>
        </p:txBody>
      </p:sp>
      <p:pic>
        <p:nvPicPr>
          <p:cNvPr id="5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be1054d27f4c19"/>
          <a:stretch xmlns:a="http://schemas.openxmlformats.org/drawingml/2006/main"/>
        </p:blipFill>
        <p:spPr>
          <a:xfrm xmlns:a="http://schemas.openxmlformats.org/drawingml/2006/main">
            <a:off x="102298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26" name="text-2461">
            <a:extLst xmlns:a="http://schemas.openxmlformats.org/drawingml/2006/main">
              <a:ext uri="{FF2B5EF4-FFF2-40B4-BE49-F238E27FC236}">
                <a16:creationId xmlns:a16="http://schemas.microsoft.com/office/drawing/2014/main" id="{DC8CED01-ADBD-4B90-860A-B451E326F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98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Firebase</a:t>
            </a:r>
          </a:p>
        </p:txBody>
      </p:sp>
      <p:pic>
        <p:nvPicPr>
          <p:cNvPr id="5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b40ad373444224"/>
          <a:stretch xmlns:a="http://schemas.openxmlformats.org/drawingml/2006/main"/>
        </p:blipFill>
        <p:spPr>
          <a:xfrm xmlns:a="http://schemas.openxmlformats.org/drawingml/2006/main">
            <a:off x="109537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28" name="text-2462">
            <a:extLst xmlns:a="http://schemas.openxmlformats.org/drawingml/2006/main">
              <a:ext uri="{FF2B5EF4-FFF2-40B4-BE49-F238E27FC236}">
                <a16:creationId xmlns:a16="http://schemas.microsoft.com/office/drawing/2014/main" id="{538FCF8B-5FAF-48B6-8FAA-D383BF1C7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Supabase</a:t>
            </a:r>
          </a:p>
        </p:txBody>
      </p:sp>
    </p:spTree>
    <p:extLst>
      <p:ext uri="{BB962C8B-B14F-4D97-AF65-F5344CB8AC3E}">
        <p14:creationId xmlns:p14="http://schemas.microsoft.com/office/powerpoint/2010/main" val="178699321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ext-1441">
            <a:extLst xmlns:a="http://schemas.openxmlformats.org/drawingml/2006/main">
              <a:ext uri="{FF2B5EF4-FFF2-40B4-BE49-F238E27FC236}">
                <a16:creationId xmlns:a16="http://schemas.microsoft.com/office/drawing/2014/main" id="{3E510CAD-0E3E-463D-B099-74052E9F0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2450"/>
            <a:ext cx="2000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4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84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01</a:t>
            </a:r>
          </a:p>
        </p:txBody>
      </p:sp>
      <p:sp>
        <p:nvSpPr>
          <p:cNvPr id="2" name="text-1442">
            <a:extLst xmlns:a="http://schemas.openxmlformats.org/drawingml/2006/main">
              <a:ext uri="{FF2B5EF4-FFF2-40B4-BE49-F238E27FC236}">
                <a16:creationId xmlns:a16="http://schemas.microsoft.com/office/drawing/2014/main" id="{4E47ED77-A494-4F5E-AE99-2CA335D26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343150"/>
            <a:ext cx="10668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40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40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Antigravity</a:t>
            </a:r>
          </a:p>
        </p:txBody>
      </p:sp>
      <p:sp>
        <p:nvSpPr>
          <p:cNvPr id="3" name="text-1443">
            <a:extLst xmlns:a="http://schemas.openxmlformats.org/drawingml/2006/main">
              <a:ext uri="{FF2B5EF4-FFF2-40B4-BE49-F238E27FC236}">
                <a16:creationId xmlns:a16="http://schemas.microsoft.com/office/drawing/2014/main" id="{03B3E0DC-340E-4DB7-ABC9-745B19F9C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695700"/>
            <a:ext cx="84772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210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把工作區變成 Agent 的中央指揮中心：交付任務、監看計畫、檢查產物與驗證證據。</a:t>
            </a:r>
          </a:p>
        </p:txBody>
      </p:sp>
      <p:sp>
        <p:nvSpPr>
          <p:cNvPr id="4" name="shape-1444">
            <a:extLst xmlns:a="http://schemas.openxmlformats.org/drawingml/2006/main">
              <a:ext uri="{FF2B5EF4-FFF2-40B4-BE49-F238E27FC236}">
                <a16:creationId xmlns:a16="http://schemas.microsoft.com/office/drawing/2014/main" id="{BFFE28DC-1C27-401F-A9EF-A072957C5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3810000"/>
            <a:ext cx="1524000" cy="152400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text-1445">
            <a:extLst xmlns:a="http://schemas.openxmlformats.org/drawingml/2006/main">
              <a:ext uri="{FF2B5EF4-FFF2-40B4-BE49-F238E27FC236}">
                <a16:creationId xmlns:a16="http://schemas.microsoft.com/office/drawing/2014/main" id="{4EDD852C-C727-450F-818C-38A6CD1C3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58375" y="4114800"/>
            <a:ext cx="1143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4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24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動手</a:t>
            </a:r>
          </a:p>
          <a:p xmlns:a="http://schemas.openxmlformats.org/drawingml/2006/main">
            <a:pPr algn="ctr">
              <a:lnSpc>
                <a:spcPct val="108000"/>
              </a:lnSpc>
              <a:buNone/>
              <a:defRPr sz="24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24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做</a:t>
            </a:r>
          </a:p>
        </p:txBody>
      </p:sp>
      <p:sp>
        <p:nvSpPr>
          <p:cNvPr id="6" name="shape-1446">
            <a:extLst xmlns:a="http://schemas.openxmlformats.org/drawingml/2006/main">
              <a:ext uri="{FF2B5EF4-FFF2-40B4-BE49-F238E27FC236}">
                <a16:creationId xmlns:a16="http://schemas.microsoft.com/office/drawing/2014/main" id="{78CE06F0-BBC5-4E20-A00A-D08F14D58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5524500"/>
            <a:ext cx="238125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7" name="text-1447">
            <a:extLst xmlns:a="http://schemas.openxmlformats.org/drawingml/2006/main">
              <a:ext uri="{FF2B5EF4-FFF2-40B4-BE49-F238E27FC236}">
                <a16:creationId xmlns:a16="http://schemas.microsoft.com/office/drawing/2014/main" id="{5893F07B-EA67-4BBE-A986-7651BB5DE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63075" y="5591175"/>
            <a:ext cx="361950" cy="36195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9525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✦</a:t>
            </a:r>
          </a:p>
        </p:txBody>
      </p:sp>
      <p:sp>
        <p:nvSpPr>
          <p:cNvPr id="8" name="text-1448">
            <a:extLst xmlns:a="http://schemas.openxmlformats.org/drawingml/2006/main">
              <a:ext uri="{FF2B5EF4-FFF2-40B4-BE49-F238E27FC236}">
                <a16:creationId xmlns:a16="http://schemas.microsoft.com/office/drawing/2014/main" id="{D6B30FA8-1537-46CD-BC8C-CC2D69A11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0275" y="5600700"/>
            <a:ext cx="1733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Antigravity</a:t>
            </a:r>
          </a:p>
        </p:txBody>
      </p:sp>
      <p:sp>
        <p:nvSpPr>
          <p:cNvPr id="9" name="text-1449">
            <a:extLst xmlns:a="http://schemas.openxmlformats.org/drawingml/2006/main">
              <a:ext uri="{FF2B5EF4-FFF2-40B4-BE49-F238E27FC236}">
                <a16:creationId xmlns:a16="http://schemas.microsoft.com/office/drawing/2014/main" id="{44F52185-CA0E-4E51-9B1A-09FDB0B72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0275" y="5800725"/>
            <a:ext cx="173355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7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Google Agent 工作區</a:t>
            </a:r>
          </a:p>
        </p:txBody>
      </p:sp>
      <p:cxnSp>
        <p:nvCxnSpPr>
          <p:cNvPr id="26" name="shape-1450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11" name="text-1451">
            <a:extLst xmlns:a="http://schemas.openxmlformats.org/drawingml/2006/main">
              <a:ext uri="{FF2B5EF4-FFF2-40B4-BE49-F238E27FC236}">
                <a16:creationId xmlns:a16="http://schemas.microsoft.com/office/drawing/2014/main" id="{7E60721B-A7B2-4FEA-B0EF-E6247EB4B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12" name="page-number">
            <a:extLst xmlns:a="http://schemas.openxmlformats.org/drawingml/2006/main">
              <a:ext uri="{FF2B5EF4-FFF2-40B4-BE49-F238E27FC236}">
                <a16:creationId xmlns:a16="http://schemas.microsoft.com/office/drawing/2014/main" id="{D82E7631-8724-47ED-A748-11DF57C84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21</a:t>
            </a:r>
          </a:p>
        </p:txBody>
      </p:sp>
      <p:sp>
        <p:nvSpPr>
          <p:cNvPr id="13" name="text-2378">
            <a:extLst xmlns:a="http://schemas.openxmlformats.org/drawingml/2006/main">
              <a:ext uri="{FF2B5EF4-FFF2-40B4-BE49-F238E27FC236}">
                <a16:creationId xmlns:a16="http://schemas.microsoft.com/office/drawing/2014/main" id="{D014BD77-3CC4-43A9-9D0F-2142B606B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3028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f73e60edfe4a4707"/>
              </a:rPr>
              <a:t>開啟 Antigravity ↗</a:t>
            </a:r>
          </a:p>
        </p:txBody>
      </p:sp>
      <p:sp>
        <p:nvSpPr>
          <p:cNvPr id="14" name="shape-2431">
            <a:extLst xmlns:a="http://schemas.openxmlformats.org/drawingml/2006/main">
              <a:ext uri="{FF2B5EF4-FFF2-40B4-BE49-F238E27FC236}">
                <a16:creationId xmlns:a16="http://schemas.microsoft.com/office/drawing/2014/main" id="{FF303DA6-F068-46D4-B2F0-D21F28652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8450" y="247650"/>
            <a:ext cx="1219200" cy="13906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ebbaf25d934956"/>
          <a:stretch xmlns:a="http://schemas.openxmlformats.org/drawingml/2006/main"/>
        </p:blipFill>
        <p:spPr>
          <a:xfrm xmlns:a="http://schemas.openxmlformats.org/drawingml/2006/main">
            <a:off x="10534650" y="314325"/>
            <a:ext cx="1066800" cy="1066800"/>
          </a:xfrm>
          <a:prstGeom xmlns:a="http://schemas.openxmlformats.org/drawingml/2006/main" prst="roundRect">
            <a:avLst>
              <a:gd name="adj" fmla="val 7143"/>
            </a:avLst>
          </a:prstGeom>
        </p:spPr>
      </p:pic>
      <p:sp>
        <p:nvSpPr>
          <p:cNvPr id="16" name="text-2432">
            <a:extLst xmlns:a="http://schemas.openxmlformats.org/drawingml/2006/main">
              <a:ext uri="{FF2B5EF4-FFF2-40B4-BE49-F238E27FC236}">
                <a16:creationId xmlns:a16="http://schemas.microsoft.com/office/drawing/2014/main" id="{A6F70A02-C0E4-407B-896B-2BA8D0281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1400175"/>
            <a:ext cx="1066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82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Antigravity</a:t>
            </a:r>
          </a:p>
        </p:txBody>
      </p:sp>
    </p:spTree>
    <p:extLst>
      <p:ext uri="{BB962C8B-B14F-4D97-AF65-F5344CB8AC3E}">
        <p14:creationId xmlns:p14="http://schemas.microsoft.com/office/powerpoint/2010/main" val="297155339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ext-1452">
            <a:extLst xmlns:a="http://schemas.openxmlformats.org/drawingml/2006/main">
              <a:ext uri="{FF2B5EF4-FFF2-40B4-BE49-F238E27FC236}">
                <a16:creationId xmlns:a16="http://schemas.microsoft.com/office/drawing/2014/main" id="{37AA1358-FFE5-466F-BCC9-59C251ACB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AGENTIC DEVELOPMENT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B4189BB-BB64-41C3-9DA1-B38D8F067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9315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Antigravity：不是更大的聊天框</a:t>
            </a:r>
          </a:p>
        </p:txBody>
      </p:sp>
      <p:cxnSp>
        <p:nvCxnSpPr>
          <p:cNvPr id="18" name="shape-1453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1454">
            <a:extLst xmlns:a="http://schemas.openxmlformats.org/drawingml/2006/main">
              <a:ext uri="{FF2B5EF4-FFF2-40B4-BE49-F238E27FC236}">
                <a16:creationId xmlns:a16="http://schemas.microsoft.com/office/drawing/2014/main" id="{5B06FD75-0592-4402-A348-52E2A0E2E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D51AB3C8-3CE9-465A-9978-A3CBEEF3A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22</a:t>
            </a:r>
          </a:p>
        </p:txBody>
      </p:sp>
      <p:sp>
        <p:nvSpPr>
          <p:cNvPr id="6" name="shape-1455">
            <a:extLst xmlns:a="http://schemas.openxmlformats.org/drawingml/2006/main">
              <a:ext uri="{FF2B5EF4-FFF2-40B4-BE49-F238E27FC236}">
                <a16:creationId xmlns:a16="http://schemas.microsoft.com/office/drawing/2014/main" id="{79B121FA-5B59-4929-A7A8-42A7F0DFD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5362575" cy="4267200"/>
          </a:xfrm>
          <a:prstGeom xmlns:a="http://schemas.openxmlformats.org/drawingml/2006/main" prst="roundRect">
            <a:avLst>
              <a:gd name="adj" fmla="val 357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7" name="shape-1456">
            <a:extLst xmlns:a="http://schemas.openxmlformats.org/drawingml/2006/main">
              <a:ext uri="{FF2B5EF4-FFF2-40B4-BE49-F238E27FC236}">
                <a16:creationId xmlns:a16="http://schemas.microsoft.com/office/drawing/2014/main" id="{351671C5-E741-4CAE-B98F-10848918C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6475" y="1676400"/>
            <a:ext cx="5591175" cy="4267200"/>
          </a:xfrm>
          <a:prstGeom xmlns:a="http://schemas.openxmlformats.org/drawingml/2006/main" prst="roundRect">
            <a:avLst>
              <a:gd name="adj" fmla="val 3571"/>
            </a:avLst>
          </a:prstGeom>
          <a:solidFill xmlns:a="http://schemas.openxmlformats.org/drawingml/2006/main">
            <a:srgbClr val="E2EDF8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8" name="text-1457">
            <a:extLst xmlns:a="http://schemas.openxmlformats.org/drawingml/2006/main">
              <a:ext uri="{FF2B5EF4-FFF2-40B4-BE49-F238E27FC236}">
                <a16:creationId xmlns:a16="http://schemas.microsoft.com/office/drawing/2014/main" id="{9608466D-1D16-4B67-BE19-5EB8CAC01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000250"/>
            <a:ext cx="47910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202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你提供</a:t>
            </a:r>
          </a:p>
        </p:txBody>
      </p:sp>
      <p:sp>
        <p:nvSpPr>
          <p:cNvPr id="9" name="text-1458">
            <a:extLst xmlns:a="http://schemas.openxmlformats.org/drawingml/2006/main">
              <a:ext uri="{FF2B5EF4-FFF2-40B4-BE49-F238E27FC236}">
                <a16:creationId xmlns:a16="http://schemas.microsoft.com/office/drawing/2014/main" id="{8519BB21-423E-481A-84D6-F250FAC23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781300"/>
            <a:ext cx="4791075" cy="2686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工作區與檔案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清楚的任務與限制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可驗收的完成條件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必要的授權</a:t>
            </a:r>
          </a:p>
        </p:txBody>
      </p:sp>
      <p:sp>
        <p:nvSpPr>
          <p:cNvPr id="10" name="text-1459">
            <a:extLst xmlns:a="http://schemas.openxmlformats.org/drawingml/2006/main">
              <a:ext uri="{FF2B5EF4-FFF2-40B4-BE49-F238E27FC236}">
                <a16:creationId xmlns:a16="http://schemas.microsoft.com/office/drawing/2014/main" id="{4503909B-52D7-4D9F-A9AA-3AB5CA35F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000250"/>
            <a:ext cx="49815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20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Agent 推進</a:t>
            </a:r>
          </a:p>
        </p:txBody>
      </p:sp>
      <p:sp>
        <p:nvSpPr>
          <p:cNvPr id="11" name="text-1460">
            <a:extLst xmlns:a="http://schemas.openxmlformats.org/drawingml/2006/main">
              <a:ext uri="{FF2B5EF4-FFF2-40B4-BE49-F238E27FC236}">
                <a16:creationId xmlns:a16="http://schemas.microsoft.com/office/drawing/2014/main" id="{D97DAD87-D0C0-4738-A56F-8956CFAC6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781300"/>
            <a:ext cx="4981575" cy="2686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建立計畫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使用檔案與工具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修改、執行與檢查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回報成果與阻礙</a:t>
            </a:r>
          </a:p>
        </p:txBody>
      </p:sp>
      <p:sp>
        <p:nvSpPr>
          <p:cNvPr id="12" name="text-2379">
            <a:extLst xmlns:a="http://schemas.openxmlformats.org/drawingml/2006/main">
              <a:ext uri="{FF2B5EF4-FFF2-40B4-BE49-F238E27FC236}">
                <a16:creationId xmlns:a16="http://schemas.microsoft.com/office/drawing/2014/main" id="{E2C33253-6306-49FF-8F17-2E34021A2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3028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782c988a897a42bc"/>
              </a:rPr>
              <a:t>開啟 Antigravity ↗</a:t>
            </a:r>
          </a:p>
        </p:txBody>
      </p:sp>
      <p:sp>
        <p:nvSpPr>
          <p:cNvPr id="13" name="shape-2433">
            <a:extLst xmlns:a="http://schemas.openxmlformats.org/drawingml/2006/main">
              <a:ext uri="{FF2B5EF4-FFF2-40B4-BE49-F238E27FC236}">
                <a16:creationId xmlns:a16="http://schemas.microsoft.com/office/drawing/2014/main" id="{E1A6DB56-6638-4189-9FF9-2AF0F33B0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8450" y="247650"/>
            <a:ext cx="1219200" cy="13906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865a2a5ecd41af"/>
          <a:stretch xmlns:a="http://schemas.openxmlformats.org/drawingml/2006/main"/>
        </p:blipFill>
        <p:spPr>
          <a:xfrm xmlns:a="http://schemas.openxmlformats.org/drawingml/2006/main">
            <a:off x="10534650" y="314325"/>
            <a:ext cx="1066800" cy="1066800"/>
          </a:xfrm>
          <a:prstGeom xmlns:a="http://schemas.openxmlformats.org/drawingml/2006/main" prst="roundRect">
            <a:avLst>
              <a:gd name="adj" fmla="val 7143"/>
            </a:avLst>
          </a:prstGeom>
        </p:spPr>
      </p:pic>
      <p:sp>
        <p:nvSpPr>
          <p:cNvPr id="15" name="text-2434">
            <a:extLst xmlns:a="http://schemas.openxmlformats.org/drawingml/2006/main">
              <a:ext uri="{FF2B5EF4-FFF2-40B4-BE49-F238E27FC236}">
                <a16:creationId xmlns:a16="http://schemas.microsoft.com/office/drawing/2014/main" id="{AAACA389-330C-4A40-9182-2C51E0A84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1400175"/>
            <a:ext cx="1066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82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Antigravity</a:t>
            </a:r>
          </a:p>
        </p:txBody>
      </p:sp>
    </p:spTree>
    <p:extLst>
      <p:ext uri="{BB962C8B-B14F-4D97-AF65-F5344CB8AC3E}">
        <p14:creationId xmlns:p14="http://schemas.microsoft.com/office/powerpoint/2010/main" val="546340791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text-1461">
            <a:extLst xmlns:a="http://schemas.openxmlformats.org/drawingml/2006/main">
              <a:ext uri="{FF2B5EF4-FFF2-40B4-BE49-F238E27FC236}">
                <a16:creationId xmlns:a16="http://schemas.microsoft.com/office/drawing/2014/main" id="{7BE5DF24-7D19-4B12-83E8-2BDC0F830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WORKHORSE MODEL · NEW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7EE0E59-2483-47AB-A522-7F874607F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87058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Gemini 3.7 Flash：Antigravity 的工作馬</a:t>
            </a:r>
          </a:p>
        </p:txBody>
      </p:sp>
      <p:cxnSp>
        <p:nvCxnSpPr>
          <p:cNvPr id="30" name="shape-1462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1463">
            <a:extLst xmlns:a="http://schemas.openxmlformats.org/drawingml/2006/main">
              <a:ext uri="{FF2B5EF4-FFF2-40B4-BE49-F238E27FC236}">
                <a16:creationId xmlns:a16="http://schemas.microsoft.com/office/drawing/2014/main" id="{F9BBC35E-E31A-4549-8EEC-08A7C4B07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D0C34D21-FBF9-4516-94B0-EEA104D0C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23</a:t>
            </a:r>
          </a:p>
        </p:txBody>
      </p:sp>
      <p:sp>
        <p:nvSpPr>
          <p:cNvPr id="6" name="shape-1464">
            <a:extLst xmlns:a="http://schemas.openxmlformats.org/drawingml/2006/main">
              <a:ext uri="{FF2B5EF4-FFF2-40B4-BE49-F238E27FC236}">
                <a16:creationId xmlns:a16="http://schemas.microsoft.com/office/drawing/2014/main" id="{E89134E8-013A-4EBD-A348-9C9534B0B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7" name="text-1465">
            <a:extLst xmlns:a="http://schemas.openxmlformats.org/drawingml/2006/main">
              <a:ext uri="{FF2B5EF4-FFF2-40B4-BE49-F238E27FC236}">
                <a16:creationId xmlns:a16="http://schemas.microsoft.com/office/drawing/2014/main" id="{DA6782E3-A242-46A8-8698-BA3168A44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01</a:t>
            </a:r>
          </a:p>
        </p:txBody>
      </p:sp>
      <p:sp>
        <p:nvSpPr>
          <p:cNvPr id="8" name="text-1466">
            <a:extLst xmlns:a="http://schemas.openxmlformats.org/drawingml/2006/main">
              <a:ext uri="{FF2B5EF4-FFF2-40B4-BE49-F238E27FC236}">
                <a16:creationId xmlns:a16="http://schemas.microsoft.com/office/drawing/2014/main" id="{FEC63F70-0917-4C55-ABF3-D49B47683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官方定位</a:t>
            </a:r>
          </a:p>
        </p:txBody>
      </p:sp>
      <p:sp>
        <p:nvSpPr>
          <p:cNvPr id="9" name="text-1467">
            <a:extLst xmlns:a="http://schemas.openxmlformats.org/drawingml/2006/main">
              <a:ext uri="{FF2B5EF4-FFF2-40B4-BE49-F238E27FC236}">
                <a16:creationId xmlns:a16="http://schemas.microsoft.com/office/drawing/2014/main" id="{92E2D0F1-28BB-4CBA-B094-8B0BDDCE7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Gemini 3.7 Flash 已正式 GA，針對複雜 coding、Agent 工作流與可靠的多步驟執行設計。</a:t>
            </a:r>
          </a:p>
        </p:txBody>
      </p:sp>
      <p:sp>
        <p:nvSpPr>
          <p:cNvPr id="10" name="shape-1468">
            <a:extLst xmlns:a="http://schemas.openxmlformats.org/drawingml/2006/main">
              <a:ext uri="{FF2B5EF4-FFF2-40B4-BE49-F238E27FC236}">
                <a16:creationId xmlns:a16="http://schemas.microsoft.com/office/drawing/2014/main" id="{A9A2FFC9-8404-41B1-B8E0-CB1663575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7563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1" name="text-1469">
            <a:extLst xmlns:a="http://schemas.openxmlformats.org/drawingml/2006/main">
              <a:ext uri="{FF2B5EF4-FFF2-40B4-BE49-F238E27FC236}">
                <a16:creationId xmlns:a16="http://schemas.microsoft.com/office/drawing/2014/main" id="{E4984B13-E755-464F-BB0E-44AFDA1E4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0E9F9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02</a:t>
            </a:r>
          </a:p>
        </p:txBody>
      </p:sp>
      <p:sp>
        <p:nvSpPr>
          <p:cNvPr id="12" name="text-1470">
            <a:extLst xmlns:a="http://schemas.openxmlformats.org/drawingml/2006/main">
              <a:ext uri="{FF2B5EF4-FFF2-40B4-BE49-F238E27FC236}">
                <a16:creationId xmlns:a16="http://schemas.microsoft.com/office/drawing/2014/main" id="{81AAD127-108C-4EF8-89B2-CE6E9D378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為何適合長鏈</a:t>
            </a:r>
          </a:p>
        </p:txBody>
      </p:sp>
      <p:sp>
        <p:nvSpPr>
          <p:cNvPr id="13" name="text-1471">
            <a:extLst xmlns:a="http://schemas.openxmlformats.org/drawingml/2006/main">
              <a:ext uri="{FF2B5EF4-FFF2-40B4-BE49-F238E27FC236}">
                <a16:creationId xmlns:a16="http://schemas.microsoft.com/office/drawing/2014/main" id="{858CFBAA-43B4-47BE-AF25-6AE6818DD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更重視長程規劃、工具使用與任務推進，適合把完整工作交給它持續執行。</a:t>
            </a:r>
          </a:p>
        </p:txBody>
      </p:sp>
      <p:sp>
        <p:nvSpPr>
          <p:cNvPr id="14" name="shape-1472">
            <a:extLst xmlns:a="http://schemas.openxmlformats.org/drawingml/2006/main">
              <a:ext uri="{FF2B5EF4-FFF2-40B4-BE49-F238E27FC236}">
                <a16:creationId xmlns:a16="http://schemas.microsoft.com/office/drawing/2014/main" id="{00755DC0-A66F-4B28-9F3D-1532B02F7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5" name="text-1473">
            <a:extLst xmlns:a="http://schemas.openxmlformats.org/drawingml/2006/main">
              <a:ext uri="{FF2B5EF4-FFF2-40B4-BE49-F238E27FC236}">
                <a16:creationId xmlns:a16="http://schemas.microsoft.com/office/drawing/2014/main" id="{84B49FBC-0E02-409D-983B-7E703B46C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F6B4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03</a:t>
            </a:r>
          </a:p>
        </p:txBody>
      </p:sp>
      <p:sp>
        <p:nvSpPr>
          <p:cNvPr id="16" name="text-1474">
            <a:extLst xmlns:a="http://schemas.openxmlformats.org/drawingml/2006/main">
              <a:ext uri="{FF2B5EF4-FFF2-40B4-BE49-F238E27FC236}">
                <a16:creationId xmlns:a16="http://schemas.microsoft.com/office/drawing/2014/main" id="{3EAF5B82-72BF-4DA9-96B8-08917AB24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放進 Harness</a:t>
            </a:r>
          </a:p>
        </p:txBody>
      </p:sp>
      <p:sp>
        <p:nvSpPr>
          <p:cNvPr id="17" name="text-1475">
            <a:extLst xmlns:a="http://schemas.openxmlformats.org/drawingml/2006/main">
              <a:ext uri="{FF2B5EF4-FFF2-40B4-BE49-F238E27FC236}">
                <a16:creationId xmlns:a16="http://schemas.microsoft.com/office/drawing/2014/main" id="{A83488D3-ED49-4752-B486-0EAC49D69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先寫清楚目標、素材、可用工具、權限範圍與完成條件，再讓模型成為可監督的工作馬。</a:t>
            </a:r>
          </a:p>
        </p:txBody>
      </p:sp>
      <p:sp>
        <p:nvSpPr>
          <p:cNvPr id="18" name="shape-1476">
            <a:extLst xmlns:a="http://schemas.openxmlformats.org/drawingml/2006/main">
              <a:ext uri="{FF2B5EF4-FFF2-40B4-BE49-F238E27FC236}">
                <a16:creationId xmlns:a16="http://schemas.microsoft.com/office/drawing/2014/main" id="{15345041-E835-49E9-A255-A61458002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3988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9" name="text-1477">
            <a:extLst xmlns:a="http://schemas.openxmlformats.org/drawingml/2006/main">
              <a:ext uri="{FF2B5EF4-FFF2-40B4-BE49-F238E27FC236}">
                <a16:creationId xmlns:a16="http://schemas.microsoft.com/office/drawing/2014/main" id="{C7E1B3E7-04B2-4D90-B07C-01271FF94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A78BF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04</a:t>
            </a:r>
          </a:p>
        </p:txBody>
      </p:sp>
      <p:sp>
        <p:nvSpPr>
          <p:cNvPr id="20" name="text-1478">
            <a:extLst xmlns:a="http://schemas.openxmlformats.org/drawingml/2006/main">
              <a:ext uri="{FF2B5EF4-FFF2-40B4-BE49-F238E27FC236}">
                <a16:creationId xmlns:a16="http://schemas.microsoft.com/office/drawing/2014/main" id="{4838AD72-6713-4D79-A563-AC4013307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信任仍要驗收</a:t>
            </a:r>
          </a:p>
        </p:txBody>
      </p:sp>
      <p:sp>
        <p:nvSpPr>
          <p:cNvPr id="21" name="text-1479">
            <a:extLst xmlns:a="http://schemas.openxmlformats.org/drawingml/2006/main">
              <a:ext uri="{FF2B5EF4-FFF2-40B4-BE49-F238E27FC236}">
                <a16:creationId xmlns:a16="http://schemas.microsoft.com/office/drawing/2014/main" id="{63265B90-45B9-46A3-9661-00BF480B3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模型能力提升不等於放任自動化；人要看計畫、測試與證據，遇到關鍵節點要能停下來決策。</a:t>
            </a:r>
          </a:p>
        </p:txBody>
      </p:sp>
      <p:sp>
        <p:nvSpPr>
          <p:cNvPr id="22" name="text-2390">
            <a:extLst xmlns:a="http://schemas.openxmlformats.org/drawingml/2006/main">
              <a:ext uri="{FF2B5EF4-FFF2-40B4-BE49-F238E27FC236}">
                <a16:creationId xmlns:a16="http://schemas.microsoft.com/office/drawing/2014/main" id="{2D6A648B-650D-4F3D-A80A-F43066AF1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2457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7716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99091ffe77ae4af3"/>
              </a:rPr>
              <a:t>Gemini 3.7 Flash 官方模型 ↗</a:t>
            </a: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e9b14de8a1714327"/>
              </a:rPr>
              <a:t>Google 官方介紹 ↗</a:t>
            </a:r>
          </a:p>
        </p:txBody>
      </p:sp>
      <p:sp>
        <p:nvSpPr>
          <p:cNvPr id="23" name="shape-2463">
            <a:extLst xmlns:a="http://schemas.openxmlformats.org/drawingml/2006/main">
              <a:ext uri="{FF2B5EF4-FFF2-40B4-BE49-F238E27FC236}">
                <a16:creationId xmlns:a16="http://schemas.microsoft.com/office/drawing/2014/main" id="{053AEBF5-C26C-4BFC-B2C8-4E791F732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247650"/>
            <a:ext cx="1828800" cy="11239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pic>
        <p:nvPicPr>
          <p:cNvPr id="5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82e4c9ea12440e"/>
          <a:stretch xmlns:a="http://schemas.openxmlformats.org/drawingml/2006/main"/>
        </p:blipFill>
        <p:spPr>
          <a:xfrm xmlns:a="http://schemas.openxmlformats.org/drawingml/2006/main">
            <a:off x="9925050" y="314325"/>
            <a:ext cx="800100" cy="800100"/>
          </a:xfrm>
          <a:prstGeom xmlns:a="http://schemas.openxmlformats.org/drawingml/2006/main" prst="roundRect">
            <a:avLst>
              <a:gd name="adj" fmla="val 9524"/>
            </a:avLst>
          </a:prstGeom>
        </p:spPr>
      </p:pic>
      <p:sp>
        <p:nvSpPr>
          <p:cNvPr id="25" name="text-2464">
            <a:extLst xmlns:a="http://schemas.openxmlformats.org/drawingml/2006/main">
              <a:ext uri="{FF2B5EF4-FFF2-40B4-BE49-F238E27FC236}">
                <a16:creationId xmlns:a16="http://schemas.microsoft.com/office/drawing/2014/main" id="{E1518FD1-93D0-46E6-B75E-38B5217EF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1133475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3.7 Flash</a:t>
            </a:r>
          </a:p>
        </p:txBody>
      </p:sp>
      <p:pic>
        <p:nvPicPr>
          <p:cNvPr id="5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cd6c87ee5a4f71"/>
          <a:stretch xmlns:a="http://schemas.openxmlformats.org/drawingml/2006/main"/>
        </p:blipFill>
        <p:spPr>
          <a:xfrm xmlns:a="http://schemas.openxmlformats.org/drawingml/2006/main">
            <a:off x="10801350" y="314325"/>
            <a:ext cx="800100" cy="800100"/>
          </a:xfrm>
          <a:prstGeom xmlns:a="http://schemas.openxmlformats.org/drawingml/2006/main" prst="roundRect">
            <a:avLst>
              <a:gd name="adj" fmla="val 9524"/>
            </a:avLst>
          </a:prstGeom>
        </p:spPr>
      </p:pic>
      <p:sp>
        <p:nvSpPr>
          <p:cNvPr id="27" name="text-2465">
            <a:extLst xmlns:a="http://schemas.openxmlformats.org/drawingml/2006/main">
              <a:ext uri="{FF2B5EF4-FFF2-40B4-BE49-F238E27FC236}">
                <a16:creationId xmlns:a16="http://schemas.microsoft.com/office/drawing/2014/main" id="{E028716E-CD00-4840-8EF6-BFAC1E2D8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1133475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Google 官方介紹</a:t>
            </a:r>
          </a:p>
        </p:txBody>
      </p:sp>
    </p:spTree>
    <p:extLst>
      <p:ext uri="{BB962C8B-B14F-4D97-AF65-F5344CB8AC3E}">
        <p14:creationId xmlns:p14="http://schemas.microsoft.com/office/powerpoint/2010/main" val="5032776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text-1480">
            <a:extLst xmlns:a="http://schemas.openxmlformats.org/drawingml/2006/main">
              <a:ext uri="{FF2B5EF4-FFF2-40B4-BE49-F238E27FC236}">
                <a16:creationId xmlns:a16="http://schemas.microsoft.com/office/drawing/2014/main" id="{33AD31C2-1D66-4DB8-B3AC-A9523989A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WORKSPACE ORIENTATION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4EB8743-CFDB-4CA4-85A9-297DCF177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9315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進入工作區，先看四個地方</a:t>
            </a:r>
          </a:p>
        </p:txBody>
      </p:sp>
      <p:cxnSp>
        <p:nvCxnSpPr>
          <p:cNvPr id="28" name="shape-1481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1482">
            <a:extLst xmlns:a="http://schemas.openxmlformats.org/drawingml/2006/main">
              <a:ext uri="{FF2B5EF4-FFF2-40B4-BE49-F238E27FC236}">
                <a16:creationId xmlns:a16="http://schemas.microsoft.com/office/drawing/2014/main" id="{BA0169BD-DC2C-43F8-B455-DD31689C2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6413A261-99B3-41FE-A642-FAAD9680D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24</a:t>
            </a:r>
          </a:p>
        </p:txBody>
      </p:sp>
      <p:sp>
        <p:nvSpPr>
          <p:cNvPr id="6" name="shape-1483">
            <a:extLst xmlns:a="http://schemas.openxmlformats.org/drawingml/2006/main">
              <a:ext uri="{FF2B5EF4-FFF2-40B4-BE49-F238E27FC236}">
                <a16:creationId xmlns:a16="http://schemas.microsoft.com/office/drawing/2014/main" id="{1040C61A-33CE-4D43-A476-864877B0D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7" name="text-1484">
            <a:extLst xmlns:a="http://schemas.openxmlformats.org/drawingml/2006/main">
              <a:ext uri="{FF2B5EF4-FFF2-40B4-BE49-F238E27FC236}">
                <a16:creationId xmlns:a16="http://schemas.microsoft.com/office/drawing/2014/main" id="{74D1F74B-522E-495E-9DFE-B69541B19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01</a:t>
            </a:r>
          </a:p>
        </p:txBody>
      </p:sp>
      <p:sp>
        <p:nvSpPr>
          <p:cNvPr id="8" name="text-1485">
            <a:extLst xmlns:a="http://schemas.openxmlformats.org/drawingml/2006/main">
              <a:ext uri="{FF2B5EF4-FFF2-40B4-BE49-F238E27FC236}">
                <a16:creationId xmlns:a16="http://schemas.microsoft.com/office/drawing/2014/main" id="{B52DD722-91DC-43EC-A0F2-63F230A86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檔案</a:t>
            </a:r>
          </a:p>
        </p:txBody>
      </p:sp>
      <p:sp>
        <p:nvSpPr>
          <p:cNvPr id="9" name="text-1486">
            <a:extLst xmlns:a="http://schemas.openxmlformats.org/drawingml/2006/main">
              <a:ext uri="{FF2B5EF4-FFF2-40B4-BE49-F238E27FC236}">
                <a16:creationId xmlns:a16="http://schemas.microsoft.com/office/drawing/2014/main" id="{F50069AC-F8BE-4A81-8BD0-E6FFB0014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Agent 能看到哪些素材？是否把敏感檔案放錯位置？</a:t>
            </a:r>
          </a:p>
        </p:txBody>
      </p:sp>
      <p:sp>
        <p:nvSpPr>
          <p:cNvPr id="10" name="shape-1487">
            <a:extLst xmlns:a="http://schemas.openxmlformats.org/drawingml/2006/main">
              <a:ext uri="{FF2B5EF4-FFF2-40B4-BE49-F238E27FC236}">
                <a16:creationId xmlns:a16="http://schemas.microsoft.com/office/drawing/2014/main" id="{4D35B878-1C4A-4252-8383-D9F7A1FE9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7563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1" name="text-1488">
            <a:extLst xmlns:a="http://schemas.openxmlformats.org/drawingml/2006/main">
              <a:ext uri="{FF2B5EF4-FFF2-40B4-BE49-F238E27FC236}">
                <a16:creationId xmlns:a16="http://schemas.microsoft.com/office/drawing/2014/main" id="{ACACB6DC-FE94-475B-AE99-29F7F94FF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02</a:t>
            </a:r>
          </a:p>
        </p:txBody>
      </p:sp>
      <p:sp>
        <p:nvSpPr>
          <p:cNvPr id="12" name="text-1489">
            <a:extLst xmlns:a="http://schemas.openxmlformats.org/drawingml/2006/main">
              <a:ext uri="{FF2B5EF4-FFF2-40B4-BE49-F238E27FC236}">
                <a16:creationId xmlns:a16="http://schemas.microsoft.com/office/drawing/2014/main" id="{F6BEBA14-541A-407D-A823-408A0D458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任務</a:t>
            </a:r>
          </a:p>
        </p:txBody>
      </p:sp>
      <p:sp>
        <p:nvSpPr>
          <p:cNvPr id="13" name="text-1490">
            <a:extLst xmlns:a="http://schemas.openxmlformats.org/drawingml/2006/main">
              <a:ext uri="{FF2B5EF4-FFF2-40B4-BE49-F238E27FC236}">
                <a16:creationId xmlns:a16="http://schemas.microsoft.com/office/drawing/2014/main" id="{EAF5CECF-F07E-492A-85D0-76D227DB8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目標是否單一、具體，且能在本工作區完成？</a:t>
            </a:r>
          </a:p>
        </p:txBody>
      </p:sp>
      <p:sp>
        <p:nvSpPr>
          <p:cNvPr id="14" name="shape-1491">
            <a:extLst xmlns:a="http://schemas.openxmlformats.org/drawingml/2006/main">
              <a:ext uri="{FF2B5EF4-FFF2-40B4-BE49-F238E27FC236}">
                <a16:creationId xmlns:a16="http://schemas.microsoft.com/office/drawing/2014/main" id="{A7F029FB-2C0B-4EE8-9B53-206B80CD1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5" name="text-1492">
            <a:extLst xmlns:a="http://schemas.openxmlformats.org/drawingml/2006/main">
              <a:ext uri="{FF2B5EF4-FFF2-40B4-BE49-F238E27FC236}">
                <a16:creationId xmlns:a16="http://schemas.microsoft.com/office/drawing/2014/main" id="{2C3A3318-F2D2-4D70-9010-ECD282FC8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03</a:t>
            </a:r>
          </a:p>
        </p:txBody>
      </p:sp>
      <p:sp>
        <p:nvSpPr>
          <p:cNvPr id="16" name="text-1493">
            <a:extLst xmlns:a="http://schemas.openxmlformats.org/drawingml/2006/main">
              <a:ext uri="{FF2B5EF4-FFF2-40B4-BE49-F238E27FC236}">
                <a16:creationId xmlns:a16="http://schemas.microsoft.com/office/drawing/2014/main" id="{B5ACB451-F34D-4FF7-8C88-B249500F6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計畫</a:t>
            </a:r>
          </a:p>
        </p:txBody>
      </p:sp>
      <p:sp>
        <p:nvSpPr>
          <p:cNvPr id="17" name="text-1494">
            <a:extLst xmlns:a="http://schemas.openxmlformats.org/drawingml/2006/main">
              <a:ext uri="{FF2B5EF4-FFF2-40B4-BE49-F238E27FC236}">
                <a16:creationId xmlns:a16="http://schemas.microsoft.com/office/drawing/2014/main" id="{D13C55A9-DF16-499B-AF0E-1E1CB66F9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步驟是否合理？哪一步需要授權或外部資訊？</a:t>
            </a:r>
          </a:p>
        </p:txBody>
      </p:sp>
      <p:sp>
        <p:nvSpPr>
          <p:cNvPr id="18" name="shape-1495">
            <a:extLst xmlns:a="http://schemas.openxmlformats.org/drawingml/2006/main">
              <a:ext uri="{FF2B5EF4-FFF2-40B4-BE49-F238E27FC236}">
                <a16:creationId xmlns:a16="http://schemas.microsoft.com/office/drawing/2014/main" id="{7A14523D-2C54-4F29-AED3-0814C4CDE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3988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9" name="text-1496">
            <a:extLst xmlns:a="http://schemas.openxmlformats.org/drawingml/2006/main">
              <a:ext uri="{FF2B5EF4-FFF2-40B4-BE49-F238E27FC236}">
                <a16:creationId xmlns:a16="http://schemas.microsoft.com/office/drawing/2014/main" id="{0D0C0FC2-F875-4D55-B6A9-3E51EC0AA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04</a:t>
            </a:r>
          </a:p>
        </p:txBody>
      </p:sp>
      <p:sp>
        <p:nvSpPr>
          <p:cNvPr id="20" name="text-1497">
            <a:extLst xmlns:a="http://schemas.openxmlformats.org/drawingml/2006/main">
              <a:ext uri="{FF2B5EF4-FFF2-40B4-BE49-F238E27FC236}">
                <a16:creationId xmlns:a16="http://schemas.microsoft.com/office/drawing/2014/main" id="{D390EBE4-EE79-444B-84F4-62E1806C6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結果</a:t>
            </a:r>
          </a:p>
        </p:txBody>
      </p:sp>
      <p:sp>
        <p:nvSpPr>
          <p:cNvPr id="21" name="text-1498">
            <a:extLst xmlns:a="http://schemas.openxmlformats.org/drawingml/2006/main">
              <a:ext uri="{FF2B5EF4-FFF2-40B4-BE49-F238E27FC236}">
                <a16:creationId xmlns:a16="http://schemas.microsoft.com/office/drawing/2014/main" id="{F8A4B4D1-63F9-409A-9BE2-106E8F637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有哪些變更、測試、畫面與仍未確認的項目？</a:t>
            </a:r>
          </a:p>
        </p:txBody>
      </p:sp>
      <p:sp>
        <p:nvSpPr>
          <p:cNvPr id="22" name="text-2380">
            <a:extLst xmlns:a="http://schemas.openxmlformats.org/drawingml/2006/main">
              <a:ext uri="{FF2B5EF4-FFF2-40B4-BE49-F238E27FC236}">
                <a16:creationId xmlns:a16="http://schemas.microsoft.com/office/drawing/2014/main" id="{C90B067F-1382-403C-B217-5809BBBEF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3028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0fa3681d517a4294"/>
              </a:rPr>
              <a:t>開啟 Antigravity ↗</a:t>
            </a:r>
          </a:p>
        </p:txBody>
      </p:sp>
      <p:sp>
        <p:nvSpPr>
          <p:cNvPr id="23" name="shape-2435">
            <a:extLst xmlns:a="http://schemas.openxmlformats.org/drawingml/2006/main">
              <a:ext uri="{FF2B5EF4-FFF2-40B4-BE49-F238E27FC236}">
                <a16:creationId xmlns:a16="http://schemas.microsoft.com/office/drawing/2014/main" id="{3BDDAD9E-E136-4150-A131-A4814BDEF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8450" y="247650"/>
            <a:ext cx="1219200" cy="13906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pic>
        <p:nvPicPr>
          <p:cNvPr id="4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6fc146bc4d4069"/>
          <a:stretch xmlns:a="http://schemas.openxmlformats.org/drawingml/2006/main"/>
        </p:blipFill>
        <p:spPr>
          <a:xfrm xmlns:a="http://schemas.openxmlformats.org/drawingml/2006/main">
            <a:off x="10534650" y="314325"/>
            <a:ext cx="1066800" cy="1066800"/>
          </a:xfrm>
          <a:prstGeom xmlns:a="http://schemas.openxmlformats.org/drawingml/2006/main" prst="roundRect">
            <a:avLst>
              <a:gd name="adj" fmla="val 7143"/>
            </a:avLst>
          </a:prstGeom>
        </p:spPr>
      </p:pic>
      <p:sp>
        <p:nvSpPr>
          <p:cNvPr id="25" name="text-2436">
            <a:extLst xmlns:a="http://schemas.openxmlformats.org/drawingml/2006/main">
              <a:ext uri="{FF2B5EF4-FFF2-40B4-BE49-F238E27FC236}">
                <a16:creationId xmlns:a16="http://schemas.microsoft.com/office/drawing/2014/main" id="{15C1CED4-30FC-4F14-9A60-75C2C5FB9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1400175"/>
            <a:ext cx="1066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82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Antigravity</a:t>
            </a:r>
          </a:p>
        </p:txBody>
      </p:sp>
    </p:spTree>
    <p:extLst>
      <p:ext uri="{BB962C8B-B14F-4D97-AF65-F5344CB8AC3E}">
        <p14:creationId xmlns:p14="http://schemas.microsoft.com/office/powerpoint/2010/main" val="1721001143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text-1499">
            <a:extLst xmlns:a="http://schemas.openxmlformats.org/drawingml/2006/main">
              <a:ext uri="{FF2B5EF4-FFF2-40B4-BE49-F238E27FC236}">
                <a16:creationId xmlns:a16="http://schemas.microsoft.com/office/drawing/2014/main" id="{A5B393A1-12EA-46C0-9270-AF861B119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TASK BRIEF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C6018EE-AD39-43A9-A7DC-AC5B03D75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9315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第一個 Agent 任務：四句話就能清楚</a:t>
            </a:r>
          </a:p>
        </p:txBody>
      </p:sp>
      <p:cxnSp>
        <p:nvCxnSpPr>
          <p:cNvPr id="28" name="shape-1500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1501">
            <a:extLst xmlns:a="http://schemas.openxmlformats.org/drawingml/2006/main">
              <a:ext uri="{FF2B5EF4-FFF2-40B4-BE49-F238E27FC236}">
                <a16:creationId xmlns:a16="http://schemas.microsoft.com/office/drawing/2014/main" id="{4A108933-C636-4214-9D7D-F756F9A5A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74687414-BCC4-4B32-BD2F-8677B3109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25</a:t>
            </a:r>
          </a:p>
        </p:txBody>
      </p:sp>
      <p:sp>
        <p:nvSpPr>
          <p:cNvPr id="6" name="shape-1502">
            <a:extLst xmlns:a="http://schemas.openxmlformats.org/drawingml/2006/main">
              <a:ext uri="{FF2B5EF4-FFF2-40B4-BE49-F238E27FC236}">
                <a16:creationId xmlns:a16="http://schemas.microsoft.com/office/drawing/2014/main" id="{59F19CFD-7CB3-4C8A-9CE5-C881931BC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7" name="text-1503">
            <a:extLst xmlns:a="http://schemas.openxmlformats.org/drawingml/2006/main">
              <a:ext uri="{FF2B5EF4-FFF2-40B4-BE49-F238E27FC236}">
                <a16:creationId xmlns:a16="http://schemas.microsoft.com/office/drawing/2014/main" id="{1BE34955-7177-44C6-B4D3-10B64DF6B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01</a:t>
            </a:r>
          </a:p>
        </p:txBody>
      </p:sp>
      <p:sp>
        <p:nvSpPr>
          <p:cNvPr id="8" name="text-1504">
            <a:extLst xmlns:a="http://schemas.openxmlformats.org/drawingml/2006/main">
              <a:ext uri="{FF2B5EF4-FFF2-40B4-BE49-F238E27FC236}">
                <a16:creationId xmlns:a16="http://schemas.microsoft.com/office/drawing/2014/main" id="{0A021CF4-2EB9-4482-8960-50BBF2058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目標</a:t>
            </a:r>
          </a:p>
        </p:txBody>
      </p:sp>
      <p:sp>
        <p:nvSpPr>
          <p:cNvPr id="9" name="text-1505">
            <a:extLst xmlns:a="http://schemas.openxmlformats.org/drawingml/2006/main">
              <a:ext uri="{FF2B5EF4-FFF2-40B4-BE49-F238E27FC236}">
                <a16:creationId xmlns:a16="http://schemas.microsoft.com/office/drawing/2014/main" id="{9274B0D6-F504-4B96-892C-FA3287847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把上午 Canvas 原型改善成可在手機使用的教學活動。</a:t>
            </a:r>
          </a:p>
        </p:txBody>
      </p:sp>
      <p:sp>
        <p:nvSpPr>
          <p:cNvPr id="10" name="shape-1506">
            <a:extLst xmlns:a="http://schemas.openxmlformats.org/drawingml/2006/main">
              <a:ext uri="{FF2B5EF4-FFF2-40B4-BE49-F238E27FC236}">
                <a16:creationId xmlns:a16="http://schemas.microsoft.com/office/drawing/2014/main" id="{1BC93CB9-1425-4850-905A-00128D70E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7563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1" name="text-1507">
            <a:extLst xmlns:a="http://schemas.openxmlformats.org/drawingml/2006/main">
              <a:ext uri="{FF2B5EF4-FFF2-40B4-BE49-F238E27FC236}">
                <a16:creationId xmlns:a16="http://schemas.microsoft.com/office/drawing/2014/main" id="{93122401-781D-4062-98FA-D0B72ACD7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02</a:t>
            </a:r>
          </a:p>
        </p:txBody>
      </p:sp>
      <p:sp>
        <p:nvSpPr>
          <p:cNvPr id="12" name="text-1508">
            <a:extLst xmlns:a="http://schemas.openxmlformats.org/drawingml/2006/main">
              <a:ext uri="{FF2B5EF4-FFF2-40B4-BE49-F238E27FC236}">
                <a16:creationId xmlns:a16="http://schemas.microsoft.com/office/drawing/2014/main" id="{2CC97167-E822-4445-8A36-C31EDEA43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素材</a:t>
            </a:r>
          </a:p>
        </p:txBody>
      </p:sp>
      <p:sp>
        <p:nvSpPr>
          <p:cNvPr id="13" name="text-1509">
            <a:extLst xmlns:a="http://schemas.openxmlformats.org/drawingml/2006/main">
              <a:ext uri="{FF2B5EF4-FFF2-40B4-BE49-F238E27FC236}">
                <a16:creationId xmlns:a16="http://schemas.microsoft.com/office/drawing/2014/main" id="{E0526169-159C-422A-96EA-C59A917CB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使用指定資料夾、截圖、課程文字與現有程式碼。</a:t>
            </a:r>
          </a:p>
        </p:txBody>
      </p:sp>
      <p:sp>
        <p:nvSpPr>
          <p:cNvPr id="14" name="shape-1510">
            <a:extLst xmlns:a="http://schemas.openxmlformats.org/drawingml/2006/main">
              <a:ext uri="{FF2B5EF4-FFF2-40B4-BE49-F238E27FC236}">
                <a16:creationId xmlns:a16="http://schemas.microsoft.com/office/drawing/2014/main" id="{C554E06B-66E2-44BD-9A77-FEABB1591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5" name="text-1511">
            <a:extLst xmlns:a="http://schemas.openxmlformats.org/drawingml/2006/main">
              <a:ext uri="{FF2B5EF4-FFF2-40B4-BE49-F238E27FC236}">
                <a16:creationId xmlns:a16="http://schemas.microsoft.com/office/drawing/2014/main" id="{88BC437F-EF63-40A9-976A-5B921CF79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03</a:t>
            </a:r>
          </a:p>
        </p:txBody>
      </p:sp>
      <p:sp>
        <p:nvSpPr>
          <p:cNvPr id="16" name="text-1512">
            <a:extLst xmlns:a="http://schemas.openxmlformats.org/drawingml/2006/main">
              <a:ext uri="{FF2B5EF4-FFF2-40B4-BE49-F238E27FC236}">
                <a16:creationId xmlns:a16="http://schemas.microsoft.com/office/drawing/2014/main" id="{60536488-4111-4E47-B2BA-827881E1F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限制</a:t>
            </a:r>
          </a:p>
        </p:txBody>
      </p:sp>
      <p:sp>
        <p:nvSpPr>
          <p:cNvPr id="17" name="text-1513">
            <a:extLst xmlns:a="http://schemas.openxmlformats.org/drawingml/2006/main">
              <a:ext uri="{FF2B5EF4-FFF2-40B4-BE49-F238E27FC236}">
                <a16:creationId xmlns:a16="http://schemas.microsoft.com/office/drawing/2014/main" id="{512AB1A3-9028-4860-B24F-E3C316AA0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不改核心內容、不放個資、不新增付費服務、不直接公開。</a:t>
            </a:r>
          </a:p>
        </p:txBody>
      </p:sp>
      <p:sp>
        <p:nvSpPr>
          <p:cNvPr id="18" name="shape-1514">
            <a:extLst xmlns:a="http://schemas.openxmlformats.org/drawingml/2006/main">
              <a:ext uri="{FF2B5EF4-FFF2-40B4-BE49-F238E27FC236}">
                <a16:creationId xmlns:a16="http://schemas.microsoft.com/office/drawing/2014/main" id="{BD4F3AC0-0400-435A-860D-4C2726E01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3988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9" name="text-1515">
            <a:extLst xmlns:a="http://schemas.openxmlformats.org/drawingml/2006/main">
              <a:ext uri="{FF2B5EF4-FFF2-40B4-BE49-F238E27FC236}">
                <a16:creationId xmlns:a16="http://schemas.microsoft.com/office/drawing/2014/main" id="{97885ADA-D59A-45FC-98E7-8D77F7C92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04</a:t>
            </a:r>
          </a:p>
        </p:txBody>
      </p:sp>
      <p:sp>
        <p:nvSpPr>
          <p:cNvPr id="20" name="text-1516">
            <a:extLst xmlns:a="http://schemas.openxmlformats.org/drawingml/2006/main">
              <a:ext uri="{FF2B5EF4-FFF2-40B4-BE49-F238E27FC236}">
                <a16:creationId xmlns:a16="http://schemas.microsoft.com/office/drawing/2014/main" id="{E96912E7-723E-44A2-B147-E43278098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驗收</a:t>
            </a:r>
          </a:p>
        </p:txBody>
      </p:sp>
      <p:sp>
        <p:nvSpPr>
          <p:cNvPr id="21" name="text-1517">
            <a:extLst xmlns:a="http://schemas.openxmlformats.org/drawingml/2006/main">
              <a:ext uri="{FF2B5EF4-FFF2-40B4-BE49-F238E27FC236}">
                <a16:creationId xmlns:a16="http://schemas.microsoft.com/office/drawing/2014/main" id="{BDED371D-FF69-4400-8D30-A65F9142B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完成桌機與手機測試，提供修改摘要與畫面證據。</a:t>
            </a:r>
          </a:p>
        </p:txBody>
      </p:sp>
      <p:sp>
        <p:nvSpPr>
          <p:cNvPr id="22" name="text-2381">
            <a:extLst xmlns:a="http://schemas.openxmlformats.org/drawingml/2006/main">
              <a:ext uri="{FF2B5EF4-FFF2-40B4-BE49-F238E27FC236}">
                <a16:creationId xmlns:a16="http://schemas.microsoft.com/office/drawing/2014/main" id="{88F0C0DA-795F-41AA-A954-73DB87AC5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3028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558346cb509f42ba"/>
              </a:rPr>
              <a:t>開啟 Antigravity ↗</a:t>
            </a:r>
          </a:p>
        </p:txBody>
      </p:sp>
      <p:sp>
        <p:nvSpPr>
          <p:cNvPr id="23" name="shape-2437">
            <a:extLst xmlns:a="http://schemas.openxmlformats.org/drawingml/2006/main">
              <a:ext uri="{FF2B5EF4-FFF2-40B4-BE49-F238E27FC236}">
                <a16:creationId xmlns:a16="http://schemas.microsoft.com/office/drawing/2014/main" id="{CB118A96-1E19-4AAB-AF46-28ACD3B8F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8450" y="247650"/>
            <a:ext cx="1219200" cy="13906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pic>
        <p:nvPicPr>
          <p:cNvPr id="4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0bb753e8e54056"/>
          <a:stretch xmlns:a="http://schemas.openxmlformats.org/drawingml/2006/main"/>
        </p:blipFill>
        <p:spPr>
          <a:xfrm xmlns:a="http://schemas.openxmlformats.org/drawingml/2006/main">
            <a:off x="10534650" y="314325"/>
            <a:ext cx="1066800" cy="1066800"/>
          </a:xfrm>
          <a:prstGeom xmlns:a="http://schemas.openxmlformats.org/drawingml/2006/main" prst="roundRect">
            <a:avLst>
              <a:gd name="adj" fmla="val 7143"/>
            </a:avLst>
          </a:prstGeom>
        </p:spPr>
      </p:pic>
      <p:sp>
        <p:nvSpPr>
          <p:cNvPr id="25" name="text-2438">
            <a:extLst xmlns:a="http://schemas.openxmlformats.org/drawingml/2006/main">
              <a:ext uri="{FF2B5EF4-FFF2-40B4-BE49-F238E27FC236}">
                <a16:creationId xmlns:a16="http://schemas.microsoft.com/office/drawing/2014/main" id="{04DC07CF-C1E6-497D-A015-49B225002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1400175"/>
            <a:ext cx="1066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82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Antigravity</a:t>
            </a:r>
          </a:p>
        </p:txBody>
      </p:sp>
    </p:spTree>
    <p:extLst>
      <p:ext uri="{BB962C8B-B14F-4D97-AF65-F5344CB8AC3E}">
        <p14:creationId xmlns:p14="http://schemas.microsoft.com/office/powerpoint/2010/main" val="364385501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7" name="text-1518">
            <a:extLst xmlns:a="http://schemas.openxmlformats.org/drawingml/2006/main">
              <a:ext uri="{FF2B5EF4-FFF2-40B4-BE49-F238E27FC236}">
                <a16:creationId xmlns:a16="http://schemas.microsoft.com/office/drawing/2014/main" id="{B568D175-12E1-476E-8E38-45F98FA13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LIVE DEMO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73DFE7C-026B-4D90-900A-C6F6CBB13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9315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示範：請 Agent 改作品，但保留控制權</a:t>
            </a:r>
          </a:p>
        </p:txBody>
      </p:sp>
      <p:cxnSp>
        <p:nvCxnSpPr>
          <p:cNvPr id="59" name="shape-1519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1520">
            <a:extLst xmlns:a="http://schemas.openxmlformats.org/drawingml/2006/main">
              <a:ext uri="{FF2B5EF4-FFF2-40B4-BE49-F238E27FC236}">
                <a16:creationId xmlns:a16="http://schemas.microsoft.com/office/drawing/2014/main" id="{DFCDB7B7-D634-46BB-9F4A-EE882FEFC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BE1D5D52-1660-45E9-A7C5-482AC97BC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26</a:t>
            </a:r>
          </a:p>
        </p:txBody>
      </p:sp>
      <p:sp>
        <p:nvSpPr>
          <p:cNvPr id="6" name="shape-1521">
            <a:extLst xmlns:a="http://schemas.openxmlformats.org/drawingml/2006/main">
              <a:ext uri="{FF2B5EF4-FFF2-40B4-BE49-F238E27FC236}">
                <a16:creationId xmlns:a16="http://schemas.microsoft.com/office/drawing/2014/main" id="{35DACE6E-B430-412F-A07A-883892D80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1676400"/>
            <a:ext cx="2247900" cy="31432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7" name="shape-1522">
            <a:extLst xmlns:a="http://schemas.openxmlformats.org/drawingml/2006/main">
              <a:ext uri="{FF2B5EF4-FFF2-40B4-BE49-F238E27FC236}">
                <a16:creationId xmlns:a16="http://schemas.microsoft.com/office/drawing/2014/main" id="{EF5A8E59-B1BB-42E5-8777-66EED0709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90700"/>
            <a:ext cx="1905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text-1523">
            <a:extLst xmlns:a="http://schemas.openxmlformats.org/drawingml/2006/main">
              <a:ext uri="{FF2B5EF4-FFF2-40B4-BE49-F238E27FC236}">
                <a16:creationId xmlns:a16="http://schemas.microsoft.com/office/drawing/2014/main" id="{7825DCF1-9022-4AA3-8AF5-75F932047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1</a:t>
            </a:r>
          </a:p>
        </p:txBody>
      </p:sp>
      <p:sp>
        <p:nvSpPr>
          <p:cNvPr id="9" name="text-1524">
            <a:extLst xmlns:a="http://schemas.openxmlformats.org/drawingml/2006/main">
              <a:ext uri="{FF2B5EF4-FFF2-40B4-BE49-F238E27FC236}">
                <a16:creationId xmlns:a16="http://schemas.microsoft.com/office/drawing/2014/main" id="{EBA6D2F3-9C66-4ED6-A7B5-A56CA09A3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860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先檢查</a:t>
            </a:r>
          </a:p>
        </p:txBody>
      </p:sp>
      <p:sp>
        <p:nvSpPr>
          <p:cNvPr id="10" name="text-1525">
            <a:extLst xmlns:a="http://schemas.openxmlformats.org/drawingml/2006/main">
              <a:ext uri="{FF2B5EF4-FFF2-40B4-BE49-F238E27FC236}">
                <a16:creationId xmlns:a16="http://schemas.microsoft.com/office/drawing/2014/main" id="{82D2143E-1E06-443E-AFE6-E37B9D55F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52800"/>
            <a:ext cx="18288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說明結構與問題</a:t>
            </a:r>
          </a:p>
        </p:txBody>
      </p:sp>
      <p:sp>
        <p:nvSpPr>
          <p:cNvPr id="11" name="text-1526">
            <a:extLst xmlns:a="http://schemas.openxmlformats.org/drawingml/2006/main">
              <a:ext uri="{FF2B5EF4-FFF2-40B4-BE49-F238E27FC236}">
                <a16:creationId xmlns:a16="http://schemas.microsoft.com/office/drawing/2014/main" id="{5D368F4A-B18D-4BE1-AB34-87AD035E6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12" name="shape-1527">
            <a:extLst xmlns:a="http://schemas.openxmlformats.org/drawingml/2006/main">
              <a:ext uri="{FF2B5EF4-FFF2-40B4-BE49-F238E27FC236}">
                <a16:creationId xmlns:a16="http://schemas.microsoft.com/office/drawing/2014/main" id="{1841F1C8-3D3C-45A4-81FE-D7A65F01C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1676400"/>
            <a:ext cx="2247900" cy="31432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3" name="shape-1528">
            <a:extLst xmlns:a="http://schemas.openxmlformats.org/drawingml/2006/main">
              <a:ext uri="{FF2B5EF4-FFF2-40B4-BE49-F238E27FC236}">
                <a16:creationId xmlns:a16="http://schemas.microsoft.com/office/drawing/2014/main" id="{C2ACD3B9-893C-4D03-AF59-BC8C3E2C2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1790700"/>
            <a:ext cx="1905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text-1529">
            <a:extLst xmlns:a="http://schemas.openxmlformats.org/drawingml/2006/main">
              <a:ext uri="{FF2B5EF4-FFF2-40B4-BE49-F238E27FC236}">
                <a16:creationId xmlns:a16="http://schemas.microsoft.com/office/drawing/2014/main" id="{CCDDE14F-4F32-4CE9-8C82-3C522C8F6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2</a:t>
            </a:r>
          </a:p>
        </p:txBody>
      </p:sp>
      <p:sp>
        <p:nvSpPr>
          <p:cNvPr id="15" name="text-1530">
            <a:extLst xmlns:a="http://schemas.openxmlformats.org/drawingml/2006/main">
              <a:ext uri="{FF2B5EF4-FFF2-40B4-BE49-F238E27FC236}">
                <a16:creationId xmlns:a16="http://schemas.microsoft.com/office/drawing/2014/main" id="{17FC2D7E-5F3C-403E-9064-B92B6A112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26860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提計畫</a:t>
            </a:r>
          </a:p>
        </p:txBody>
      </p:sp>
      <p:sp>
        <p:nvSpPr>
          <p:cNvPr id="16" name="text-1531">
            <a:extLst xmlns:a="http://schemas.openxmlformats.org/drawingml/2006/main">
              <a:ext uri="{FF2B5EF4-FFF2-40B4-BE49-F238E27FC236}">
                <a16:creationId xmlns:a16="http://schemas.microsoft.com/office/drawing/2014/main" id="{5B3E8E18-309F-4907-8458-2F8994CB0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3352800"/>
            <a:ext cx="18288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列修改與不修改</a:t>
            </a:r>
          </a:p>
        </p:txBody>
      </p:sp>
      <p:sp>
        <p:nvSpPr>
          <p:cNvPr id="17" name="text-1532">
            <a:extLst xmlns:a="http://schemas.openxmlformats.org/drawingml/2006/main">
              <a:ext uri="{FF2B5EF4-FFF2-40B4-BE49-F238E27FC236}">
                <a16:creationId xmlns:a16="http://schemas.microsoft.com/office/drawing/2014/main" id="{5CB4D8B3-0A73-41D1-AC2D-2CE61E793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6325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18" name="shape-1533">
            <a:extLst xmlns:a="http://schemas.openxmlformats.org/drawingml/2006/main">
              <a:ext uri="{FF2B5EF4-FFF2-40B4-BE49-F238E27FC236}">
                <a16:creationId xmlns:a16="http://schemas.microsoft.com/office/drawing/2014/main" id="{7A6222E3-2FC9-40A9-9D98-4DCF98336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676400"/>
            <a:ext cx="2247900" cy="31432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9" name="shape-1534">
            <a:extLst xmlns:a="http://schemas.openxmlformats.org/drawingml/2006/main">
              <a:ext uri="{FF2B5EF4-FFF2-40B4-BE49-F238E27FC236}">
                <a16:creationId xmlns:a16="http://schemas.microsoft.com/office/drawing/2014/main" id="{58DD277E-E889-4922-9909-38518CB0A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1790700"/>
            <a:ext cx="1905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text-1535">
            <a:extLst xmlns:a="http://schemas.openxmlformats.org/drawingml/2006/main">
              <a:ext uri="{FF2B5EF4-FFF2-40B4-BE49-F238E27FC236}">
                <a16:creationId xmlns:a16="http://schemas.microsoft.com/office/drawing/2014/main" id="{702C7D0C-74B1-42D2-AC91-705D65F99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3</a:t>
            </a:r>
          </a:p>
        </p:txBody>
      </p:sp>
      <p:sp>
        <p:nvSpPr>
          <p:cNvPr id="21" name="text-1536">
            <a:extLst xmlns:a="http://schemas.openxmlformats.org/drawingml/2006/main">
              <a:ext uri="{FF2B5EF4-FFF2-40B4-BE49-F238E27FC236}">
                <a16:creationId xmlns:a16="http://schemas.microsoft.com/office/drawing/2014/main" id="{9633F6E9-4528-44FB-9F8B-098ED1FD4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6860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實作</a:t>
            </a:r>
          </a:p>
        </p:txBody>
      </p:sp>
      <p:sp>
        <p:nvSpPr>
          <p:cNvPr id="22" name="text-1537">
            <a:extLst xmlns:a="http://schemas.openxmlformats.org/drawingml/2006/main">
              <a:ext uri="{FF2B5EF4-FFF2-40B4-BE49-F238E27FC236}">
                <a16:creationId xmlns:a16="http://schemas.microsoft.com/office/drawing/2014/main" id="{AB95E201-1DF9-449F-B857-7087EBE26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52800"/>
            <a:ext cx="18288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只改同意範圍</a:t>
            </a:r>
          </a:p>
        </p:txBody>
      </p:sp>
      <p:sp>
        <p:nvSpPr>
          <p:cNvPr id="23" name="text-1538">
            <a:extLst xmlns:a="http://schemas.openxmlformats.org/drawingml/2006/main">
              <a:ext uri="{FF2B5EF4-FFF2-40B4-BE49-F238E27FC236}">
                <a16:creationId xmlns:a16="http://schemas.microsoft.com/office/drawing/2014/main" id="{062B7AD5-D92E-45B5-9D50-57D860769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3275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24" name="shape-1539">
            <a:extLst xmlns:a="http://schemas.openxmlformats.org/drawingml/2006/main">
              <a:ext uri="{FF2B5EF4-FFF2-40B4-BE49-F238E27FC236}">
                <a16:creationId xmlns:a16="http://schemas.microsoft.com/office/drawing/2014/main" id="{779B0268-D09F-405D-B77D-E2FBC1D86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1676400"/>
            <a:ext cx="2247900" cy="31432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25" name="shape-1540">
            <a:extLst xmlns:a="http://schemas.openxmlformats.org/drawingml/2006/main">
              <a:ext uri="{FF2B5EF4-FFF2-40B4-BE49-F238E27FC236}">
                <a16:creationId xmlns:a16="http://schemas.microsoft.com/office/drawing/2014/main" id="{C86B251E-539A-436A-80F0-88B7EECEA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1790700"/>
            <a:ext cx="1905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text-1541">
            <a:extLst xmlns:a="http://schemas.openxmlformats.org/drawingml/2006/main">
              <a:ext uri="{FF2B5EF4-FFF2-40B4-BE49-F238E27FC236}">
                <a16:creationId xmlns:a16="http://schemas.microsoft.com/office/drawing/2014/main" id="{EF1BEAA8-C15F-42BE-85FA-81954771E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4</a:t>
            </a:r>
          </a:p>
        </p:txBody>
      </p:sp>
      <p:sp>
        <p:nvSpPr>
          <p:cNvPr id="27" name="text-1542">
            <a:extLst xmlns:a="http://schemas.openxmlformats.org/drawingml/2006/main">
              <a:ext uri="{FF2B5EF4-FFF2-40B4-BE49-F238E27FC236}">
                <a16:creationId xmlns:a16="http://schemas.microsoft.com/office/drawing/2014/main" id="{BF4E8C6A-ACCE-478E-AB17-6180B40F9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6860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測試</a:t>
            </a:r>
          </a:p>
        </p:txBody>
      </p:sp>
      <p:sp>
        <p:nvSpPr>
          <p:cNvPr id="28" name="text-1543">
            <a:extLst xmlns:a="http://schemas.openxmlformats.org/drawingml/2006/main">
              <a:ext uri="{FF2B5EF4-FFF2-40B4-BE49-F238E27FC236}">
                <a16:creationId xmlns:a16="http://schemas.microsoft.com/office/drawing/2014/main" id="{E89F2815-A365-4C42-B129-535D97474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3352800"/>
            <a:ext cx="18288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桌機與手機流程</a:t>
            </a:r>
          </a:p>
        </p:txBody>
      </p:sp>
      <p:sp>
        <p:nvSpPr>
          <p:cNvPr id="29" name="text-1544">
            <a:extLst xmlns:a="http://schemas.openxmlformats.org/drawingml/2006/main">
              <a:ext uri="{FF2B5EF4-FFF2-40B4-BE49-F238E27FC236}">
                <a16:creationId xmlns:a16="http://schemas.microsoft.com/office/drawing/2014/main" id="{3EF38A2C-19E9-48A7-8332-0E97C3124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0225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30" name="shape-1545">
            <a:extLst xmlns:a="http://schemas.openxmlformats.org/drawingml/2006/main">
              <a:ext uri="{FF2B5EF4-FFF2-40B4-BE49-F238E27FC236}">
                <a16:creationId xmlns:a16="http://schemas.microsoft.com/office/drawing/2014/main" id="{4E12078F-B136-4857-9F11-95F730B1A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1676400"/>
            <a:ext cx="2247900" cy="31432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31" name="shape-1546">
            <a:extLst xmlns:a="http://schemas.openxmlformats.org/drawingml/2006/main">
              <a:ext uri="{FF2B5EF4-FFF2-40B4-BE49-F238E27FC236}">
                <a16:creationId xmlns:a16="http://schemas.microsoft.com/office/drawing/2014/main" id="{5C535F50-3D86-4678-8374-9381C4E99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1790700"/>
            <a:ext cx="1905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text-1547">
            <a:extLst xmlns:a="http://schemas.openxmlformats.org/drawingml/2006/main">
              <a:ext uri="{FF2B5EF4-FFF2-40B4-BE49-F238E27FC236}">
                <a16:creationId xmlns:a16="http://schemas.microsoft.com/office/drawing/2014/main" id="{EC8EDA14-8388-4AF5-9421-DFA823863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5</a:t>
            </a:r>
          </a:p>
        </p:txBody>
      </p:sp>
      <p:sp>
        <p:nvSpPr>
          <p:cNvPr id="33" name="text-1548">
            <a:extLst xmlns:a="http://schemas.openxmlformats.org/drawingml/2006/main">
              <a:ext uri="{FF2B5EF4-FFF2-40B4-BE49-F238E27FC236}">
                <a16:creationId xmlns:a16="http://schemas.microsoft.com/office/drawing/2014/main" id="{AC6F6A19-6E84-471B-9A1F-8D6CF9265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26860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交付</a:t>
            </a:r>
          </a:p>
        </p:txBody>
      </p:sp>
      <p:sp>
        <p:nvSpPr>
          <p:cNvPr id="34" name="text-1549">
            <a:extLst xmlns:a="http://schemas.openxmlformats.org/drawingml/2006/main">
              <a:ext uri="{FF2B5EF4-FFF2-40B4-BE49-F238E27FC236}">
                <a16:creationId xmlns:a16="http://schemas.microsoft.com/office/drawing/2014/main" id="{D9E62468-D432-46E0-8068-664AFD2D9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3352800"/>
            <a:ext cx="18288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差異、證據、限制</a:t>
            </a:r>
          </a:p>
        </p:txBody>
      </p:sp>
      <p:sp>
        <p:nvSpPr>
          <p:cNvPr id="35" name="shape-1550">
            <a:extLst xmlns:a="http://schemas.openxmlformats.org/drawingml/2006/main">
              <a:ext uri="{FF2B5EF4-FFF2-40B4-BE49-F238E27FC236}">
                <a16:creationId xmlns:a16="http://schemas.microsoft.com/office/drawing/2014/main" id="{62CDCC3E-AC49-429C-9DD7-704BCEAD2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067300"/>
            <a:ext cx="11163300" cy="87630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36" name="text-1551">
            <a:extLst xmlns:a="http://schemas.openxmlformats.org/drawingml/2006/main">
              <a:ext uri="{FF2B5EF4-FFF2-40B4-BE49-F238E27FC236}">
                <a16:creationId xmlns:a16="http://schemas.microsoft.com/office/drawing/2014/main" id="{7F0BF417-BE2A-4F5D-AC14-A5760D1A4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219700"/>
            <a:ext cx="1466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1">
                <a:solidFill>
                  <a:srgbClr val="FF6B4A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1">
                <a:solidFill>
                  <a:srgbClr val="FF6B4A"/>
                </a:solidFill>
                <a:latin typeface="Noto Sans TC"/>
                <a:ea typeface="Noto Sans TC"/>
                <a:cs typeface="Noto Sans TC"/>
              </a:rPr>
              <a:t>人在迴路</a:t>
            </a:r>
          </a:p>
        </p:txBody>
      </p:sp>
      <p:sp>
        <p:nvSpPr>
          <p:cNvPr id="37" name="text-1552">
            <a:extLst xmlns:a="http://schemas.openxmlformats.org/drawingml/2006/main">
              <a:ext uri="{FF2B5EF4-FFF2-40B4-BE49-F238E27FC236}">
                <a16:creationId xmlns:a16="http://schemas.microsoft.com/office/drawing/2014/main" id="{7D6F73B2-7293-45F2-9111-DA67BDD13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514975"/>
            <a:ext cx="1466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61771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Agent 可以推進，但最後的範圍與發布決定仍由人保留</a:t>
            </a:r>
          </a:p>
        </p:txBody>
      </p:sp>
      <p:sp>
        <p:nvSpPr>
          <p:cNvPr id="38" name="shape-1553">
            <a:extLst xmlns:a="http://schemas.openxmlformats.org/drawingml/2006/main">
              <a:ext uri="{FF2B5EF4-FFF2-40B4-BE49-F238E27FC236}">
                <a16:creationId xmlns:a16="http://schemas.microsoft.com/office/drawing/2014/main" id="{2025B217-8BCA-44E4-9DD9-898EE60B0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5210175"/>
            <a:ext cx="200025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E2EDF8"/>
          </a:solidFill>
          <a:ln xmlns:a="http://schemas.openxmlformats.org/drawingml/2006/main" w="9525">
            <a:solidFill>
              <a:srgbClr val="1B64DA"/>
            </a:solidFill>
            <a:prstDash val="solid"/>
          </a:ln>
        </p:spPr>
      </p:sp>
      <p:sp>
        <p:nvSpPr>
          <p:cNvPr id="39" name="text-1554">
            <a:extLst xmlns:a="http://schemas.openxmlformats.org/drawingml/2006/main">
              <a:ext uri="{FF2B5EF4-FFF2-40B4-BE49-F238E27FC236}">
                <a16:creationId xmlns:a16="http://schemas.microsoft.com/office/drawing/2014/main" id="{3FBC74B9-FA41-429F-B67F-DF9CDD162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257800"/>
            <a:ext cx="1809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Agent 提案</a:t>
            </a:r>
          </a:p>
        </p:txBody>
      </p:sp>
      <p:sp>
        <p:nvSpPr>
          <p:cNvPr id="40" name="text-1555">
            <a:extLst xmlns:a="http://schemas.openxmlformats.org/drawingml/2006/main">
              <a:ext uri="{FF2B5EF4-FFF2-40B4-BE49-F238E27FC236}">
                <a16:creationId xmlns:a16="http://schemas.microsoft.com/office/drawing/2014/main" id="{D19086CC-16D3-429C-8058-3B54FABFC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505450"/>
            <a:ext cx="1809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82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先看計畫</a:t>
            </a:r>
          </a:p>
        </p:txBody>
      </p:sp>
      <p:sp>
        <p:nvSpPr>
          <p:cNvPr id="41" name="text-1556">
            <a:extLst xmlns:a="http://schemas.openxmlformats.org/drawingml/2006/main">
              <a:ext uri="{FF2B5EF4-FFF2-40B4-BE49-F238E27FC236}">
                <a16:creationId xmlns:a16="http://schemas.microsoft.com/office/drawing/2014/main" id="{5DBA9D4D-7D99-4DF8-B7A0-B01830543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6275" y="5324475"/>
            <a:ext cx="171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82202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1">
                <a:solidFill>
                  <a:srgbClr val="CCD8E5"/>
                </a:solidFill>
                <a:latin typeface="Noto Sans TC"/>
                <a:ea typeface="Noto Sans TC"/>
                <a:cs typeface="Noto Sans TC"/>
              </a:defRPr>
            </a:pPr>
            <a:r>
              <a:rPr sz="1650" b="1">
                <a:solidFill>
                  <a:srgbClr val="CCD8E5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42" name="shape-1557">
            <a:extLst xmlns:a="http://schemas.openxmlformats.org/drawingml/2006/main">
              <a:ext uri="{FF2B5EF4-FFF2-40B4-BE49-F238E27FC236}">
                <a16:creationId xmlns:a16="http://schemas.microsoft.com/office/drawing/2014/main" id="{FB46C8EE-A0BE-4A62-9681-0380C3BD0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5210175"/>
            <a:ext cx="200025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E2EDF8"/>
          </a:solidFill>
          <a:ln xmlns:a="http://schemas.openxmlformats.org/drawingml/2006/main" w="9525">
            <a:solidFill>
              <a:srgbClr val="0E9F94"/>
            </a:solidFill>
            <a:prstDash val="solid"/>
          </a:ln>
        </p:spPr>
      </p:sp>
      <p:sp>
        <p:nvSpPr>
          <p:cNvPr id="43" name="text-1558">
            <a:extLst xmlns:a="http://schemas.openxmlformats.org/drawingml/2006/main">
              <a:ext uri="{FF2B5EF4-FFF2-40B4-BE49-F238E27FC236}">
                <a16:creationId xmlns:a16="http://schemas.microsoft.com/office/drawing/2014/main" id="{8F9C758D-CA09-40F1-AFCE-2CA40981A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5257800"/>
            <a:ext cx="1809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1">
                <a:solidFill>
                  <a:srgbClr val="0E9F94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0E9F94"/>
                </a:solidFill>
                <a:latin typeface="Noto Sans TC"/>
                <a:ea typeface="Noto Sans TC"/>
                <a:cs typeface="Noto Sans TC"/>
              </a:rPr>
              <a:t>教師核准</a:t>
            </a:r>
          </a:p>
        </p:txBody>
      </p:sp>
      <p:sp>
        <p:nvSpPr>
          <p:cNvPr id="44" name="text-1559">
            <a:extLst xmlns:a="http://schemas.openxmlformats.org/drawingml/2006/main">
              <a:ext uri="{FF2B5EF4-FFF2-40B4-BE49-F238E27FC236}">
                <a16:creationId xmlns:a16="http://schemas.microsoft.com/office/drawing/2014/main" id="{B1922042-795A-4B4E-808E-A508559BB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5505450"/>
            <a:ext cx="1809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82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確認範圍</a:t>
            </a:r>
          </a:p>
        </p:txBody>
      </p:sp>
      <p:sp>
        <p:nvSpPr>
          <p:cNvPr id="45" name="text-1560">
            <a:extLst xmlns:a="http://schemas.openxmlformats.org/drawingml/2006/main">
              <a:ext uri="{FF2B5EF4-FFF2-40B4-BE49-F238E27FC236}">
                <a16:creationId xmlns:a16="http://schemas.microsoft.com/office/drawing/2014/main" id="{D5BE6396-DC80-422D-BF4E-01F5FA1D0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7025" y="5324475"/>
            <a:ext cx="171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82202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1">
                <a:solidFill>
                  <a:srgbClr val="CCD8E5"/>
                </a:solidFill>
                <a:latin typeface="Noto Sans TC"/>
                <a:ea typeface="Noto Sans TC"/>
                <a:cs typeface="Noto Sans TC"/>
              </a:defRPr>
            </a:pPr>
            <a:r>
              <a:rPr sz="1650" b="1">
                <a:solidFill>
                  <a:srgbClr val="CCD8E5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46" name="shape-1561">
            <a:extLst xmlns:a="http://schemas.openxmlformats.org/drawingml/2006/main">
              <a:ext uri="{FF2B5EF4-FFF2-40B4-BE49-F238E27FC236}">
                <a16:creationId xmlns:a16="http://schemas.microsoft.com/office/drawing/2014/main" id="{C4ACA92C-9EE9-41CD-B6D3-E7EDA1830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5210175"/>
            <a:ext cx="200025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E2EDF8"/>
          </a:solidFill>
          <a:ln xmlns:a="http://schemas.openxmlformats.org/drawingml/2006/main" w="9525">
            <a:solidFill>
              <a:srgbClr val="FF6B4A"/>
            </a:solidFill>
            <a:prstDash val="solid"/>
          </a:ln>
        </p:spPr>
      </p:sp>
      <p:sp>
        <p:nvSpPr>
          <p:cNvPr id="47" name="text-1562">
            <a:extLst xmlns:a="http://schemas.openxmlformats.org/drawingml/2006/main">
              <a:ext uri="{FF2B5EF4-FFF2-40B4-BE49-F238E27FC236}">
                <a16:creationId xmlns:a16="http://schemas.microsoft.com/office/drawing/2014/main" id="{DE38032D-F952-4562-9B62-8804CFF10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5257800"/>
            <a:ext cx="1809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1">
                <a:solidFill>
                  <a:srgbClr val="FF6B4A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FF6B4A"/>
                </a:solidFill>
                <a:latin typeface="Noto Sans TC"/>
                <a:ea typeface="Noto Sans TC"/>
                <a:cs typeface="Noto Sans TC"/>
              </a:rPr>
              <a:t>測試驗證</a:t>
            </a:r>
          </a:p>
        </p:txBody>
      </p:sp>
      <p:sp>
        <p:nvSpPr>
          <p:cNvPr id="48" name="text-1563">
            <a:extLst xmlns:a="http://schemas.openxmlformats.org/drawingml/2006/main">
              <a:ext uri="{FF2B5EF4-FFF2-40B4-BE49-F238E27FC236}">
                <a16:creationId xmlns:a16="http://schemas.microsoft.com/office/drawing/2014/main" id="{E30B60EF-2C48-42BD-B562-2B2B893E7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5505450"/>
            <a:ext cx="1809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82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桌機 × 手機</a:t>
            </a:r>
          </a:p>
        </p:txBody>
      </p:sp>
      <p:sp>
        <p:nvSpPr>
          <p:cNvPr id="49" name="text-1564">
            <a:extLst xmlns:a="http://schemas.openxmlformats.org/drawingml/2006/main">
              <a:ext uri="{FF2B5EF4-FFF2-40B4-BE49-F238E27FC236}">
                <a16:creationId xmlns:a16="http://schemas.microsoft.com/office/drawing/2014/main" id="{BF4FF1B0-CA12-4ED6-8321-0E112DAB7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7775" y="5324475"/>
            <a:ext cx="171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82202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1">
                <a:solidFill>
                  <a:srgbClr val="CCD8E5"/>
                </a:solidFill>
                <a:latin typeface="Noto Sans TC"/>
                <a:ea typeface="Noto Sans TC"/>
                <a:cs typeface="Noto Sans TC"/>
              </a:defRPr>
            </a:pPr>
            <a:r>
              <a:rPr sz="1650" b="1">
                <a:solidFill>
                  <a:srgbClr val="CCD8E5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50" name="shape-1565">
            <a:extLst xmlns:a="http://schemas.openxmlformats.org/drawingml/2006/main">
              <a:ext uri="{FF2B5EF4-FFF2-40B4-BE49-F238E27FC236}">
                <a16:creationId xmlns:a16="http://schemas.microsoft.com/office/drawing/2014/main" id="{675EBA32-5922-4CEF-9836-03EDF33D8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5210175"/>
            <a:ext cx="200025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E2EDF8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51" name="text-1566">
            <a:extLst xmlns:a="http://schemas.openxmlformats.org/drawingml/2006/main">
              <a:ext uri="{FF2B5EF4-FFF2-40B4-BE49-F238E27FC236}">
                <a16:creationId xmlns:a16="http://schemas.microsoft.com/office/drawing/2014/main" id="{D00F1291-38CF-4441-915F-C524E25CC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257800"/>
            <a:ext cx="1809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再決定交付</a:t>
            </a:r>
          </a:p>
        </p:txBody>
      </p:sp>
      <p:sp>
        <p:nvSpPr>
          <p:cNvPr id="52" name="text-1567">
            <a:extLst xmlns:a="http://schemas.openxmlformats.org/drawingml/2006/main">
              <a:ext uri="{FF2B5EF4-FFF2-40B4-BE49-F238E27FC236}">
                <a16:creationId xmlns:a16="http://schemas.microsoft.com/office/drawing/2014/main" id="{AEFC45C9-BBC6-45E3-9914-40D208FCB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505450"/>
            <a:ext cx="1809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82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差異・證據・限制</a:t>
            </a:r>
          </a:p>
        </p:txBody>
      </p:sp>
      <p:sp>
        <p:nvSpPr>
          <p:cNvPr id="53" name="text-2382">
            <a:extLst xmlns:a="http://schemas.openxmlformats.org/drawingml/2006/main">
              <a:ext uri="{FF2B5EF4-FFF2-40B4-BE49-F238E27FC236}">
                <a16:creationId xmlns:a16="http://schemas.microsoft.com/office/drawing/2014/main" id="{B9681705-E3ED-404A-804B-D0C3DA51F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3028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984674fabb87450d"/>
              </a:rPr>
              <a:t>開啟 Antigravity ↗</a:t>
            </a:r>
          </a:p>
        </p:txBody>
      </p:sp>
      <p:sp>
        <p:nvSpPr>
          <p:cNvPr id="54" name="shape-2439">
            <a:extLst xmlns:a="http://schemas.openxmlformats.org/drawingml/2006/main">
              <a:ext uri="{FF2B5EF4-FFF2-40B4-BE49-F238E27FC236}">
                <a16:creationId xmlns:a16="http://schemas.microsoft.com/office/drawing/2014/main" id="{A235047D-E085-4A4A-960A-4CDD95EC2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8450" y="247650"/>
            <a:ext cx="1219200" cy="13906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pic>
        <p:nvPicPr>
          <p:cNvPr id="1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28528d32a748be"/>
          <a:stretch xmlns:a="http://schemas.openxmlformats.org/drawingml/2006/main"/>
        </p:blipFill>
        <p:spPr>
          <a:xfrm xmlns:a="http://schemas.openxmlformats.org/drawingml/2006/main">
            <a:off x="10534650" y="314325"/>
            <a:ext cx="1066800" cy="1066800"/>
          </a:xfrm>
          <a:prstGeom xmlns:a="http://schemas.openxmlformats.org/drawingml/2006/main" prst="roundRect">
            <a:avLst>
              <a:gd name="adj" fmla="val 7143"/>
            </a:avLst>
          </a:prstGeom>
        </p:spPr>
      </p:pic>
      <p:sp>
        <p:nvSpPr>
          <p:cNvPr id="56" name="text-2440">
            <a:extLst xmlns:a="http://schemas.openxmlformats.org/drawingml/2006/main">
              <a:ext uri="{FF2B5EF4-FFF2-40B4-BE49-F238E27FC236}">
                <a16:creationId xmlns:a16="http://schemas.microsoft.com/office/drawing/2014/main" id="{1BE7D8D8-73A4-4E79-A03F-F65099B83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1400175"/>
            <a:ext cx="1066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82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Antigravity</a:t>
            </a:r>
          </a:p>
        </p:txBody>
      </p:sp>
    </p:spTree>
    <p:extLst>
      <p:ext uri="{BB962C8B-B14F-4D97-AF65-F5344CB8AC3E}">
        <p14:creationId xmlns:p14="http://schemas.microsoft.com/office/powerpoint/2010/main" val="1512267089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text-1568">
            <a:extLst xmlns:a="http://schemas.openxmlformats.org/drawingml/2006/main">
              <a:ext uri="{FF2B5EF4-FFF2-40B4-BE49-F238E27FC236}">
                <a16:creationId xmlns:a16="http://schemas.microsoft.com/office/drawing/2014/main" id="{ECDCA3EF-E861-4A87-8B02-D5E1E7EF3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EVIDENCE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1A3F31D-5244-434E-8C9D-CE54E49D3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9315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Agent 的完成證據：四樣少一樣就要追問</a:t>
            </a:r>
          </a:p>
        </p:txBody>
      </p:sp>
      <p:cxnSp>
        <p:nvCxnSpPr>
          <p:cNvPr id="28" name="shape-1569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1570">
            <a:extLst xmlns:a="http://schemas.openxmlformats.org/drawingml/2006/main">
              <a:ext uri="{FF2B5EF4-FFF2-40B4-BE49-F238E27FC236}">
                <a16:creationId xmlns:a16="http://schemas.microsoft.com/office/drawing/2014/main" id="{07FF71C1-BB49-43CB-886D-A34FC7FAC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60667D5F-9B2D-45EF-AD70-15F315EB0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27</a:t>
            </a:r>
          </a:p>
        </p:txBody>
      </p:sp>
      <p:sp>
        <p:nvSpPr>
          <p:cNvPr id="6" name="shape-1571">
            <a:extLst xmlns:a="http://schemas.openxmlformats.org/drawingml/2006/main">
              <a:ext uri="{FF2B5EF4-FFF2-40B4-BE49-F238E27FC236}">
                <a16:creationId xmlns:a16="http://schemas.microsoft.com/office/drawing/2014/main" id="{357C2805-817B-4326-973A-2C6F3A81B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7" name="text-1572">
            <a:extLst xmlns:a="http://schemas.openxmlformats.org/drawingml/2006/main">
              <a:ext uri="{FF2B5EF4-FFF2-40B4-BE49-F238E27FC236}">
                <a16:creationId xmlns:a16="http://schemas.microsoft.com/office/drawing/2014/main" id="{34A0DD46-39EE-49A3-838B-296DAE368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01</a:t>
            </a:r>
          </a:p>
        </p:txBody>
      </p:sp>
      <p:sp>
        <p:nvSpPr>
          <p:cNvPr id="8" name="text-1573">
            <a:extLst xmlns:a="http://schemas.openxmlformats.org/drawingml/2006/main">
              <a:ext uri="{FF2B5EF4-FFF2-40B4-BE49-F238E27FC236}">
                <a16:creationId xmlns:a16="http://schemas.microsoft.com/office/drawing/2014/main" id="{40EDE6D6-2B08-44A2-B975-0491B09FA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變更摘要</a:t>
            </a:r>
          </a:p>
        </p:txBody>
      </p:sp>
      <p:sp>
        <p:nvSpPr>
          <p:cNvPr id="9" name="text-1574">
            <a:extLst xmlns:a="http://schemas.openxmlformats.org/drawingml/2006/main">
              <a:ext uri="{FF2B5EF4-FFF2-40B4-BE49-F238E27FC236}">
                <a16:creationId xmlns:a16="http://schemas.microsoft.com/office/drawing/2014/main" id="{0E2B82F5-EC8B-409A-8393-EA7A12C21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改了哪些檔案、為什麼改、沒有改什麼。</a:t>
            </a:r>
          </a:p>
        </p:txBody>
      </p:sp>
      <p:sp>
        <p:nvSpPr>
          <p:cNvPr id="10" name="shape-1575">
            <a:extLst xmlns:a="http://schemas.openxmlformats.org/drawingml/2006/main">
              <a:ext uri="{FF2B5EF4-FFF2-40B4-BE49-F238E27FC236}">
                <a16:creationId xmlns:a16="http://schemas.microsoft.com/office/drawing/2014/main" id="{B9A35ADA-6F20-491A-B1C1-C0068A4A0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7563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1" name="text-1576">
            <a:extLst xmlns:a="http://schemas.openxmlformats.org/drawingml/2006/main">
              <a:ext uri="{FF2B5EF4-FFF2-40B4-BE49-F238E27FC236}">
                <a16:creationId xmlns:a16="http://schemas.microsoft.com/office/drawing/2014/main" id="{3A1C6458-3967-46D7-8C2D-34C3FA1FC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02</a:t>
            </a:r>
          </a:p>
        </p:txBody>
      </p:sp>
      <p:sp>
        <p:nvSpPr>
          <p:cNvPr id="12" name="text-1577">
            <a:extLst xmlns:a="http://schemas.openxmlformats.org/drawingml/2006/main">
              <a:ext uri="{FF2B5EF4-FFF2-40B4-BE49-F238E27FC236}">
                <a16:creationId xmlns:a16="http://schemas.microsoft.com/office/drawing/2014/main" id="{AC008790-CFDC-431E-8749-14E22D0DB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測試結果</a:t>
            </a:r>
          </a:p>
        </p:txBody>
      </p:sp>
      <p:sp>
        <p:nvSpPr>
          <p:cNvPr id="13" name="text-1578">
            <a:extLst xmlns:a="http://schemas.openxmlformats.org/drawingml/2006/main">
              <a:ext uri="{FF2B5EF4-FFF2-40B4-BE49-F238E27FC236}">
                <a16:creationId xmlns:a16="http://schemas.microsoft.com/office/drawing/2014/main" id="{6BCB9FF0-5AA3-44DA-B9AC-D2DFBFDCD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實際執行哪些檢查，結果是通過、失敗或未執行。</a:t>
            </a:r>
          </a:p>
        </p:txBody>
      </p:sp>
      <p:sp>
        <p:nvSpPr>
          <p:cNvPr id="14" name="shape-1579">
            <a:extLst xmlns:a="http://schemas.openxmlformats.org/drawingml/2006/main">
              <a:ext uri="{FF2B5EF4-FFF2-40B4-BE49-F238E27FC236}">
                <a16:creationId xmlns:a16="http://schemas.microsoft.com/office/drawing/2014/main" id="{A3676ADC-BDC3-4C2A-AFE5-1F393CE08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5" name="text-1580">
            <a:extLst xmlns:a="http://schemas.openxmlformats.org/drawingml/2006/main">
              <a:ext uri="{FF2B5EF4-FFF2-40B4-BE49-F238E27FC236}">
                <a16:creationId xmlns:a16="http://schemas.microsoft.com/office/drawing/2014/main" id="{6034B410-40F5-482C-98D6-D67ADC777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03</a:t>
            </a:r>
          </a:p>
        </p:txBody>
      </p:sp>
      <p:sp>
        <p:nvSpPr>
          <p:cNvPr id="16" name="text-1581">
            <a:extLst xmlns:a="http://schemas.openxmlformats.org/drawingml/2006/main">
              <a:ext uri="{FF2B5EF4-FFF2-40B4-BE49-F238E27FC236}">
                <a16:creationId xmlns:a16="http://schemas.microsoft.com/office/drawing/2014/main" id="{9B6A5C4C-35B9-4B50-8A5B-6FCC48DD4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畫面證據</a:t>
            </a:r>
          </a:p>
        </p:txBody>
      </p:sp>
      <p:sp>
        <p:nvSpPr>
          <p:cNvPr id="17" name="text-1582">
            <a:extLst xmlns:a="http://schemas.openxmlformats.org/drawingml/2006/main">
              <a:ext uri="{FF2B5EF4-FFF2-40B4-BE49-F238E27FC236}">
                <a16:creationId xmlns:a16="http://schemas.microsoft.com/office/drawing/2014/main" id="{EC825ACB-8FF2-49AD-A0D7-78CFCBFB3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用實際截圖或預覽驗證，不只描述應該長什麼樣。</a:t>
            </a:r>
          </a:p>
        </p:txBody>
      </p:sp>
      <p:sp>
        <p:nvSpPr>
          <p:cNvPr id="18" name="shape-1583">
            <a:extLst xmlns:a="http://schemas.openxmlformats.org/drawingml/2006/main">
              <a:ext uri="{FF2B5EF4-FFF2-40B4-BE49-F238E27FC236}">
                <a16:creationId xmlns:a16="http://schemas.microsoft.com/office/drawing/2014/main" id="{72F85ECF-AAD1-4139-9663-878AA6F1B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3988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9" name="text-1584">
            <a:extLst xmlns:a="http://schemas.openxmlformats.org/drawingml/2006/main">
              <a:ext uri="{FF2B5EF4-FFF2-40B4-BE49-F238E27FC236}">
                <a16:creationId xmlns:a16="http://schemas.microsoft.com/office/drawing/2014/main" id="{B06777B8-9C89-4B42-81EC-1937F030E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04</a:t>
            </a:r>
          </a:p>
        </p:txBody>
      </p:sp>
      <p:sp>
        <p:nvSpPr>
          <p:cNvPr id="20" name="text-1585">
            <a:extLst xmlns:a="http://schemas.openxmlformats.org/drawingml/2006/main">
              <a:ext uri="{FF2B5EF4-FFF2-40B4-BE49-F238E27FC236}">
                <a16:creationId xmlns:a16="http://schemas.microsoft.com/office/drawing/2014/main" id="{169463E4-63D1-403B-AF6E-8E615E74C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已知限制</a:t>
            </a:r>
          </a:p>
        </p:txBody>
      </p:sp>
      <p:sp>
        <p:nvSpPr>
          <p:cNvPr id="21" name="text-1586">
            <a:extLst xmlns:a="http://schemas.openxmlformats.org/drawingml/2006/main">
              <a:ext uri="{FF2B5EF4-FFF2-40B4-BE49-F238E27FC236}">
                <a16:creationId xmlns:a16="http://schemas.microsoft.com/office/drawing/2014/main" id="{BF6B03B8-DF83-44E7-BFD8-48B532DD9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哪些仍未確認、需要帳號、需要人工判斷或下一輪處理。</a:t>
            </a:r>
          </a:p>
        </p:txBody>
      </p:sp>
      <p:sp>
        <p:nvSpPr>
          <p:cNvPr id="22" name="text-2383">
            <a:extLst xmlns:a="http://schemas.openxmlformats.org/drawingml/2006/main">
              <a:ext uri="{FF2B5EF4-FFF2-40B4-BE49-F238E27FC236}">
                <a16:creationId xmlns:a16="http://schemas.microsoft.com/office/drawing/2014/main" id="{5F901BC4-2330-4B98-A762-D82466CDD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3028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a077c0945df54bb9"/>
              </a:rPr>
              <a:t>開啟 Antigravity ↗</a:t>
            </a:r>
          </a:p>
        </p:txBody>
      </p:sp>
      <p:sp>
        <p:nvSpPr>
          <p:cNvPr id="23" name="shape-2441">
            <a:extLst xmlns:a="http://schemas.openxmlformats.org/drawingml/2006/main">
              <a:ext uri="{FF2B5EF4-FFF2-40B4-BE49-F238E27FC236}">
                <a16:creationId xmlns:a16="http://schemas.microsoft.com/office/drawing/2014/main" id="{3564DA8B-51E2-4AB6-AEDC-4846B1E63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8450" y="247650"/>
            <a:ext cx="1219200" cy="13906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pic>
        <p:nvPicPr>
          <p:cNvPr id="4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9b72664c944591"/>
          <a:stretch xmlns:a="http://schemas.openxmlformats.org/drawingml/2006/main"/>
        </p:blipFill>
        <p:spPr>
          <a:xfrm xmlns:a="http://schemas.openxmlformats.org/drawingml/2006/main">
            <a:off x="10534650" y="314325"/>
            <a:ext cx="1066800" cy="1066800"/>
          </a:xfrm>
          <a:prstGeom xmlns:a="http://schemas.openxmlformats.org/drawingml/2006/main" prst="roundRect">
            <a:avLst>
              <a:gd name="adj" fmla="val 7143"/>
            </a:avLst>
          </a:prstGeom>
        </p:spPr>
      </p:pic>
      <p:sp>
        <p:nvSpPr>
          <p:cNvPr id="25" name="text-2442">
            <a:extLst xmlns:a="http://schemas.openxmlformats.org/drawingml/2006/main">
              <a:ext uri="{FF2B5EF4-FFF2-40B4-BE49-F238E27FC236}">
                <a16:creationId xmlns:a16="http://schemas.microsoft.com/office/drawing/2014/main" id="{0C87AA01-9112-4298-AE6A-BB137F9CD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1400175"/>
            <a:ext cx="1066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82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Antigravity</a:t>
            </a:r>
          </a:p>
        </p:txBody>
      </p:sp>
    </p:spTree>
    <p:extLst>
      <p:ext uri="{BB962C8B-B14F-4D97-AF65-F5344CB8AC3E}">
        <p14:creationId xmlns:p14="http://schemas.microsoft.com/office/powerpoint/2010/main" val="979837419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text-1587">
            <a:extLst xmlns:a="http://schemas.openxmlformats.org/drawingml/2006/main">
              <a:ext uri="{FF2B5EF4-FFF2-40B4-BE49-F238E27FC236}">
                <a16:creationId xmlns:a16="http://schemas.microsoft.com/office/drawing/2014/main" id="{5C821042-1947-4564-A25F-4AB71CE33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HANDS-ON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23AC4EC-9FF5-4EE3-9880-4FB155CF2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9315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實作 A｜Antigravity 完成一個小而完整的任務</a:t>
            </a:r>
          </a:p>
        </p:txBody>
      </p:sp>
      <p:cxnSp>
        <p:nvCxnSpPr>
          <p:cNvPr id="25" name="shape-1588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1589">
            <a:extLst xmlns:a="http://schemas.openxmlformats.org/drawingml/2006/main">
              <a:ext uri="{FF2B5EF4-FFF2-40B4-BE49-F238E27FC236}">
                <a16:creationId xmlns:a16="http://schemas.microsoft.com/office/drawing/2014/main" id="{8C43050A-1CFB-4F75-B32C-31531D8AE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FE521175-CCCC-408C-B354-54FA549B3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28</a:t>
            </a:r>
          </a:p>
        </p:txBody>
      </p:sp>
      <p:sp>
        <p:nvSpPr>
          <p:cNvPr id="6" name="text-1590">
            <a:extLst xmlns:a="http://schemas.openxmlformats.org/drawingml/2006/main">
              <a:ext uri="{FF2B5EF4-FFF2-40B4-BE49-F238E27FC236}">
                <a16:creationId xmlns:a16="http://schemas.microsoft.com/office/drawing/2014/main" id="{023BEE1C-F529-47ED-AFC6-E9DA4CBD2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2000250" cy="20002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31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18</a:t>
            </a:r>
          </a:p>
          <a:p xmlns:a="http://schemas.openxmlformats.org/drawingml/2006/main">
            <a:pPr algn="ctr">
              <a:lnSpc>
                <a:spcPct val="108000"/>
              </a:lnSpc>
              <a:buNone/>
              <a:defRPr sz="31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分鐘</a:t>
            </a:r>
          </a:p>
        </p:txBody>
      </p:sp>
      <p:sp>
        <p:nvSpPr>
          <p:cNvPr id="7" name="text-1591">
            <a:extLst xmlns:a="http://schemas.openxmlformats.org/drawingml/2006/main">
              <a:ext uri="{FF2B5EF4-FFF2-40B4-BE49-F238E27FC236}">
                <a16:creationId xmlns:a16="http://schemas.microsoft.com/office/drawing/2014/main" id="{3046AA26-64A6-4B34-A2ED-81224F243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1733550"/>
            <a:ext cx="3143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21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操作步驟</a:t>
            </a:r>
          </a:p>
        </p:txBody>
      </p:sp>
      <p:sp>
        <p:nvSpPr>
          <p:cNvPr id="8" name="text-1592">
            <a:extLst xmlns:a="http://schemas.openxmlformats.org/drawingml/2006/main">
              <a:ext uri="{FF2B5EF4-FFF2-40B4-BE49-F238E27FC236}">
                <a16:creationId xmlns:a16="http://schemas.microsoft.com/office/drawing/2014/main" id="{9D616F96-1EF5-4086-894B-08D5F3E66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240030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2EDF8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1</a:t>
            </a:r>
          </a:p>
        </p:txBody>
      </p:sp>
      <p:sp>
        <p:nvSpPr>
          <p:cNvPr id="9" name="text-1593">
            <a:extLst xmlns:a="http://schemas.openxmlformats.org/drawingml/2006/main">
              <a:ext uri="{FF2B5EF4-FFF2-40B4-BE49-F238E27FC236}">
                <a16:creationId xmlns:a16="http://schemas.microsoft.com/office/drawing/2014/main" id="{F9F432C6-2C13-46B2-B9BB-A105FAC14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2400300"/>
            <a:ext cx="5048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交付四句任務簡報</a:t>
            </a:r>
          </a:p>
        </p:txBody>
      </p:sp>
      <p:sp>
        <p:nvSpPr>
          <p:cNvPr id="10" name="text-1594">
            <a:extLst xmlns:a="http://schemas.openxmlformats.org/drawingml/2006/main">
              <a:ext uri="{FF2B5EF4-FFF2-40B4-BE49-F238E27FC236}">
                <a16:creationId xmlns:a16="http://schemas.microsoft.com/office/drawing/2014/main" id="{818F6C0C-B77D-46E8-B315-BD31FFA14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310515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2EDF8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2</a:t>
            </a:r>
          </a:p>
        </p:txBody>
      </p:sp>
      <p:sp>
        <p:nvSpPr>
          <p:cNvPr id="11" name="text-1595">
            <a:extLst xmlns:a="http://schemas.openxmlformats.org/drawingml/2006/main">
              <a:ext uri="{FF2B5EF4-FFF2-40B4-BE49-F238E27FC236}">
                <a16:creationId xmlns:a16="http://schemas.microsoft.com/office/drawing/2014/main" id="{BACAA2DA-D6CC-467C-97D6-23935249A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3105150"/>
            <a:ext cx="5048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先請 Agent 檢查並提出計畫</a:t>
            </a:r>
          </a:p>
        </p:txBody>
      </p:sp>
      <p:sp>
        <p:nvSpPr>
          <p:cNvPr id="12" name="text-1596">
            <a:extLst xmlns:a="http://schemas.openxmlformats.org/drawingml/2006/main">
              <a:ext uri="{FF2B5EF4-FFF2-40B4-BE49-F238E27FC236}">
                <a16:creationId xmlns:a16="http://schemas.microsoft.com/office/drawing/2014/main" id="{CD0BA518-3AA1-4979-9A53-478FCC61E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381000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2EDF8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3</a:t>
            </a:r>
          </a:p>
        </p:txBody>
      </p:sp>
      <p:sp>
        <p:nvSpPr>
          <p:cNvPr id="13" name="text-1597">
            <a:extLst xmlns:a="http://schemas.openxmlformats.org/drawingml/2006/main">
              <a:ext uri="{FF2B5EF4-FFF2-40B4-BE49-F238E27FC236}">
                <a16:creationId xmlns:a16="http://schemas.microsoft.com/office/drawing/2014/main" id="{4745F822-F20D-41B4-952F-B670A61B9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3810000"/>
            <a:ext cx="5048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確認範圍後執行</a:t>
            </a:r>
          </a:p>
        </p:txBody>
      </p:sp>
      <p:sp>
        <p:nvSpPr>
          <p:cNvPr id="14" name="text-1598">
            <a:extLst xmlns:a="http://schemas.openxmlformats.org/drawingml/2006/main">
              <a:ext uri="{FF2B5EF4-FFF2-40B4-BE49-F238E27FC236}">
                <a16:creationId xmlns:a16="http://schemas.microsoft.com/office/drawing/2014/main" id="{1C22B8D8-E245-4DA7-B20B-41FEAA382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451485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2EDF8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4</a:t>
            </a:r>
          </a:p>
        </p:txBody>
      </p:sp>
      <p:sp>
        <p:nvSpPr>
          <p:cNvPr id="15" name="text-1599">
            <a:extLst xmlns:a="http://schemas.openxmlformats.org/drawingml/2006/main">
              <a:ext uri="{FF2B5EF4-FFF2-40B4-BE49-F238E27FC236}">
                <a16:creationId xmlns:a16="http://schemas.microsoft.com/office/drawing/2014/main" id="{18E3686E-F1E8-49A9-A4DC-4E4A6EA12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4514850"/>
            <a:ext cx="5048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取得變更、測試與限制</a:t>
            </a:r>
          </a:p>
        </p:txBody>
      </p:sp>
      <p:sp>
        <p:nvSpPr>
          <p:cNvPr id="16" name="shape-1600">
            <a:extLst xmlns:a="http://schemas.openxmlformats.org/drawingml/2006/main">
              <a:ext uri="{FF2B5EF4-FFF2-40B4-BE49-F238E27FC236}">
                <a16:creationId xmlns:a16="http://schemas.microsoft.com/office/drawing/2014/main" id="{391D0527-8D5C-4F07-9B74-2CEB11FB6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1790700"/>
            <a:ext cx="2362200" cy="3905250"/>
          </a:xfrm>
          <a:prstGeom xmlns:a="http://schemas.openxmlformats.org/drawingml/2006/main" prst="roundRect">
            <a:avLst>
              <a:gd name="adj" fmla="val 645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7" name="text-1601">
            <a:extLst xmlns:a="http://schemas.openxmlformats.org/drawingml/2006/main">
              <a:ext uri="{FF2B5EF4-FFF2-40B4-BE49-F238E27FC236}">
                <a16:creationId xmlns:a16="http://schemas.microsoft.com/office/drawing/2014/main" id="{A711365A-3DD0-46FB-95BF-B3A1022BF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057400"/>
            <a:ext cx="18669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1">
                <a:solidFill>
                  <a:srgbClr val="FF6B4A"/>
                </a:solidFill>
                <a:latin typeface="Noto Sans TC"/>
                <a:ea typeface="Noto Sans TC"/>
                <a:cs typeface="Noto Sans TC"/>
              </a:defRPr>
            </a:pPr>
            <a:r>
              <a:rPr sz="1725" b="1">
                <a:solidFill>
                  <a:srgbClr val="FF6B4A"/>
                </a:solidFill>
                <a:latin typeface="Noto Sans TC"/>
                <a:ea typeface="Noto Sans TC"/>
                <a:cs typeface="Noto Sans TC"/>
              </a:rPr>
              <a:t>完成條件</a:t>
            </a:r>
          </a:p>
        </p:txBody>
      </p:sp>
      <p:sp>
        <p:nvSpPr>
          <p:cNvPr id="18" name="text-1602">
            <a:extLst xmlns:a="http://schemas.openxmlformats.org/drawingml/2006/main">
              <a:ext uri="{FF2B5EF4-FFF2-40B4-BE49-F238E27FC236}">
                <a16:creationId xmlns:a16="http://schemas.microsoft.com/office/drawing/2014/main" id="{3CECAA20-5E54-41D6-A956-E7515ADDA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705100"/>
            <a:ext cx="18669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✓ 任務單一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✓ 有實際產物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✓ 有至少一項驗證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✓ 沒有未授權發布</a:t>
            </a:r>
          </a:p>
        </p:txBody>
      </p:sp>
      <p:sp>
        <p:nvSpPr>
          <p:cNvPr id="19" name="text-2384">
            <a:extLst xmlns:a="http://schemas.openxmlformats.org/drawingml/2006/main">
              <a:ext uri="{FF2B5EF4-FFF2-40B4-BE49-F238E27FC236}">
                <a16:creationId xmlns:a16="http://schemas.microsoft.com/office/drawing/2014/main" id="{5A290AB8-6AE9-4D83-A438-1EE63E36A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3028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bc4cc494adcd44e1"/>
              </a:rPr>
              <a:t>開啟 Antigravity ↗</a:t>
            </a:r>
          </a:p>
        </p:txBody>
      </p:sp>
      <p:sp>
        <p:nvSpPr>
          <p:cNvPr id="20" name="shape-2443">
            <a:extLst xmlns:a="http://schemas.openxmlformats.org/drawingml/2006/main">
              <a:ext uri="{FF2B5EF4-FFF2-40B4-BE49-F238E27FC236}">
                <a16:creationId xmlns:a16="http://schemas.microsoft.com/office/drawing/2014/main" id="{FF35D9CA-5085-48BB-AD02-A1450BDAB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8450" y="247650"/>
            <a:ext cx="1219200" cy="13906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pic>
        <p:nvPicPr>
          <p:cNvPr id="4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9deb34e62a4f4f"/>
          <a:stretch xmlns:a="http://schemas.openxmlformats.org/drawingml/2006/main"/>
        </p:blipFill>
        <p:spPr>
          <a:xfrm xmlns:a="http://schemas.openxmlformats.org/drawingml/2006/main">
            <a:off x="10534650" y="314325"/>
            <a:ext cx="1066800" cy="1066800"/>
          </a:xfrm>
          <a:prstGeom xmlns:a="http://schemas.openxmlformats.org/drawingml/2006/main" prst="roundRect">
            <a:avLst>
              <a:gd name="adj" fmla="val 7143"/>
            </a:avLst>
          </a:prstGeom>
        </p:spPr>
      </p:pic>
      <p:sp>
        <p:nvSpPr>
          <p:cNvPr id="22" name="text-2444">
            <a:extLst xmlns:a="http://schemas.openxmlformats.org/drawingml/2006/main">
              <a:ext uri="{FF2B5EF4-FFF2-40B4-BE49-F238E27FC236}">
                <a16:creationId xmlns:a16="http://schemas.microsoft.com/office/drawing/2014/main" id="{6DC24585-CC1B-4506-8EBD-AE410B992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1400175"/>
            <a:ext cx="1066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82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Antigravity</a:t>
            </a:r>
          </a:p>
        </p:txBody>
      </p:sp>
    </p:spTree>
    <p:extLst>
      <p:ext uri="{BB962C8B-B14F-4D97-AF65-F5344CB8AC3E}">
        <p14:creationId xmlns:p14="http://schemas.microsoft.com/office/powerpoint/2010/main" val="357332713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text-1603">
            <a:extLst xmlns:a="http://schemas.openxmlformats.org/drawingml/2006/main">
              <a:ext uri="{FF2B5EF4-FFF2-40B4-BE49-F238E27FC236}">
                <a16:creationId xmlns:a16="http://schemas.microsoft.com/office/drawing/2014/main" id="{FC33D65F-8D22-4BBE-B7DB-CF7AE4CDE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SCHEDULED AGENT · GEMINI SPARK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EE1CE81-8F38-46F7-AD49-43F1EEC61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8286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Gemini Spark：讓 Agent 按時上工</a:t>
            </a:r>
          </a:p>
        </p:txBody>
      </p:sp>
      <p:cxnSp>
        <p:nvCxnSpPr>
          <p:cNvPr id="32" name="shape-1604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1605">
            <a:extLst xmlns:a="http://schemas.openxmlformats.org/drawingml/2006/main">
              <a:ext uri="{FF2B5EF4-FFF2-40B4-BE49-F238E27FC236}">
                <a16:creationId xmlns:a16="http://schemas.microsoft.com/office/drawing/2014/main" id="{335390AE-4D45-4C19-B3A3-32A3C9AFD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39BF77B6-74DC-48E8-9FF4-177003801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29</a:t>
            </a:r>
          </a:p>
        </p:txBody>
      </p:sp>
      <p:sp>
        <p:nvSpPr>
          <p:cNvPr id="6" name="shape-1606">
            <a:extLst xmlns:a="http://schemas.openxmlformats.org/drawingml/2006/main">
              <a:ext uri="{FF2B5EF4-FFF2-40B4-BE49-F238E27FC236}">
                <a16:creationId xmlns:a16="http://schemas.microsoft.com/office/drawing/2014/main" id="{096B4267-0DBD-4554-83DE-C8CE9264C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7" name="text-1607">
            <a:extLst xmlns:a="http://schemas.openxmlformats.org/drawingml/2006/main">
              <a:ext uri="{FF2B5EF4-FFF2-40B4-BE49-F238E27FC236}">
                <a16:creationId xmlns:a16="http://schemas.microsoft.com/office/drawing/2014/main" id="{836E888F-DA0E-42CD-9469-98ADB3D83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01</a:t>
            </a:r>
          </a:p>
        </p:txBody>
      </p:sp>
      <p:sp>
        <p:nvSpPr>
          <p:cNvPr id="8" name="text-1608">
            <a:extLst xmlns:a="http://schemas.openxmlformats.org/drawingml/2006/main">
              <a:ext uri="{FF2B5EF4-FFF2-40B4-BE49-F238E27FC236}">
                <a16:creationId xmlns:a16="http://schemas.microsoft.com/office/drawing/2014/main" id="{ADF0DE86-3941-4B9D-BB7C-EFDFF4E88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一次任務</a:t>
            </a:r>
          </a:p>
        </p:txBody>
      </p:sp>
      <p:sp>
        <p:nvSpPr>
          <p:cNvPr id="9" name="text-1609">
            <a:extLst xmlns:a="http://schemas.openxmlformats.org/drawingml/2006/main">
              <a:ext uri="{FF2B5EF4-FFF2-40B4-BE49-F238E27FC236}">
                <a16:creationId xmlns:a16="http://schemas.microsoft.com/office/drawing/2014/main" id="{2E24F8DF-681F-48BE-AC97-6AE4EC82F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先說清楚目標、素材、限制與驗收，讓 Spark 完成一個可檢查的工作。</a:t>
            </a:r>
          </a:p>
        </p:txBody>
      </p:sp>
      <p:sp>
        <p:nvSpPr>
          <p:cNvPr id="10" name="shape-1610">
            <a:extLst xmlns:a="http://schemas.openxmlformats.org/drawingml/2006/main">
              <a:ext uri="{FF2B5EF4-FFF2-40B4-BE49-F238E27FC236}">
                <a16:creationId xmlns:a16="http://schemas.microsoft.com/office/drawing/2014/main" id="{85AC33D9-DDEC-449F-971E-6E5527C1E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7563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1" name="text-1611">
            <a:extLst xmlns:a="http://schemas.openxmlformats.org/drawingml/2006/main">
              <a:ext uri="{FF2B5EF4-FFF2-40B4-BE49-F238E27FC236}">
                <a16:creationId xmlns:a16="http://schemas.microsoft.com/office/drawing/2014/main" id="{4D693D07-953E-4CE2-9EEE-391682CEA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0E9F9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02</a:t>
            </a:r>
          </a:p>
        </p:txBody>
      </p:sp>
      <p:sp>
        <p:nvSpPr>
          <p:cNvPr id="12" name="text-1612">
            <a:extLst xmlns:a="http://schemas.openxmlformats.org/drawingml/2006/main">
              <a:ext uri="{FF2B5EF4-FFF2-40B4-BE49-F238E27FC236}">
                <a16:creationId xmlns:a16="http://schemas.microsoft.com/office/drawing/2014/main" id="{DEFC493A-830B-482D-AD1F-276331A8F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背景排程</a:t>
            </a:r>
          </a:p>
        </p:txBody>
      </p:sp>
      <p:sp>
        <p:nvSpPr>
          <p:cNvPr id="13" name="text-1613">
            <a:extLst xmlns:a="http://schemas.openxmlformats.org/drawingml/2006/main">
              <a:ext uri="{FF2B5EF4-FFF2-40B4-BE49-F238E27FC236}">
                <a16:creationId xmlns:a16="http://schemas.microsoft.com/office/drawing/2014/main" id="{44A15DD0-C368-4F04-9DA0-BF1675070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把任務交給雲端，在指定時間或符合條件時啟動，不必一直守在聊天室前。</a:t>
            </a:r>
          </a:p>
        </p:txBody>
      </p:sp>
      <p:sp>
        <p:nvSpPr>
          <p:cNvPr id="14" name="shape-1614">
            <a:extLst xmlns:a="http://schemas.openxmlformats.org/drawingml/2006/main">
              <a:ext uri="{FF2B5EF4-FFF2-40B4-BE49-F238E27FC236}">
                <a16:creationId xmlns:a16="http://schemas.microsoft.com/office/drawing/2014/main" id="{817E5534-D5BF-4A0D-80E1-2C21BAE4A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5" name="text-1615">
            <a:extLst xmlns:a="http://schemas.openxmlformats.org/drawingml/2006/main">
              <a:ext uri="{FF2B5EF4-FFF2-40B4-BE49-F238E27FC236}">
                <a16:creationId xmlns:a16="http://schemas.microsoft.com/office/drawing/2014/main" id="{27FB3CEA-70B9-44BE-A0E7-81D1FF810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F6B4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03</a:t>
            </a:r>
          </a:p>
        </p:txBody>
      </p:sp>
      <p:sp>
        <p:nvSpPr>
          <p:cNvPr id="16" name="text-1616">
            <a:extLst xmlns:a="http://schemas.openxmlformats.org/drawingml/2006/main">
              <a:ext uri="{FF2B5EF4-FFF2-40B4-BE49-F238E27FC236}">
                <a16:creationId xmlns:a16="http://schemas.microsoft.com/office/drawing/2014/main" id="{A3BE15F3-0DE8-4E78-991D-272BE6579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重複工作</a:t>
            </a:r>
          </a:p>
        </p:txBody>
      </p:sp>
      <p:sp>
        <p:nvSpPr>
          <p:cNvPr id="17" name="text-1617">
            <a:extLst xmlns:a="http://schemas.openxmlformats.org/drawingml/2006/main">
              <a:ext uri="{FF2B5EF4-FFF2-40B4-BE49-F238E27FC236}">
                <a16:creationId xmlns:a16="http://schemas.microsoft.com/office/drawing/2014/main" id="{1BAB9A72-7E50-4930-A6D1-D1453B5CF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每週整理教學資料、追蹤研究主題、彙整待辦，讓高頻流程按表運行。</a:t>
            </a:r>
          </a:p>
        </p:txBody>
      </p:sp>
      <p:sp>
        <p:nvSpPr>
          <p:cNvPr id="18" name="shape-1618">
            <a:extLst xmlns:a="http://schemas.openxmlformats.org/drawingml/2006/main">
              <a:ext uri="{FF2B5EF4-FFF2-40B4-BE49-F238E27FC236}">
                <a16:creationId xmlns:a16="http://schemas.microsoft.com/office/drawing/2014/main" id="{39D37A46-E788-47E2-9DE3-D085FC45B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3988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9" name="text-1619">
            <a:extLst xmlns:a="http://schemas.openxmlformats.org/drawingml/2006/main">
              <a:ext uri="{FF2B5EF4-FFF2-40B4-BE49-F238E27FC236}">
                <a16:creationId xmlns:a16="http://schemas.microsoft.com/office/drawing/2014/main" id="{9D4EBDCB-3A07-4F02-80A4-56A492F35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A78BF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04</a:t>
            </a:r>
          </a:p>
        </p:txBody>
      </p:sp>
      <p:sp>
        <p:nvSpPr>
          <p:cNvPr id="20" name="text-1620">
            <a:extLst xmlns:a="http://schemas.openxmlformats.org/drawingml/2006/main">
              <a:ext uri="{FF2B5EF4-FFF2-40B4-BE49-F238E27FC236}">
                <a16:creationId xmlns:a16="http://schemas.microsoft.com/office/drawing/2014/main" id="{53C34AE0-DDB6-4097-B07E-FB5D7CDA5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人仍在迴路</a:t>
            </a:r>
          </a:p>
        </p:txBody>
      </p:sp>
      <p:sp>
        <p:nvSpPr>
          <p:cNvPr id="21" name="text-1621">
            <a:extLst xmlns:a="http://schemas.openxmlformats.org/drawingml/2006/main">
              <a:ext uri="{FF2B5EF4-FFF2-40B4-BE49-F238E27FC236}">
                <a16:creationId xmlns:a16="http://schemas.microsoft.com/office/drawing/2014/main" id="{99A8435D-6304-4F5A-91D9-14D0CB662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產出先進草稿與待確認區；公開、寄送、評分與敏感決策仍由人確認。</a:t>
            </a:r>
          </a:p>
        </p:txBody>
      </p:sp>
      <p:sp>
        <p:nvSpPr>
          <p:cNvPr id="22" name="text-2391">
            <a:extLst xmlns:a="http://schemas.openxmlformats.org/drawingml/2006/main">
              <a:ext uri="{FF2B5EF4-FFF2-40B4-BE49-F238E27FC236}">
                <a16:creationId xmlns:a16="http://schemas.microsoft.com/office/drawing/2014/main" id="{29A98CB7-9DE8-4B31-83EF-8FF86ED0B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2038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8903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3892706ddec34ed0"/>
              </a:rPr>
              <a:t>Gemini Spark ↗</a:t>
            </a: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8a02cd0625c740f2"/>
              </a:rPr>
              <a:t>Google 排程說明 ↗</a:t>
            </a: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e0c6c13f433f4517"/>
              </a:rPr>
              <a:t>影片教學 ↗</a:t>
            </a:r>
          </a:p>
        </p:txBody>
      </p:sp>
      <p:sp>
        <p:nvSpPr>
          <p:cNvPr id="23" name="shape-2466">
            <a:extLst xmlns:a="http://schemas.openxmlformats.org/drawingml/2006/main">
              <a:ext uri="{FF2B5EF4-FFF2-40B4-BE49-F238E27FC236}">
                <a16:creationId xmlns:a16="http://schemas.microsoft.com/office/drawing/2014/main" id="{8FD88AEB-FF1D-43DF-9E05-6661AEEBC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247650"/>
            <a:ext cx="2247900" cy="97155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pic>
        <p:nvPicPr>
          <p:cNvPr id="5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a687db50504877"/>
          <a:stretch xmlns:a="http://schemas.openxmlformats.org/drawingml/2006/main"/>
        </p:blipFill>
        <p:spPr>
          <a:xfrm xmlns:a="http://schemas.openxmlformats.org/drawingml/2006/main">
            <a:off x="95059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25" name="text-2467">
            <a:extLst xmlns:a="http://schemas.openxmlformats.org/drawingml/2006/main">
              <a:ext uri="{FF2B5EF4-FFF2-40B4-BE49-F238E27FC236}">
                <a16:creationId xmlns:a16="http://schemas.microsoft.com/office/drawing/2014/main" id="{4688CDD8-346E-4885-A6C6-AD61C6D29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Spark</a:t>
            </a:r>
          </a:p>
        </p:txBody>
      </p:sp>
      <p:pic>
        <p:nvPicPr>
          <p:cNvPr id="5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58e20e45e041f7"/>
          <a:stretch xmlns:a="http://schemas.openxmlformats.org/drawingml/2006/main"/>
        </p:blipFill>
        <p:spPr>
          <a:xfrm xmlns:a="http://schemas.openxmlformats.org/drawingml/2006/main">
            <a:off x="102298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27" name="text-2468">
            <a:extLst xmlns:a="http://schemas.openxmlformats.org/drawingml/2006/main">
              <a:ext uri="{FF2B5EF4-FFF2-40B4-BE49-F238E27FC236}">
                <a16:creationId xmlns:a16="http://schemas.microsoft.com/office/drawing/2014/main" id="{1FAF8287-3325-4740-AD8D-A7397AA62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98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99028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Google 排程說明</a:t>
            </a:r>
          </a:p>
        </p:txBody>
      </p:sp>
      <p:pic>
        <p:nvPicPr>
          <p:cNvPr id="5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9fd7e7bf854edb"/>
          <a:stretch xmlns:a="http://schemas.openxmlformats.org/drawingml/2006/main"/>
        </p:blipFill>
        <p:spPr>
          <a:xfrm xmlns:a="http://schemas.openxmlformats.org/drawingml/2006/main">
            <a:off x="109537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29" name="text-2469">
            <a:extLst xmlns:a="http://schemas.openxmlformats.org/drawingml/2006/main">
              <a:ext uri="{FF2B5EF4-FFF2-40B4-BE49-F238E27FC236}">
                <a16:creationId xmlns:a16="http://schemas.microsoft.com/office/drawing/2014/main" id="{78469179-AD37-45E5-843E-91C52CBB4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影片教學</a:t>
            </a:r>
          </a:p>
        </p:txBody>
      </p:sp>
    </p:spTree>
    <p:extLst>
      <p:ext uri="{BB962C8B-B14F-4D97-AF65-F5344CB8AC3E}">
        <p14:creationId xmlns:p14="http://schemas.microsoft.com/office/powerpoint/2010/main" val="1248559049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text-1622">
            <a:extLst xmlns:a="http://schemas.openxmlformats.org/drawingml/2006/main">
              <a:ext uri="{FF2B5EF4-FFF2-40B4-BE49-F238E27FC236}">
                <a16:creationId xmlns:a16="http://schemas.microsoft.com/office/drawing/2014/main" id="{4EF2126D-1C22-4243-96F4-CFB25D944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SPARK METHOD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424E6D0-1923-4D32-A961-5B89FD4C1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87058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影片教學法：Notebook → Skill → Task → Review</a:t>
            </a:r>
          </a:p>
        </p:txBody>
      </p:sp>
      <p:cxnSp>
        <p:nvCxnSpPr>
          <p:cNvPr id="38" name="shape-1623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1624">
            <a:extLst xmlns:a="http://schemas.openxmlformats.org/drawingml/2006/main">
              <a:ext uri="{FF2B5EF4-FFF2-40B4-BE49-F238E27FC236}">
                <a16:creationId xmlns:a16="http://schemas.microsoft.com/office/drawing/2014/main" id="{83BE20DA-C570-45EF-AEF4-6594B0797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4799D7A1-F95C-44A8-8B10-F068C17E0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30</a:t>
            </a:r>
          </a:p>
        </p:txBody>
      </p:sp>
      <p:sp>
        <p:nvSpPr>
          <p:cNvPr id="6" name="shape-1625">
            <a:extLst xmlns:a="http://schemas.openxmlformats.org/drawingml/2006/main">
              <a:ext uri="{FF2B5EF4-FFF2-40B4-BE49-F238E27FC236}">
                <a16:creationId xmlns:a16="http://schemas.microsoft.com/office/drawing/2014/main" id="{2A50F232-83FE-4CA2-BE8E-12256BF4F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1676400"/>
            <a:ext cx="2814638" cy="3143250"/>
          </a:xfrm>
          <a:prstGeom xmlns:a="http://schemas.openxmlformats.org/drawingml/2006/main" prst="roundRect">
            <a:avLst>
              <a:gd name="adj" fmla="val 54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7" name="shape-1626">
            <a:extLst xmlns:a="http://schemas.openxmlformats.org/drawingml/2006/main">
              <a:ext uri="{FF2B5EF4-FFF2-40B4-BE49-F238E27FC236}">
                <a16:creationId xmlns:a16="http://schemas.microsoft.com/office/drawing/2014/main" id="{B1ACB73F-D134-4745-A4F3-B20763C7E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90700"/>
            <a:ext cx="2471738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text-1627">
            <a:extLst xmlns:a="http://schemas.openxmlformats.org/drawingml/2006/main">
              <a:ext uri="{FF2B5EF4-FFF2-40B4-BE49-F238E27FC236}">
                <a16:creationId xmlns:a16="http://schemas.microsoft.com/office/drawing/2014/main" id="{2ECEC8B2-813C-4DC9-A663-2373B7D82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1</a:t>
            </a:r>
          </a:p>
        </p:txBody>
      </p:sp>
      <p:sp>
        <p:nvSpPr>
          <p:cNvPr id="9" name="text-1628">
            <a:extLst xmlns:a="http://schemas.openxmlformats.org/drawingml/2006/main">
              <a:ext uri="{FF2B5EF4-FFF2-40B4-BE49-F238E27FC236}">
                <a16:creationId xmlns:a16="http://schemas.microsoft.com/office/drawing/2014/main" id="{73CE88FD-2797-4F8A-8E93-E222573E4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86050"/>
            <a:ext cx="266223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Notebook</a:t>
            </a:r>
          </a:p>
        </p:txBody>
      </p:sp>
      <p:sp>
        <p:nvSpPr>
          <p:cNvPr id="10" name="text-1629">
            <a:extLst xmlns:a="http://schemas.openxmlformats.org/drawingml/2006/main">
              <a:ext uri="{FF2B5EF4-FFF2-40B4-BE49-F238E27FC236}">
                <a16:creationId xmlns:a16="http://schemas.microsoft.com/office/drawing/2014/main" id="{EB4D5F7E-C156-4DC5-B6A4-4CF8EA3DA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52800"/>
            <a:ext cx="2395538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整理規範、來源與可引用資料</a:t>
            </a:r>
          </a:p>
        </p:txBody>
      </p:sp>
      <p:sp>
        <p:nvSpPr>
          <p:cNvPr id="11" name="text-1630">
            <a:extLst xmlns:a="http://schemas.openxmlformats.org/drawingml/2006/main">
              <a:ext uri="{FF2B5EF4-FFF2-40B4-BE49-F238E27FC236}">
                <a16:creationId xmlns:a16="http://schemas.microsoft.com/office/drawing/2014/main" id="{26A634E5-5C82-4414-9DC3-D06BBCBAF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6113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12" name="shape-1631">
            <a:extLst xmlns:a="http://schemas.openxmlformats.org/drawingml/2006/main">
              <a:ext uri="{FF2B5EF4-FFF2-40B4-BE49-F238E27FC236}">
                <a16:creationId xmlns:a16="http://schemas.microsoft.com/office/drawing/2014/main" id="{20DFE4AD-72F4-4B6F-96D7-3050A4BD7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1838" y="1676400"/>
            <a:ext cx="2814638" cy="3143250"/>
          </a:xfrm>
          <a:prstGeom xmlns:a="http://schemas.openxmlformats.org/drawingml/2006/main" prst="roundRect">
            <a:avLst>
              <a:gd name="adj" fmla="val 54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3" name="shape-1632">
            <a:extLst xmlns:a="http://schemas.openxmlformats.org/drawingml/2006/main">
              <a:ext uri="{FF2B5EF4-FFF2-40B4-BE49-F238E27FC236}">
                <a16:creationId xmlns:a16="http://schemas.microsoft.com/office/drawing/2014/main" id="{8AE1BF0A-D722-4D58-AB24-20D8953F2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3288" y="1790700"/>
            <a:ext cx="2471738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E9F9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text-1633">
            <a:extLst xmlns:a="http://schemas.openxmlformats.org/drawingml/2006/main">
              <a:ext uri="{FF2B5EF4-FFF2-40B4-BE49-F238E27FC236}">
                <a16:creationId xmlns:a16="http://schemas.microsoft.com/office/drawing/2014/main" id="{381F6F1D-18E9-433C-860F-DF7A17D5A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8038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9F9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2</a:t>
            </a:r>
          </a:p>
        </p:txBody>
      </p:sp>
      <p:sp>
        <p:nvSpPr>
          <p:cNvPr id="15" name="text-1634">
            <a:extLst xmlns:a="http://schemas.openxmlformats.org/drawingml/2006/main">
              <a:ext uri="{FF2B5EF4-FFF2-40B4-BE49-F238E27FC236}">
                <a16:creationId xmlns:a16="http://schemas.microsoft.com/office/drawing/2014/main" id="{7C152780-F529-4348-89F2-9C2F30A75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8038" y="2686050"/>
            <a:ext cx="266223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Skill</a:t>
            </a:r>
          </a:p>
        </p:txBody>
      </p:sp>
      <p:sp>
        <p:nvSpPr>
          <p:cNvPr id="16" name="text-1635">
            <a:extLst xmlns:a="http://schemas.openxmlformats.org/drawingml/2006/main">
              <a:ext uri="{FF2B5EF4-FFF2-40B4-BE49-F238E27FC236}">
                <a16:creationId xmlns:a16="http://schemas.microsoft.com/office/drawing/2014/main" id="{645B3312-1E2A-46F1-BB26-1FE3ABD0A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1388" y="3352800"/>
            <a:ext cx="2395538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封裝規則、參考筆記本與輸出格式</a:t>
            </a:r>
          </a:p>
        </p:txBody>
      </p:sp>
      <p:sp>
        <p:nvSpPr>
          <p:cNvPr id="17" name="text-1636">
            <a:extLst xmlns:a="http://schemas.openxmlformats.org/drawingml/2006/main">
              <a:ext uri="{FF2B5EF4-FFF2-40B4-BE49-F238E27FC236}">
                <a16:creationId xmlns:a16="http://schemas.microsoft.com/office/drawing/2014/main" id="{0587D65D-B839-4576-91F0-D3BA5D0EB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18" name="shape-1637">
            <a:extLst xmlns:a="http://schemas.openxmlformats.org/drawingml/2006/main">
              <a:ext uri="{FF2B5EF4-FFF2-40B4-BE49-F238E27FC236}">
                <a16:creationId xmlns:a16="http://schemas.microsoft.com/office/drawing/2014/main" id="{D535CD00-6C9F-49B9-84D1-8925832C2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5525" y="1676400"/>
            <a:ext cx="2814638" cy="3143250"/>
          </a:xfrm>
          <a:prstGeom xmlns:a="http://schemas.openxmlformats.org/drawingml/2006/main" prst="roundRect">
            <a:avLst>
              <a:gd name="adj" fmla="val 54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9" name="shape-1638">
            <a:extLst xmlns:a="http://schemas.openxmlformats.org/drawingml/2006/main">
              <a:ext uri="{FF2B5EF4-FFF2-40B4-BE49-F238E27FC236}">
                <a16:creationId xmlns:a16="http://schemas.microsoft.com/office/drawing/2014/main" id="{0CB00708-408B-4677-87BC-C6D222FA3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6975" y="1790700"/>
            <a:ext cx="2471738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6B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text-1639">
            <a:extLst xmlns:a="http://schemas.openxmlformats.org/drawingml/2006/main">
              <a:ext uri="{FF2B5EF4-FFF2-40B4-BE49-F238E27FC236}">
                <a16:creationId xmlns:a16="http://schemas.microsoft.com/office/drawing/2014/main" id="{51D334D9-92A1-4804-AB0C-FAB25591E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4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3</a:t>
            </a:r>
          </a:p>
        </p:txBody>
      </p:sp>
      <p:sp>
        <p:nvSpPr>
          <p:cNvPr id="21" name="text-1640">
            <a:extLst xmlns:a="http://schemas.openxmlformats.org/drawingml/2006/main">
              <a:ext uri="{FF2B5EF4-FFF2-40B4-BE49-F238E27FC236}">
                <a16:creationId xmlns:a16="http://schemas.microsoft.com/office/drawing/2014/main" id="{5A148D26-025D-4021-B9C4-4C531A827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686050"/>
            <a:ext cx="266223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Task</a:t>
            </a:r>
          </a:p>
        </p:txBody>
      </p:sp>
      <p:sp>
        <p:nvSpPr>
          <p:cNvPr id="22" name="text-1641">
            <a:extLst xmlns:a="http://schemas.openxmlformats.org/drawingml/2006/main">
              <a:ext uri="{FF2B5EF4-FFF2-40B4-BE49-F238E27FC236}">
                <a16:creationId xmlns:a16="http://schemas.microsoft.com/office/drawing/2014/main" id="{72F24958-4CE9-4969-B319-0C2E74564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3352800"/>
            <a:ext cx="2395538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交代一件具體工作，用「/」選 Skill</a:t>
            </a:r>
          </a:p>
        </p:txBody>
      </p:sp>
      <p:sp>
        <p:nvSpPr>
          <p:cNvPr id="23" name="text-1642">
            <a:extLst xmlns:a="http://schemas.openxmlformats.org/drawingml/2006/main">
              <a:ext uri="{FF2B5EF4-FFF2-40B4-BE49-F238E27FC236}">
                <a16:creationId xmlns:a16="http://schemas.microsoft.com/office/drawing/2014/main" id="{F34FF457-FD4B-494D-ADB8-8A9D2C187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3488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24" name="shape-1643">
            <a:extLst xmlns:a="http://schemas.openxmlformats.org/drawingml/2006/main">
              <a:ext uri="{FF2B5EF4-FFF2-40B4-BE49-F238E27FC236}">
                <a16:creationId xmlns:a16="http://schemas.microsoft.com/office/drawing/2014/main" id="{47C10BBE-F1FE-4962-BBAE-A1F7BD103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9213" y="1676400"/>
            <a:ext cx="2814638" cy="3143250"/>
          </a:xfrm>
          <a:prstGeom xmlns:a="http://schemas.openxmlformats.org/drawingml/2006/main" prst="roundRect">
            <a:avLst>
              <a:gd name="adj" fmla="val 54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25" name="shape-1644">
            <a:extLst xmlns:a="http://schemas.openxmlformats.org/drawingml/2006/main">
              <a:ext uri="{FF2B5EF4-FFF2-40B4-BE49-F238E27FC236}">
                <a16:creationId xmlns:a16="http://schemas.microsoft.com/office/drawing/2014/main" id="{95D15976-13DA-4117-8618-C4A04E4B9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0663" y="1790700"/>
            <a:ext cx="2471738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78B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text-1645">
            <a:extLst xmlns:a="http://schemas.openxmlformats.org/drawingml/2006/main">
              <a:ext uri="{FF2B5EF4-FFF2-40B4-BE49-F238E27FC236}">
                <a16:creationId xmlns:a16="http://schemas.microsoft.com/office/drawing/2014/main" id="{44E79A1B-D2EA-4BA6-81AD-FA31A6C0B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5413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78BF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4</a:t>
            </a:r>
          </a:p>
        </p:txBody>
      </p:sp>
      <p:sp>
        <p:nvSpPr>
          <p:cNvPr id="27" name="text-1646">
            <a:extLst xmlns:a="http://schemas.openxmlformats.org/drawingml/2006/main">
              <a:ext uri="{FF2B5EF4-FFF2-40B4-BE49-F238E27FC236}">
                <a16:creationId xmlns:a16="http://schemas.microsoft.com/office/drawing/2014/main" id="{2A608189-BE84-40FD-BDC7-902E16AFB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5413" y="2686050"/>
            <a:ext cx="266223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Review</a:t>
            </a:r>
          </a:p>
        </p:txBody>
      </p:sp>
      <p:sp>
        <p:nvSpPr>
          <p:cNvPr id="28" name="text-1647">
            <a:extLst xmlns:a="http://schemas.openxmlformats.org/drawingml/2006/main">
              <a:ext uri="{FF2B5EF4-FFF2-40B4-BE49-F238E27FC236}">
                <a16:creationId xmlns:a16="http://schemas.microsoft.com/office/drawing/2014/main" id="{32846E47-763C-4FE2-B030-F0A08F5EA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8763" y="3352800"/>
            <a:ext cx="2395538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查看草稿、補修內容，再決定採用</a:t>
            </a:r>
          </a:p>
        </p:txBody>
      </p:sp>
      <p:sp>
        <p:nvSpPr>
          <p:cNvPr id="29" name="text-1648">
            <a:extLst xmlns:a="http://schemas.openxmlformats.org/drawingml/2006/main">
              <a:ext uri="{FF2B5EF4-FFF2-40B4-BE49-F238E27FC236}">
                <a16:creationId xmlns:a16="http://schemas.microsoft.com/office/drawing/2014/main" id="{1CE49BA1-6178-4E56-8304-D5235E568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5314950"/>
            <a:ext cx="563880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  <p:txBody>
          <a:bodyPr xmlns:a="http://schemas.openxmlformats.org/drawingml/2006/main" wrap="square" lIns="152400" tIns="57150" rIns="1524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每一步都留下可檢查的成果</a:t>
            </a:r>
          </a:p>
        </p:txBody>
      </p:sp>
      <p:sp>
        <p:nvSpPr>
          <p:cNvPr id="30" name="text-2392">
            <a:extLst xmlns:a="http://schemas.openxmlformats.org/drawingml/2006/main">
              <a:ext uri="{FF2B5EF4-FFF2-40B4-BE49-F238E27FC236}">
                <a16:creationId xmlns:a16="http://schemas.microsoft.com/office/drawing/2014/main" id="{606CD04E-247E-4180-BEC1-82215C9F8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2457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6c502ee5fe4246e5"/>
              </a:rPr>
              <a:t>Google 排程說明 ↗</a:t>
            </a: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5697ca7abf4e4b5c"/>
              </a:rPr>
              <a:t>影片教學 ↗</a:t>
            </a:r>
          </a:p>
        </p:txBody>
      </p:sp>
      <p:sp>
        <p:nvSpPr>
          <p:cNvPr id="31" name="shape-2470">
            <a:extLst xmlns:a="http://schemas.openxmlformats.org/drawingml/2006/main">
              <a:ext uri="{FF2B5EF4-FFF2-40B4-BE49-F238E27FC236}">
                <a16:creationId xmlns:a16="http://schemas.microsoft.com/office/drawing/2014/main" id="{A819886D-7A3B-4282-8E66-FDA5418B0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247650"/>
            <a:ext cx="1828800" cy="11239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pic>
        <p:nvPicPr>
          <p:cNvPr id="6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c00adf07744479"/>
          <a:stretch xmlns:a="http://schemas.openxmlformats.org/drawingml/2006/main"/>
        </p:blipFill>
        <p:spPr>
          <a:xfrm xmlns:a="http://schemas.openxmlformats.org/drawingml/2006/main">
            <a:off x="9925050" y="314325"/>
            <a:ext cx="800100" cy="800100"/>
          </a:xfrm>
          <a:prstGeom xmlns:a="http://schemas.openxmlformats.org/drawingml/2006/main" prst="roundRect">
            <a:avLst>
              <a:gd name="adj" fmla="val 9524"/>
            </a:avLst>
          </a:prstGeom>
        </p:spPr>
      </p:pic>
      <p:sp>
        <p:nvSpPr>
          <p:cNvPr id="33" name="text-2471">
            <a:extLst xmlns:a="http://schemas.openxmlformats.org/drawingml/2006/main">
              <a:ext uri="{FF2B5EF4-FFF2-40B4-BE49-F238E27FC236}">
                <a16:creationId xmlns:a16="http://schemas.microsoft.com/office/drawing/2014/main" id="{97EF2306-BF81-476B-BC68-0EB8471A7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1133475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Notebook</a:t>
            </a:r>
          </a:p>
        </p:txBody>
      </p:sp>
      <p:pic>
        <p:nvPicPr>
          <p:cNvPr id="6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9f6f01ba914ff9"/>
          <a:stretch xmlns:a="http://schemas.openxmlformats.org/drawingml/2006/main"/>
        </p:blipFill>
        <p:spPr>
          <a:xfrm xmlns:a="http://schemas.openxmlformats.org/drawingml/2006/main">
            <a:off x="10801350" y="314325"/>
            <a:ext cx="800100" cy="800100"/>
          </a:xfrm>
          <a:prstGeom xmlns:a="http://schemas.openxmlformats.org/drawingml/2006/main" prst="roundRect">
            <a:avLst>
              <a:gd name="adj" fmla="val 9524"/>
            </a:avLst>
          </a:prstGeom>
        </p:spPr>
      </p:pic>
      <p:sp>
        <p:nvSpPr>
          <p:cNvPr id="35" name="text-2472">
            <a:extLst xmlns:a="http://schemas.openxmlformats.org/drawingml/2006/main">
              <a:ext uri="{FF2B5EF4-FFF2-40B4-BE49-F238E27FC236}">
                <a16:creationId xmlns:a16="http://schemas.microsoft.com/office/drawing/2014/main" id="{91CF2AA8-DF50-40A9-915B-0ECE32239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1133475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影片教學</a:t>
            </a:r>
          </a:p>
        </p:txBody>
      </p:sp>
    </p:spTree>
    <p:extLst>
      <p:ext uri="{BB962C8B-B14F-4D97-AF65-F5344CB8AC3E}">
        <p14:creationId xmlns:p14="http://schemas.microsoft.com/office/powerpoint/2010/main" val="1138894049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text-1649">
            <a:extLst xmlns:a="http://schemas.openxmlformats.org/drawingml/2006/main">
              <a:ext uri="{FF2B5EF4-FFF2-40B4-BE49-F238E27FC236}">
                <a16:creationId xmlns:a16="http://schemas.microsoft.com/office/drawing/2014/main" id="{211D1B04-1344-4829-ACFB-873317FBB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SPARK MENTAL MODEL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468632E-26CF-4351-91E3-E36A212DB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9315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任務、排程、技能：什麼、何時、如何</a:t>
            </a:r>
          </a:p>
        </p:txBody>
      </p:sp>
      <p:cxnSp>
        <p:nvCxnSpPr>
          <p:cNvPr id="28" name="shape-1650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1651">
            <a:extLst xmlns:a="http://schemas.openxmlformats.org/drawingml/2006/main">
              <a:ext uri="{FF2B5EF4-FFF2-40B4-BE49-F238E27FC236}">
                <a16:creationId xmlns:a16="http://schemas.microsoft.com/office/drawing/2014/main" id="{6C4E2B61-E78F-4801-9539-282E28832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AD81C07A-D4F4-4A97-92BA-D4D38E91B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31</a:t>
            </a:r>
          </a:p>
        </p:txBody>
      </p:sp>
      <p:sp>
        <p:nvSpPr>
          <p:cNvPr id="6" name="shape-1652">
            <a:extLst xmlns:a="http://schemas.openxmlformats.org/drawingml/2006/main">
              <a:ext uri="{FF2B5EF4-FFF2-40B4-BE49-F238E27FC236}">
                <a16:creationId xmlns:a16="http://schemas.microsoft.com/office/drawing/2014/main" id="{A35440F6-CD99-4EAB-8699-56FEF75A0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7" name="text-1653">
            <a:extLst xmlns:a="http://schemas.openxmlformats.org/drawingml/2006/main">
              <a:ext uri="{FF2B5EF4-FFF2-40B4-BE49-F238E27FC236}">
                <a16:creationId xmlns:a16="http://schemas.microsoft.com/office/drawing/2014/main" id="{3E89478B-6777-41D3-9321-8640D3F87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95703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WHAT</a:t>
            </a:r>
          </a:p>
        </p:txBody>
      </p:sp>
      <p:sp>
        <p:nvSpPr>
          <p:cNvPr id="8" name="text-1654">
            <a:extLst xmlns:a="http://schemas.openxmlformats.org/drawingml/2006/main">
              <a:ext uri="{FF2B5EF4-FFF2-40B4-BE49-F238E27FC236}">
                <a16:creationId xmlns:a16="http://schemas.microsoft.com/office/drawing/2014/main" id="{E9B5B5B6-5BFE-4B60-9FC0-BA9D7C197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任務｜做什麼</a:t>
            </a:r>
          </a:p>
        </p:txBody>
      </p:sp>
      <p:sp>
        <p:nvSpPr>
          <p:cNvPr id="9" name="text-1655">
            <a:extLst xmlns:a="http://schemas.openxmlformats.org/drawingml/2006/main">
              <a:ext uri="{FF2B5EF4-FFF2-40B4-BE49-F238E27FC236}">
                <a16:creationId xmlns:a16="http://schemas.microsoft.com/office/drawing/2014/main" id="{6BBB64E6-56A8-4FB3-9A70-4B7051F91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定義目標、輸入材料、成果格式與完成條件。</a:t>
            </a:r>
          </a:p>
        </p:txBody>
      </p:sp>
      <p:sp>
        <p:nvSpPr>
          <p:cNvPr id="10" name="shape-1656">
            <a:extLst xmlns:a="http://schemas.openxmlformats.org/drawingml/2006/main">
              <a:ext uri="{FF2B5EF4-FFF2-40B4-BE49-F238E27FC236}">
                <a16:creationId xmlns:a16="http://schemas.microsoft.com/office/drawing/2014/main" id="{BD06EEBB-D1A2-40D4-861C-362CA988E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7563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1" name="text-1657">
            <a:extLst xmlns:a="http://schemas.openxmlformats.org/drawingml/2006/main">
              <a:ext uri="{FF2B5EF4-FFF2-40B4-BE49-F238E27FC236}">
                <a16:creationId xmlns:a16="http://schemas.microsoft.com/office/drawing/2014/main" id="{F10B759A-39A4-4AFA-9F32-073D7078E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0E9F9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89864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WHEN</a:t>
            </a:r>
          </a:p>
        </p:txBody>
      </p:sp>
      <p:sp>
        <p:nvSpPr>
          <p:cNvPr id="12" name="text-1658">
            <a:extLst xmlns:a="http://schemas.openxmlformats.org/drawingml/2006/main">
              <a:ext uri="{FF2B5EF4-FFF2-40B4-BE49-F238E27FC236}">
                <a16:creationId xmlns:a16="http://schemas.microsoft.com/office/drawing/2014/main" id="{F92A753E-AC39-410D-9B8C-0B2C4036E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排程｜何時做</a:t>
            </a:r>
          </a:p>
        </p:txBody>
      </p:sp>
      <p:sp>
        <p:nvSpPr>
          <p:cNvPr id="13" name="text-1659">
            <a:extLst xmlns:a="http://schemas.openxmlformats.org/drawingml/2006/main">
              <a:ext uri="{FF2B5EF4-FFF2-40B4-BE49-F238E27FC236}">
                <a16:creationId xmlns:a16="http://schemas.microsoft.com/office/drawing/2014/main" id="{EFBE7ED3-0167-4CE3-A57D-372CBA07B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一次執行、固定時間，或由 Gmail／主題條件觸發。</a:t>
            </a:r>
          </a:p>
        </p:txBody>
      </p:sp>
      <p:sp>
        <p:nvSpPr>
          <p:cNvPr id="14" name="shape-1660">
            <a:extLst xmlns:a="http://schemas.openxmlformats.org/drawingml/2006/main">
              <a:ext uri="{FF2B5EF4-FFF2-40B4-BE49-F238E27FC236}">
                <a16:creationId xmlns:a16="http://schemas.microsoft.com/office/drawing/2014/main" id="{EF8615B0-CC60-4451-8E9E-98E7EC756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5" name="text-1661">
            <a:extLst xmlns:a="http://schemas.openxmlformats.org/drawingml/2006/main">
              <a:ext uri="{FF2B5EF4-FFF2-40B4-BE49-F238E27FC236}">
                <a16:creationId xmlns:a16="http://schemas.microsoft.com/office/drawing/2014/main" id="{A5E19E34-9521-4CFB-9267-8019D9764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F6B4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HOW</a:t>
            </a:r>
          </a:p>
        </p:txBody>
      </p:sp>
      <p:sp>
        <p:nvSpPr>
          <p:cNvPr id="16" name="text-1662">
            <a:extLst xmlns:a="http://schemas.openxmlformats.org/drawingml/2006/main">
              <a:ext uri="{FF2B5EF4-FFF2-40B4-BE49-F238E27FC236}">
                <a16:creationId xmlns:a16="http://schemas.microsoft.com/office/drawing/2014/main" id="{E32D4DB4-5C73-451A-982B-496B338C8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Skill｜如何做</a:t>
            </a:r>
          </a:p>
        </p:txBody>
      </p:sp>
      <p:sp>
        <p:nvSpPr>
          <p:cNvPr id="17" name="text-1663">
            <a:extLst xmlns:a="http://schemas.openxmlformats.org/drawingml/2006/main">
              <a:ext uri="{FF2B5EF4-FFF2-40B4-BE49-F238E27FC236}">
                <a16:creationId xmlns:a16="http://schemas.microsoft.com/office/drawing/2014/main" id="{40AE773D-F45D-4F9F-B865-9F6C8EE2B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把規則、參考資料、步驟與檢查方式變成可重用方法。</a:t>
            </a:r>
          </a:p>
        </p:txBody>
      </p:sp>
      <p:sp>
        <p:nvSpPr>
          <p:cNvPr id="18" name="shape-1664">
            <a:extLst xmlns:a="http://schemas.openxmlformats.org/drawingml/2006/main">
              <a:ext uri="{FF2B5EF4-FFF2-40B4-BE49-F238E27FC236}">
                <a16:creationId xmlns:a16="http://schemas.microsoft.com/office/drawing/2014/main" id="{DA1DA14E-7045-4967-B2AD-4A7173164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3988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9" name="text-1665">
            <a:extLst xmlns:a="http://schemas.openxmlformats.org/drawingml/2006/main">
              <a:ext uri="{FF2B5EF4-FFF2-40B4-BE49-F238E27FC236}">
                <a16:creationId xmlns:a16="http://schemas.microsoft.com/office/drawing/2014/main" id="{D8CE41E7-ECB9-4149-8F21-89EED225E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A78BF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USE</a:t>
            </a:r>
          </a:p>
        </p:txBody>
      </p:sp>
      <p:sp>
        <p:nvSpPr>
          <p:cNvPr id="20" name="text-1666">
            <a:extLst xmlns:a="http://schemas.openxmlformats.org/drawingml/2006/main">
              <a:ext uri="{FF2B5EF4-FFF2-40B4-BE49-F238E27FC236}">
                <a16:creationId xmlns:a16="http://schemas.microsoft.com/office/drawing/2014/main" id="{F059B6EF-33FA-4489-8048-1E538C107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連結｜用什麼</a:t>
            </a:r>
          </a:p>
        </p:txBody>
      </p:sp>
      <p:sp>
        <p:nvSpPr>
          <p:cNvPr id="21" name="text-1667">
            <a:extLst xmlns:a="http://schemas.openxmlformats.org/drawingml/2006/main">
              <a:ext uri="{FF2B5EF4-FFF2-40B4-BE49-F238E27FC236}">
                <a16:creationId xmlns:a16="http://schemas.microsoft.com/office/drawing/2014/main" id="{0152BA4F-63AF-4949-BFE5-3A5E1B170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依授權連接 Notebook、Workspace 等應用；先確認可見範圍。</a:t>
            </a:r>
          </a:p>
        </p:txBody>
      </p:sp>
      <p:sp>
        <p:nvSpPr>
          <p:cNvPr id="22" name="text-2395">
            <a:extLst xmlns:a="http://schemas.openxmlformats.org/drawingml/2006/main">
              <a:ext uri="{FF2B5EF4-FFF2-40B4-BE49-F238E27FC236}">
                <a16:creationId xmlns:a16="http://schemas.microsoft.com/office/drawing/2014/main" id="{24CF703A-862E-4A7D-8955-1F8B0BE05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3028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b4dba75ca32344ba"/>
              </a:rPr>
              <a:t>Google 排程說明 ↗</a:t>
            </a:r>
          </a:p>
        </p:txBody>
      </p:sp>
      <p:sp>
        <p:nvSpPr>
          <p:cNvPr id="23" name="shape-2473">
            <a:extLst xmlns:a="http://schemas.openxmlformats.org/drawingml/2006/main">
              <a:ext uri="{FF2B5EF4-FFF2-40B4-BE49-F238E27FC236}">
                <a16:creationId xmlns:a16="http://schemas.microsoft.com/office/drawing/2014/main" id="{0756EBEA-B461-4701-804C-04D53C45C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8450" y="247650"/>
            <a:ext cx="1219200" cy="13906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pic>
        <p:nvPicPr>
          <p:cNvPr id="4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79c77f6c074010"/>
          <a:stretch xmlns:a="http://schemas.openxmlformats.org/drawingml/2006/main"/>
        </p:blipFill>
        <p:spPr>
          <a:xfrm xmlns:a="http://schemas.openxmlformats.org/drawingml/2006/main">
            <a:off x="10534650" y="314325"/>
            <a:ext cx="1066800" cy="1066800"/>
          </a:xfrm>
          <a:prstGeom xmlns:a="http://schemas.openxmlformats.org/drawingml/2006/main" prst="roundRect">
            <a:avLst>
              <a:gd name="adj" fmla="val 7143"/>
            </a:avLst>
          </a:prstGeom>
        </p:spPr>
      </p:pic>
      <p:sp>
        <p:nvSpPr>
          <p:cNvPr id="25" name="text-2474">
            <a:extLst xmlns:a="http://schemas.openxmlformats.org/drawingml/2006/main">
              <a:ext uri="{FF2B5EF4-FFF2-40B4-BE49-F238E27FC236}">
                <a16:creationId xmlns:a16="http://schemas.microsoft.com/office/drawing/2014/main" id="{A2D10A86-7681-4806-91DE-A0CDB57CE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1400175"/>
            <a:ext cx="1066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82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Google 排程說明</a:t>
            </a:r>
          </a:p>
        </p:txBody>
      </p:sp>
    </p:spTree>
    <p:extLst>
      <p:ext uri="{BB962C8B-B14F-4D97-AF65-F5344CB8AC3E}">
        <p14:creationId xmlns:p14="http://schemas.microsoft.com/office/powerpoint/2010/main" val="258655873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text-1668">
            <a:extLst xmlns:a="http://schemas.openxmlformats.org/drawingml/2006/main">
              <a:ext uri="{FF2B5EF4-FFF2-40B4-BE49-F238E27FC236}">
                <a16:creationId xmlns:a16="http://schemas.microsoft.com/office/drawing/2014/main" id="{975FA8E4-14C9-4D7E-BA82-F802038FC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HANDS-ON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CDFDE98-F091-4B92-BE48-8D5960DAA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9315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實作｜建立每週教學研究助理排程</a:t>
            </a:r>
          </a:p>
        </p:txBody>
      </p:sp>
      <p:cxnSp>
        <p:nvCxnSpPr>
          <p:cNvPr id="25" name="shape-1669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1670">
            <a:extLst xmlns:a="http://schemas.openxmlformats.org/drawingml/2006/main">
              <a:ext uri="{FF2B5EF4-FFF2-40B4-BE49-F238E27FC236}">
                <a16:creationId xmlns:a16="http://schemas.microsoft.com/office/drawing/2014/main" id="{C6E70789-CE83-45C4-9D66-0FA0EF153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4C279C39-ACD9-483D-9041-68BBC6DB7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32</a:t>
            </a:r>
          </a:p>
        </p:txBody>
      </p:sp>
      <p:sp>
        <p:nvSpPr>
          <p:cNvPr id="6" name="text-1671">
            <a:extLst xmlns:a="http://schemas.openxmlformats.org/drawingml/2006/main">
              <a:ext uri="{FF2B5EF4-FFF2-40B4-BE49-F238E27FC236}">
                <a16:creationId xmlns:a16="http://schemas.microsoft.com/office/drawing/2014/main" id="{B598FD3A-B917-4C96-8846-A24FF70C2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2000250" cy="20002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31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20</a:t>
            </a:r>
          </a:p>
          <a:p xmlns:a="http://schemas.openxmlformats.org/drawingml/2006/main">
            <a:pPr algn="ctr">
              <a:lnSpc>
                <a:spcPct val="108000"/>
              </a:lnSpc>
              <a:buNone/>
              <a:defRPr sz="31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分鐘</a:t>
            </a:r>
          </a:p>
        </p:txBody>
      </p:sp>
      <p:sp>
        <p:nvSpPr>
          <p:cNvPr id="7" name="text-1672">
            <a:extLst xmlns:a="http://schemas.openxmlformats.org/drawingml/2006/main">
              <a:ext uri="{FF2B5EF4-FFF2-40B4-BE49-F238E27FC236}">
                <a16:creationId xmlns:a16="http://schemas.microsoft.com/office/drawing/2014/main" id="{25C9A7B6-0F9C-4D86-876D-F6378030B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1733550"/>
            <a:ext cx="3143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21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操作步驟</a:t>
            </a:r>
          </a:p>
        </p:txBody>
      </p:sp>
      <p:sp>
        <p:nvSpPr>
          <p:cNvPr id="8" name="text-1673">
            <a:extLst xmlns:a="http://schemas.openxmlformats.org/drawingml/2006/main">
              <a:ext uri="{FF2B5EF4-FFF2-40B4-BE49-F238E27FC236}">
                <a16:creationId xmlns:a16="http://schemas.microsoft.com/office/drawing/2014/main" id="{3891577A-965A-48B1-B7BE-A8F323A64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240030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2EDF8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1</a:t>
            </a:r>
          </a:p>
        </p:txBody>
      </p:sp>
      <p:sp>
        <p:nvSpPr>
          <p:cNvPr id="9" name="text-1674">
            <a:extLst xmlns:a="http://schemas.openxmlformats.org/drawingml/2006/main">
              <a:ext uri="{FF2B5EF4-FFF2-40B4-BE49-F238E27FC236}">
                <a16:creationId xmlns:a16="http://schemas.microsoft.com/office/drawing/2014/main" id="{C8108F35-A489-4B71-BC8F-D126182B7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2400300"/>
            <a:ext cx="5048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建立或選定 Gemini Notebook 來源</a:t>
            </a:r>
          </a:p>
        </p:txBody>
      </p:sp>
      <p:sp>
        <p:nvSpPr>
          <p:cNvPr id="10" name="text-1675">
            <a:extLst xmlns:a="http://schemas.openxmlformats.org/drawingml/2006/main">
              <a:ext uri="{FF2B5EF4-FFF2-40B4-BE49-F238E27FC236}">
                <a16:creationId xmlns:a16="http://schemas.microsoft.com/office/drawing/2014/main" id="{72AFA7EE-57D2-4885-90ED-78F0E3661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310515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2EDF8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2</a:t>
            </a:r>
          </a:p>
        </p:txBody>
      </p:sp>
      <p:sp>
        <p:nvSpPr>
          <p:cNvPr id="11" name="text-1676">
            <a:extLst xmlns:a="http://schemas.openxmlformats.org/drawingml/2006/main">
              <a:ext uri="{FF2B5EF4-FFF2-40B4-BE49-F238E27FC236}">
                <a16:creationId xmlns:a16="http://schemas.microsoft.com/office/drawing/2014/main" id="{DF21E33C-48D0-485E-AAEC-262BE9F10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3105150"/>
            <a:ext cx="5048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建立 Skill：摘要、點子與待查證事項</a:t>
            </a:r>
          </a:p>
        </p:txBody>
      </p:sp>
      <p:sp>
        <p:nvSpPr>
          <p:cNvPr id="12" name="text-1677">
            <a:extLst xmlns:a="http://schemas.openxmlformats.org/drawingml/2006/main">
              <a:ext uri="{FF2B5EF4-FFF2-40B4-BE49-F238E27FC236}">
                <a16:creationId xmlns:a16="http://schemas.microsoft.com/office/drawing/2014/main" id="{43DA11CD-9E16-4C90-98DE-6451C920B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381000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2EDF8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3</a:t>
            </a:r>
          </a:p>
        </p:txBody>
      </p:sp>
      <p:sp>
        <p:nvSpPr>
          <p:cNvPr id="13" name="text-1678">
            <a:extLst xmlns:a="http://schemas.openxmlformats.org/drawingml/2006/main">
              <a:ext uri="{FF2B5EF4-FFF2-40B4-BE49-F238E27FC236}">
                <a16:creationId xmlns:a16="http://schemas.microsoft.com/office/drawing/2014/main" id="{454E7B45-EE11-46CC-B65D-719B8435B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3810000"/>
            <a:ext cx="5048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設定每週時間，輸出到指定文件</a:t>
            </a:r>
          </a:p>
        </p:txBody>
      </p:sp>
      <p:sp>
        <p:nvSpPr>
          <p:cNvPr id="14" name="text-1679">
            <a:extLst xmlns:a="http://schemas.openxmlformats.org/drawingml/2006/main">
              <a:ext uri="{FF2B5EF4-FFF2-40B4-BE49-F238E27FC236}">
                <a16:creationId xmlns:a16="http://schemas.microsoft.com/office/drawing/2014/main" id="{00628D69-922C-4A8F-8983-EC5F8BEF9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451485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2EDF8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4</a:t>
            </a:r>
          </a:p>
        </p:txBody>
      </p:sp>
      <p:sp>
        <p:nvSpPr>
          <p:cNvPr id="15" name="text-1680">
            <a:extLst xmlns:a="http://schemas.openxmlformats.org/drawingml/2006/main">
              <a:ext uri="{FF2B5EF4-FFF2-40B4-BE49-F238E27FC236}">
                <a16:creationId xmlns:a16="http://schemas.microsoft.com/office/drawing/2014/main" id="{C406057D-F8F8-47BE-87FB-3B3D648BE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4514850"/>
            <a:ext cx="5048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隔週查看草稿，人工確認後再採用</a:t>
            </a:r>
          </a:p>
        </p:txBody>
      </p:sp>
      <p:sp>
        <p:nvSpPr>
          <p:cNvPr id="16" name="shape-1681">
            <a:extLst xmlns:a="http://schemas.openxmlformats.org/drawingml/2006/main">
              <a:ext uri="{FF2B5EF4-FFF2-40B4-BE49-F238E27FC236}">
                <a16:creationId xmlns:a16="http://schemas.microsoft.com/office/drawing/2014/main" id="{3DC9C7B0-2526-4E95-B1B0-F63AD7D03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1790700"/>
            <a:ext cx="2362200" cy="3905250"/>
          </a:xfrm>
          <a:prstGeom xmlns:a="http://schemas.openxmlformats.org/drawingml/2006/main" prst="roundRect">
            <a:avLst>
              <a:gd name="adj" fmla="val 645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7" name="text-1682">
            <a:extLst xmlns:a="http://schemas.openxmlformats.org/drawingml/2006/main">
              <a:ext uri="{FF2B5EF4-FFF2-40B4-BE49-F238E27FC236}">
                <a16:creationId xmlns:a16="http://schemas.microsoft.com/office/drawing/2014/main" id="{6B1E375B-4C9A-4DAA-BB8D-4263EECB1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057400"/>
            <a:ext cx="18669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1">
                <a:solidFill>
                  <a:srgbClr val="FF6B4A"/>
                </a:solidFill>
                <a:latin typeface="Noto Sans TC"/>
                <a:ea typeface="Noto Sans TC"/>
                <a:cs typeface="Noto Sans TC"/>
              </a:defRPr>
            </a:pPr>
            <a:r>
              <a:rPr sz="1725" b="1">
                <a:solidFill>
                  <a:srgbClr val="FF6B4A"/>
                </a:solidFill>
                <a:latin typeface="Noto Sans TC"/>
                <a:ea typeface="Noto Sans TC"/>
                <a:cs typeface="Noto Sans TC"/>
              </a:rPr>
              <a:t>完成條件</a:t>
            </a:r>
          </a:p>
        </p:txBody>
      </p:sp>
      <p:sp>
        <p:nvSpPr>
          <p:cNvPr id="18" name="text-1683">
            <a:extLst xmlns:a="http://schemas.openxmlformats.org/drawingml/2006/main">
              <a:ext uri="{FF2B5EF4-FFF2-40B4-BE49-F238E27FC236}">
                <a16:creationId xmlns:a16="http://schemas.microsoft.com/office/drawing/2014/main" id="{E30E8992-ACD3-41DC-85FF-F16555F79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705100"/>
            <a:ext cx="18669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✓ 只讀指定來源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✓ 輸出格式固定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✓ 不直接寄送或發布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✓ 留下人工檢查紀錄</a:t>
            </a:r>
          </a:p>
        </p:txBody>
      </p:sp>
      <p:sp>
        <p:nvSpPr>
          <p:cNvPr id="19" name="text-2393">
            <a:extLst xmlns:a="http://schemas.openxmlformats.org/drawingml/2006/main">
              <a:ext uri="{FF2B5EF4-FFF2-40B4-BE49-F238E27FC236}">
                <a16:creationId xmlns:a16="http://schemas.microsoft.com/office/drawing/2014/main" id="{3F7D0271-BEF0-4650-B021-3E6826D63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2457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70d4645d86964a20"/>
              </a:rPr>
              <a:t>Google 排程說明 ↗</a:t>
            </a: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ad43d0d786b647b2"/>
              </a:rPr>
              <a:t>影片教學 ↗</a:t>
            </a:r>
          </a:p>
        </p:txBody>
      </p:sp>
      <p:sp>
        <p:nvSpPr>
          <p:cNvPr id="20" name="shape-2475">
            <a:extLst xmlns:a="http://schemas.openxmlformats.org/drawingml/2006/main">
              <a:ext uri="{FF2B5EF4-FFF2-40B4-BE49-F238E27FC236}">
                <a16:creationId xmlns:a16="http://schemas.microsoft.com/office/drawing/2014/main" id="{8848329D-D645-4981-BDCB-708F461FA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8450" y="247650"/>
            <a:ext cx="1219200" cy="13906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pic>
        <p:nvPicPr>
          <p:cNvPr id="4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8aee3259254755"/>
          <a:stretch xmlns:a="http://schemas.openxmlformats.org/drawingml/2006/main"/>
        </p:blipFill>
        <p:spPr>
          <a:xfrm xmlns:a="http://schemas.openxmlformats.org/drawingml/2006/main">
            <a:off x="10534650" y="314325"/>
            <a:ext cx="1066800" cy="1066800"/>
          </a:xfrm>
          <a:prstGeom xmlns:a="http://schemas.openxmlformats.org/drawingml/2006/main" prst="roundRect">
            <a:avLst>
              <a:gd name="adj" fmla="val 7143"/>
            </a:avLst>
          </a:prstGeom>
        </p:spPr>
      </p:pic>
      <p:sp>
        <p:nvSpPr>
          <p:cNvPr id="22" name="text-2476">
            <a:extLst xmlns:a="http://schemas.openxmlformats.org/drawingml/2006/main">
              <a:ext uri="{FF2B5EF4-FFF2-40B4-BE49-F238E27FC236}">
                <a16:creationId xmlns:a16="http://schemas.microsoft.com/office/drawing/2014/main" id="{88E1FE9A-B677-4453-A12C-A07D0EB80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1400175"/>
            <a:ext cx="1066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82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Google 排程說明</a:t>
            </a:r>
          </a:p>
        </p:txBody>
      </p:sp>
    </p:spTree>
    <p:extLst>
      <p:ext uri="{BB962C8B-B14F-4D97-AF65-F5344CB8AC3E}">
        <p14:creationId xmlns:p14="http://schemas.microsoft.com/office/powerpoint/2010/main" val="1187647251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text-1684">
            <a:extLst xmlns:a="http://schemas.openxmlformats.org/drawingml/2006/main">
              <a:ext uri="{FF2B5EF4-FFF2-40B4-BE49-F238E27FC236}">
                <a16:creationId xmlns:a16="http://schemas.microsoft.com/office/drawing/2014/main" id="{875D94CC-F9CA-44DE-8607-FB28AC3BB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LEARNING JOURNEY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DEDB9FB-98C9-4FC1-BF7F-35FD938B3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87058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學習歷程：一次成果變成可重複系統</a:t>
            </a:r>
          </a:p>
        </p:txBody>
      </p:sp>
      <p:cxnSp>
        <p:nvCxnSpPr>
          <p:cNvPr id="30" name="shape-1685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1686">
            <a:extLst xmlns:a="http://schemas.openxmlformats.org/drawingml/2006/main">
              <a:ext uri="{FF2B5EF4-FFF2-40B4-BE49-F238E27FC236}">
                <a16:creationId xmlns:a16="http://schemas.microsoft.com/office/drawing/2014/main" id="{161CFC1E-493D-4864-9E12-0BE97B199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CEC4A051-2275-474E-9392-ACCFDEC1F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33</a:t>
            </a:r>
          </a:p>
        </p:txBody>
      </p:sp>
      <p:sp>
        <p:nvSpPr>
          <p:cNvPr id="6" name="shape-1687">
            <a:extLst xmlns:a="http://schemas.openxmlformats.org/drawingml/2006/main">
              <a:ext uri="{FF2B5EF4-FFF2-40B4-BE49-F238E27FC236}">
                <a16:creationId xmlns:a16="http://schemas.microsoft.com/office/drawing/2014/main" id="{0E5188DB-1D72-4E9E-B908-A7A86E4C1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7" name="text-1688">
            <a:extLst xmlns:a="http://schemas.openxmlformats.org/drawingml/2006/main">
              <a:ext uri="{FF2B5EF4-FFF2-40B4-BE49-F238E27FC236}">
                <a16:creationId xmlns:a16="http://schemas.microsoft.com/office/drawing/2014/main" id="{F5B8CD41-48DA-4129-8B03-14B73CDA0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01</a:t>
            </a:r>
          </a:p>
        </p:txBody>
      </p:sp>
      <p:sp>
        <p:nvSpPr>
          <p:cNvPr id="8" name="text-1689">
            <a:extLst xmlns:a="http://schemas.openxmlformats.org/drawingml/2006/main">
              <a:ext uri="{FF2B5EF4-FFF2-40B4-BE49-F238E27FC236}">
                <a16:creationId xmlns:a16="http://schemas.microsoft.com/office/drawing/2014/main" id="{32F77B7E-01FD-4DF9-B0A3-6067EEDE6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一次成果</a:t>
            </a:r>
          </a:p>
        </p:txBody>
      </p:sp>
      <p:sp>
        <p:nvSpPr>
          <p:cNvPr id="9" name="text-1690">
            <a:extLst xmlns:a="http://schemas.openxmlformats.org/drawingml/2006/main">
              <a:ext uri="{FF2B5EF4-FFF2-40B4-BE49-F238E27FC236}">
                <a16:creationId xmlns:a16="http://schemas.microsoft.com/office/drawing/2014/main" id="{50FF1678-7B5C-40C2-B60E-ECAB12190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先完成一件真實工作，觀察哪些步驟最耗時、最容易漏。</a:t>
            </a:r>
          </a:p>
        </p:txBody>
      </p:sp>
      <p:sp>
        <p:nvSpPr>
          <p:cNvPr id="10" name="shape-1691">
            <a:extLst xmlns:a="http://schemas.openxmlformats.org/drawingml/2006/main">
              <a:ext uri="{FF2B5EF4-FFF2-40B4-BE49-F238E27FC236}">
                <a16:creationId xmlns:a16="http://schemas.microsoft.com/office/drawing/2014/main" id="{CEE6364F-4E34-41C0-9AF6-F07CBA79C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7563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1" name="text-1692">
            <a:extLst xmlns:a="http://schemas.openxmlformats.org/drawingml/2006/main">
              <a:ext uri="{FF2B5EF4-FFF2-40B4-BE49-F238E27FC236}">
                <a16:creationId xmlns:a16="http://schemas.microsoft.com/office/drawing/2014/main" id="{778DEBF5-6565-4DD7-AF53-6E24D9DFC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0E9F9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02</a:t>
            </a:r>
          </a:p>
        </p:txBody>
      </p:sp>
      <p:sp>
        <p:nvSpPr>
          <p:cNvPr id="12" name="text-1693">
            <a:extLst xmlns:a="http://schemas.openxmlformats.org/drawingml/2006/main">
              <a:ext uri="{FF2B5EF4-FFF2-40B4-BE49-F238E27FC236}">
                <a16:creationId xmlns:a16="http://schemas.microsoft.com/office/drawing/2014/main" id="{C07C2E0F-2E55-4A22-AAD3-00909EC75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抽出規則</a:t>
            </a:r>
          </a:p>
        </p:txBody>
      </p:sp>
      <p:sp>
        <p:nvSpPr>
          <p:cNvPr id="13" name="text-1694">
            <a:extLst xmlns:a="http://schemas.openxmlformats.org/drawingml/2006/main">
              <a:ext uri="{FF2B5EF4-FFF2-40B4-BE49-F238E27FC236}">
                <a16:creationId xmlns:a16="http://schemas.microsoft.com/office/drawing/2014/main" id="{3FA59300-B717-4738-B20A-0CD4EE890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把來源、格式、檢查與停止條件整理成自己的 Skill。</a:t>
            </a:r>
          </a:p>
        </p:txBody>
      </p:sp>
      <p:sp>
        <p:nvSpPr>
          <p:cNvPr id="14" name="shape-1695">
            <a:extLst xmlns:a="http://schemas.openxmlformats.org/drawingml/2006/main">
              <a:ext uri="{FF2B5EF4-FFF2-40B4-BE49-F238E27FC236}">
                <a16:creationId xmlns:a16="http://schemas.microsoft.com/office/drawing/2014/main" id="{88A8205C-78B2-4C5D-9CCC-9C7AEE202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5" name="text-1696">
            <a:extLst xmlns:a="http://schemas.openxmlformats.org/drawingml/2006/main">
              <a:ext uri="{FF2B5EF4-FFF2-40B4-BE49-F238E27FC236}">
                <a16:creationId xmlns:a16="http://schemas.microsoft.com/office/drawing/2014/main" id="{455043EA-0A79-46B5-AD2A-2749FA7EC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F6B4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03</a:t>
            </a:r>
          </a:p>
        </p:txBody>
      </p:sp>
      <p:sp>
        <p:nvSpPr>
          <p:cNvPr id="16" name="text-1697">
            <a:extLst xmlns:a="http://schemas.openxmlformats.org/drawingml/2006/main">
              <a:ext uri="{FF2B5EF4-FFF2-40B4-BE49-F238E27FC236}">
                <a16:creationId xmlns:a16="http://schemas.microsoft.com/office/drawing/2014/main" id="{CAD47A42-3B6F-4110-92A3-145CD059E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排程重跑</a:t>
            </a:r>
          </a:p>
        </p:txBody>
      </p:sp>
      <p:sp>
        <p:nvSpPr>
          <p:cNvPr id="17" name="text-1698">
            <a:extLst xmlns:a="http://schemas.openxmlformats.org/drawingml/2006/main">
              <a:ext uri="{FF2B5EF4-FFF2-40B4-BE49-F238E27FC236}">
                <a16:creationId xmlns:a16="http://schemas.microsoft.com/office/drawing/2014/main" id="{1160B443-1418-4A51-8115-852DFF437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在固定時間重新執行，讓 Agent 持續留下可比較的草稿。</a:t>
            </a:r>
          </a:p>
        </p:txBody>
      </p:sp>
      <p:sp>
        <p:nvSpPr>
          <p:cNvPr id="18" name="shape-1699">
            <a:extLst xmlns:a="http://schemas.openxmlformats.org/drawingml/2006/main">
              <a:ext uri="{FF2B5EF4-FFF2-40B4-BE49-F238E27FC236}">
                <a16:creationId xmlns:a16="http://schemas.microsoft.com/office/drawing/2014/main" id="{8B158A20-0306-4168-B815-011E7A1EF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3988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9" name="text-1700">
            <a:extLst xmlns:a="http://schemas.openxmlformats.org/drawingml/2006/main">
              <a:ext uri="{FF2B5EF4-FFF2-40B4-BE49-F238E27FC236}">
                <a16:creationId xmlns:a16="http://schemas.microsoft.com/office/drawing/2014/main" id="{686F8A4D-62A3-40E8-A9DE-451F6C297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A78BF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04</a:t>
            </a:r>
          </a:p>
        </p:txBody>
      </p:sp>
      <p:sp>
        <p:nvSpPr>
          <p:cNvPr id="20" name="text-1701">
            <a:extLst xmlns:a="http://schemas.openxmlformats.org/drawingml/2006/main">
              <a:ext uri="{FF2B5EF4-FFF2-40B4-BE49-F238E27FC236}">
                <a16:creationId xmlns:a16="http://schemas.microsoft.com/office/drawing/2014/main" id="{934A6F68-C399-409B-97F9-031D4875C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回顧進化</a:t>
            </a:r>
          </a:p>
        </p:txBody>
      </p:sp>
      <p:sp>
        <p:nvSpPr>
          <p:cNvPr id="21" name="text-1702">
            <a:extLst xmlns:a="http://schemas.openxmlformats.org/drawingml/2006/main">
              <a:ext uri="{FF2B5EF4-FFF2-40B4-BE49-F238E27FC236}">
                <a16:creationId xmlns:a16="http://schemas.microsoft.com/office/drawing/2014/main" id="{EE74C32D-77EE-4860-BF6E-3C53DC472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每次人工檢查後修正規則，逐步貼合自己的工作流與生活。</a:t>
            </a:r>
          </a:p>
        </p:txBody>
      </p:sp>
      <p:sp>
        <p:nvSpPr>
          <p:cNvPr id="22" name="text-2394">
            <a:extLst xmlns:a="http://schemas.openxmlformats.org/drawingml/2006/main">
              <a:ext uri="{FF2B5EF4-FFF2-40B4-BE49-F238E27FC236}">
                <a16:creationId xmlns:a16="http://schemas.microsoft.com/office/drawing/2014/main" id="{1C492240-09AB-49A4-9F98-25912E9F9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2457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8b6622eb83444ca5"/>
              </a:rPr>
              <a:t>Google 排程說明 ↗</a:t>
            </a: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5b26206874744f33"/>
              </a:rPr>
              <a:t>影片教學 ↗</a:t>
            </a:r>
          </a:p>
        </p:txBody>
      </p:sp>
      <p:sp>
        <p:nvSpPr>
          <p:cNvPr id="23" name="shape-2477">
            <a:extLst xmlns:a="http://schemas.openxmlformats.org/drawingml/2006/main">
              <a:ext uri="{FF2B5EF4-FFF2-40B4-BE49-F238E27FC236}">
                <a16:creationId xmlns:a16="http://schemas.microsoft.com/office/drawing/2014/main" id="{6E0675E3-BDFD-4614-A739-CB0049B5C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247650"/>
            <a:ext cx="1828800" cy="11239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pic>
        <p:nvPicPr>
          <p:cNvPr id="5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521f1b126f4679"/>
          <a:stretch xmlns:a="http://schemas.openxmlformats.org/drawingml/2006/main"/>
        </p:blipFill>
        <p:spPr>
          <a:xfrm xmlns:a="http://schemas.openxmlformats.org/drawingml/2006/main">
            <a:off x="9925050" y="314325"/>
            <a:ext cx="800100" cy="800100"/>
          </a:xfrm>
          <a:prstGeom xmlns:a="http://schemas.openxmlformats.org/drawingml/2006/main" prst="roundRect">
            <a:avLst>
              <a:gd name="adj" fmla="val 9524"/>
            </a:avLst>
          </a:prstGeom>
        </p:spPr>
      </p:pic>
      <p:sp>
        <p:nvSpPr>
          <p:cNvPr id="25" name="text-2478">
            <a:extLst xmlns:a="http://schemas.openxmlformats.org/drawingml/2006/main">
              <a:ext uri="{FF2B5EF4-FFF2-40B4-BE49-F238E27FC236}">
                <a16:creationId xmlns:a16="http://schemas.microsoft.com/office/drawing/2014/main" id="{B69B42A9-F706-4CF3-A051-27512CEEB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1133475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Spark</a:t>
            </a:r>
          </a:p>
        </p:txBody>
      </p:sp>
      <p:pic>
        <p:nvPicPr>
          <p:cNvPr id="5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31e092b93642ce"/>
          <a:stretch xmlns:a="http://schemas.openxmlformats.org/drawingml/2006/main"/>
        </p:blipFill>
        <p:spPr>
          <a:xfrm xmlns:a="http://schemas.openxmlformats.org/drawingml/2006/main">
            <a:off x="10801350" y="314325"/>
            <a:ext cx="800100" cy="800100"/>
          </a:xfrm>
          <a:prstGeom xmlns:a="http://schemas.openxmlformats.org/drawingml/2006/main" prst="roundRect">
            <a:avLst>
              <a:gd name="adj" fmla="val 9524"/>
            </a:avLst>
          </a:prstGeom>
        </p:spPr>
      </p:pic>
      <p:sp>
        <p:nvSpPr>
          <p:cNvPr id="27" name="text-2479">
            <a:extLst xmlns:a="http://schemas.openxmlformats.org/drawingml/2006/main">
              <a:ext uri="{FF2B5EF4-FFF2-40B4-BE49-F238E27FC236}">
                <a16:creationId xmlns:a16="http://schemas.microsoft.com/office/drawing/2014/main" id="{01BB81B1-164D-4F8E-B9E5-2158BE5E8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1133475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Google 排程說明</a:t>
            </a:r>
          </a:p>
        </p:txBody>
      </p:sp>
    </p:spTree>
    <p:extLst>
      <p:ext uri="{BB962C8B-B14F-4D97-AF65-F5344CB8AC3E}">
        <p14:creationId xmlns:p14="http://schemas.microsoft.com/office/powerpoint/2010/main" val="1510156582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text-1703">
            <a:extLst xmlns:a="http://schemas.openxmlformats.org/drawingml/2006/main">
              <a:ext uri="{FF2B5EF4-FFF2-40B4-BE49-F238E27FC236}">
                <a16:creationId xmlns:a16="http://schemas.microsoft.com/office/drawing/2014/main" id="{F1D69E09-F6C4-4D56-945F-267615237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REMOTE CONTROL · NEW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36AB587-DF77-4D34-AB33-397FA4891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9315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Antigravity 最新功能：手機也能接手電腦 Agent</a:t>
            </a:r>
          </a:p>
        </p:txBody>
      </p:sp>
      <p:cxnSp>
        <p:nvCxnSpPr>
          <p:cNvPr id="28" name="shape-1704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1705">
            <a:extLst xmlns:a="http://schemas.openxmlformats.org/drawingml/2006/main">
              <a:ext uri="{FF2B5EF4-FFF2-40B4-BE49-F238E27FC236}">
                <a16:creationId xmlns:a16="http://schemas.microsoft.com/office/drawing/2014/main" id="{FF4FA9BC-5D33-464C-B7DB-179A12236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520D158D-DBF5-40C5-8D08-42B443BB8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34</a:t>
            </a:r>
          </a:p>
        </p:txBody>
      </p:sp>
      <p:sp>
        <p:nvSpPr>
          <p:cNvPr id="6" name="shape-1706">
            <a:extLst xmlns:a="http://schemas.openxmlformats.org/drawingml/2006/main">
              <a:ext uri="{FF2B5EF4-FFF2-40B4-BE49-F238E27FC236}">
                <a16:creationId xmlns:a16="http://schemas.microsoft.com/office/drawing/2014/main" id="{A80AED7C-245B-4CC4-92C2-EB9A3F7CF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7" name="text-1707">
            <a:extLst xmlns:a="http://schemas.openxmlformats.org/drawingml/2006/main">
              <a:ext uri="{FF2B5EF4-FFF2-40B4-BE49-F238E27FC236}">
                <a16:creationId xmlns:a16="http://schemas.microsoft.com/office/drawing/2014/main" id="{699F67F0-B0BA-4A7C-B36A-46652E344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01</a:t>
            </a:r>
          </a:p>
        </p:txBody>
      </p:sp>
      <p:sp>
        <p:nvSpPr>
          <p:cNvPr id="8" name="text-1708">
            <a:extLst xmlns:a="http://schemas.openxmlformats.org/drawingml/2006/main">
              <a:ext uri="{FF2B5EF4-FFF2-40B4-BE49-F238E27FC236}">
                <a16:creationId xmlns:a16="http://schemas.microsoft.com/office/drawing/2014/main" id="{2D01D38D-28D5-4548-9AE5-186C86B8C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任務不中斷</a:t>
            </a:r>
          </a:p>
        </p:txBody>
      </p:sp>
      <p:sp>
        <p:nvSpPr>
          <p:cNvPr id="9" name="text-1709">
            <a:extLst xmlns:a="http://schemas.openxmlformats.org/drawingml/2006/main">
              <a:ext uri="{FF2B5EF4-FFF2-40B4-BE49-F238E27FC236}">
                <a16:creationId xmlns:a16="http://schemas.microsoft.com/office/drawing/2014/main" id="{D4A7DA85-C970-4757-ACA4-210FD697C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電腦上的 Antigravity 持續保留本地工作環境；人離開座位後，長任務不必停在桌前。</a:t>
            </a:r>
          </a:p>
        </p:txBody>
      </p:sp>
      <p:sp>
        <p:nvSpPr>
          <p:cNvPr id="10" name="shape-1710">
            <a:extLst xmlns:a="http://schemas.openxmlformats.org/drawingml/2006/main">
              <a:ext uri="{FF2B5EF4-FFF2-40B4-BE49-F238E27FC236}">
                <a16:creationId xmlns:a16="http://schemas.microsoft.com/office/drawing/2014/main" id="{5F179809-A2E0-4C65-9A99-B54D5CADB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7563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1" name="text-1711">
            <a:extLst xmlns:a="http://schemas.openxmlformats.org/drawingml/2006/main">
              <a:ext uri="{FF2B5EF4-FFF2-40B4-BE49-F238E27FC236}">
                <a16:creationId xmlns:a16="http://schemas.microsoft.com/office/drawing/2014/main" id="{240CD9A5-90D4-4029-AFF9-BABE41C4B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0E9F9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02</a:t>
            </a:r>
          </a:p>
        </p:txBody>
      </p:sp>
      <p:sp>
        <p:nvSpPr>
          <p:cNvPr id="12" name="text-1712">
            <a:extLst xmlns:a="http://schemas.openxmlformats.org/drawingml/2006/main">
              <a:ext uri="{FF2B5EF4-FFF2-40B4-BE49-F238E27FC236}">
                <a16:creationId xmlns:a16="http://schemas.microsoft.com/office/drawing/2014/main" id="{146F1C22-F2BB-4FD2-AB6E-6867F86D2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手機瀏覽器接手</a:t>
            </a:r>
          </a:p>
        </p:txBody>
      </p:sp>
      <p:sp>
        <p:nvSpPr>
          <p:cNvPr id="13" name="text-1713">
            <a:extLst xmlns:a="http://schemas.openxmlformats.org/drawingml/2006/main">
              <a:ext uri="{FF2B5EF4-FFF2-40B4-BE49-F238E27FC236}">
                <a16:creationId xmlns:a16="http://schemas.microsoft.com/office/drawing/2014/main" id="{B76B375C-5369-4FA2-BBA3-8821A25E6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從手機查看進行中的對話、啟動新任務、檢視計畫與 Agent 產物。</a:t>
            </a:r>
          </a:p>
        </p:txBody>
      </p:sp>
      <p:sp>
        <p:nvSpPr>
          <p:cNvPr id="14" name="shape-1714">
            <a:extLst xmlns:a="http://schemas.openxmlformats.org/drawingml/2006/main">
              <a:ext uri="{FF2B5EF4-FFF2-40B4-BE49-F238E27FC236}">
                <a16:creationId xmlns:a16="http://schemas.microsoft.com/office/drawing/2014/main" id="{1E77995C-6561-4E37-8054-0AC12A846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5" name="text-1715">
            <a:extLst xmlns:a="http://schemas.openxmlformats.org/drawingml/2006/main">
              <a:ext uri="{FF2B5EF4-FFF2-40B4-BE49-F238E27FC236}">
                <a16:creationId xmlns:a16="http://schemas.microsoft.com/office/drawing/2014/main" id="{269A51EC-AB30-4BEA-AC9F-6171BD448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F6B4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03</a:t>
            </a:r>
          </a:p>
        </p:txBody>
      </p:sp>
      <p:sp>
        <p:nvSpPr>
          <p:cNvPr id="16" name="text-1716">
            <a:extLst xmlns:a="http://schemas.openxmlformats.org/drawingml/2006/main">
              <a:ext uri="{FF2B5EF4-FFF2-40B4-BE49-F238E27FC236}">
                <a16:creationId xmlns:a16="http://schemas.microsoft.com/office/drawing/2014/main" id="{C17B1F54-C3FF-4E65-B078-F44CE0155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想到就即時修正</a:t>
            </a:r>
          </a:p>
        </p:txBody>
      </p:sp>
      <p:sp>
        <p:nvSpPr>
          <p:cNvPr id="17" name="text-1717">
            <a:extLst xmlns:a="http://schemas.openxmlformats.org/drawingml/2006/main">
              <a:ext uri="{FF2B5EF4-FFF2-40B4-BE49-F238E27FC236}">
                <a16:creationId xmlns:a16="http://schemas.microsoft.com/office/drawing/2014/main" id="{F15280B4-D23A-4E15-8F24-A7E34B299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臨時想到新條件，可以透過手機補充指令，讓 Agent 繼續推進並回報結果。</a:t>
            </a:r>
          </a:p>
        </p:txBody>
      </p:sp>
      <p:sp>
        <p:nvSpPr>
          <p:cNvPr id="18" name="shape-1718">
            <a:extLst xmlns:a="http://schemas.openxmlformats.org/drawingml/2006/main">
              <a:ext uri="{FF2B5EF4-FFF2-40B4-BE49-F238E27FC236}">
                <a16:creationId xmlns:a16="http://schemas.microsoft.com/office/drawing/2014/main" id="{2A2D6B0F-E826-41AA-8C53-5DCBFB344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3988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9" name="text-1719">
            <a:extLst xmlns:a="http://schemas.openxmlformats.org/drawingml/2006/main">
              <a:ext uri="{FF2B5EF4-FFF2-40B4-BE49-F238E27FC236}">
                <a16:creationId xmlns:a16="http://schemas.microsoft.com/office/drawing/2014/main" id="{2563222C-832A-4605-AF5D-A455BB345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A78BF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04</a:t>
            </a:r>
          </a:p>
        </p:txBody>
      </p:sp>
      <p:sp>
        <p:nvSpPr>
          <p:cNvPr id="20" name="text-1720">
            <a:extLst xmlns:a="http://schemas.openxmlformats.org/drawingml/2006/main">
              <a:ext uri="{FF2B5EF4-FFF2-40B4-BE49-F238E27FC236}">
                <a16:creationId xmlns:a16="http://schemas.microsoft.com/office/drawing/2014/main" id="{CA9F8301-ED0E-4C4C-850B-D1795008F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逐步開放中</a:t>
            </a:r>
          </a:p>
        </p:txBody>
      </p:sp>
      <p:sp>
        <p:nvSpPr>
          <p:cNvPr id="21" name="text-1721">
            <a:extLst xmlns:a="http://schemas.openxmlformats.org/drawingml/2006/main">
              <a:ext uri="{FF2B5EF4-FFF2-40B4-BE49-F238E27FC236}">
                <a16:creationId xmlns:a16="http://schemas.microsoft.com/office/drawing/2014/main" id="{00D44560-462C-414C-9BAD-6D9DB0D64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Remote Control 目前採 rollout；需同一 Google 帳號，且桌面端已出現可啟用的功能。</a:t>
            </a:r>
          </a:p>
        </p:txBody>
      </p:sp>
      <p:sp>
        <p:nvSpPr>
          <p:cNvPr id="22" name="text-2396">
            <a:extLst xmlns:a="http://schemas.openxmlformats.org/drawingml/2006/main">
              <a:ext uri="{FF2B5EF4-FFF2-40B4-BE49-F238E27FC236}">
                <a16:creationId xmlns:a16="http://schemas.microsoft.com/office/drawing/2014/main" id="{E129DE37-B622-42FA-8940-36BBC5DE3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3028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cb60e953e31748bc"/>
              </a:rPr>
              <a:t>Remote Control 官方說明 ↗</a:t>
            </a:r>
          </a:p>
        </p:txBody>
      </p:sp>
      <p:sp>
        <p:nvSpPr>
          <p:cNvPr id="23" name="shape-2480">
            <a:extLst xmlns:a="http://schemas.openxmlformats.org/drawingml/2006/main">
              <a:ext uri="{FF2B5EF4-FFF2-40B4-BE49-F238E27FC236}">
                <a16:creationId xmlns:a16="http://schemas.microsoft.com/office/drawing/2014/main" id="{911FCF86-E720-403E-A18B-8B08BD0F0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8450" y="247650"/>
            <a:ext cx="1219200" cy="13906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pic>
        <p:nvPicPr>
          <p:cNvPr id="4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a34752a5df47f2"/>
          <a:stretch xmlns:a="http://schemas.openxmlformats.org/drawingml/2006/main"/>
        </p:blipFill>
        <p:spPr>
          <a:xfrm xmlns:a="http://schemas.openxmlformats.org/drawingml/2006/main">
            <a:off x="10534650" y="314325"/>
            <a:ext cx="1066800" cy="1066800"/>
          </a:xfrm>
          <a:prstGeom xmlns:a="http://schemas.openxmlformats.org/drawingml/2006/main" prst="roundRect">
            <a:avLst>
              <a:gd name="adj" fmla="val 7143"/>
            </a:avLst>
          </a:prstGeom>
        </p:spPr>
      </p:pic>
      <p:sp>
        <p:nvSpPr>
          <p:cNvPr id="25" name="text-2481">
            <a:extLst xmlns:a="http://schemas.openxmlformats.org/drawingml/2006/main">
              <a:ext uri="{FF2B5EF4-FFF2-40B4-BE49-F238E27FC236}">
                <a16:creationId xmlns:a16="http://schemas.microsoft.com/office/drawing/2014/main" id="{6DD9A633-5D34-4A1A-B90F-794EC36CF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1400175"/>
            <a:ext cx="1066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82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Remote Contr</a:t>
            </a:r>
          </a:p>
        </p:txBody>
      </p:sp>
    </p:spTree>
    <p:extLst>
      <p:ext uri="{BB962C8B-B14F-4D97-AF65-F5344CB8AC3E}">
        <p14:creationId xmlns:p14="http://schemas.microsoft.com/office/powerpoint/2010/main" val="885412431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text-1722">
            <a:extLst xmlns:a="http://schemas.openxmlformats.org/drawingml/2006/main">
              <a:ext uri="{FF2B5EF4-FFF2-40B4-BE49-F238E27FC236}">
                <a16:creationId xmlns:a16="http://schemas.microsoft.com/office/drawing/2014/main" id="{8F79D575-FBAC-4214-A236-39B34C286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REMOTE CONTROL WORKFLOW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C056CF5-7E88-4118-91A4-F1EA59E2C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9315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手機遠端修正：四步把工作接回來</a:t>
            </a:r>
          </a:p>
        </p:txBody>
      </p:sp>
      <p:cxnSp>
        <p:nvCxnSpPr>
          <p:cNvPr id="36" name="shape-1723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1724">
            <a:extLst xmlns:a="http://schemas.openxmlformats.org/drawingml/2006/main">
              <a:ext uri="{FF2B5EF4-FFF2-40B4-BE49-F238E27FC236}">
                <a16:creationId xmlns:a16="http://schemas.microsoft.com/office/drawing/2014/main" id="{71666836-9423-4561-A45F-0B1546C62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CF3E0022-BBD5-4C8F-82A8-C57D087B0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35</a:t>
            </a:r>
          </a:p>
        </p:txBody>
      </p:sp>
      <p:sp>
        <p:nvSpPr>
          <p:cNvPr id="6" name="shape-1725">
            <a:extLst xmlns:a="http://schemas.openxmlformats.org/drawingml/2006/main">
              <a:ext uri="{FF2B5EF4-FFF2-40B4-BE49-F238E27FC236}">
                <a16:creationId xmlns:a16="http://schemas.microsoft.com/office/drawing/2014/main" id="{B0A4EF92-216B-4DF3-8814-133AC6023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1676400"/>
            <a:ext cx="2814638" cy="3143250"/>
          </a:xfrm>
          <a:prstGeom xmlns:a="http://schemas.openxmlformats.org/drawingml/2006/main" prst="roundRect">
            <a:avLst>
              <a:gd name="adj" fmla="val 54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7" name="shape-1726">
            <a:extLst xmlns:a="http://schemas.openxmlformats.org/drawingml/2006/main">
              <a:ext uri="{FF2B5EF4-FFF2-40B4-BE49-F238E27FC236}">
                <a16:creationId xmlns:a16="http://schemas.microsoft.com/office/drawing/2014/main" id="{7C0FED6F-E77D-4207-872C-52FC94E88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90700"/>
            <a:ext cx="2471738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text-1727">
            <a:extLst xmlns:a="http://schemas.openxmlformats.org/drawingml/2006/main">
              <a:ext uri="{FF2B5EF4-FFF2-40B4-BE49-F238E27FC236}">
                <a16:creationId xmlns:a16="http://schemas.microsoft.com/office/drawing/2014/main" id="{00EAFFD6-933E-4722-AF15-B4299CB1E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1</a:t>
            </a:r>
          </a:p>
        </p:txBody>
      </p:sp>
      <p:sp>
        <p:nvSpPr>
          <p:cNvPr id="9" name="text-1728">
            <a:extLst xmlns:a="http://schemas.openxmlformats.org/drawingml/2006/main">
              <a:ext uri="{FF2B5EF4-FFF2-40B4-BE49-F238E27FC236}">
                <a16:creationId xmlns:a16="http://schemas.microsoft.com/office/drawing/2014/main" id="{CFEBA19C-5FB9-436F-9756-CA0A7A065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86050"/>
            <a:ext cx="266223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啟用</a:t>
            </a:r>
          </a:p>
        </p:txBody>
      </p:sp>
      <p:sp>
        <p:nvSpPr>
          <p:cNvPr id="10" name="text-1729">
            <a:extLst xmlns:a="http://schemas.openxmlformats.org/drawingml/2006/main">
              <a:ext uri="{FF2B5EF4-FFF2-40B4-BE49-F238E27FC236}">
                <a16:creationId xmlns:a16="http://schemas.microsoft.com/office/drawing/2014/main" id="{0D3BC64B-6ACC-4BB0-84A9-557717919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52800"/>
            <a:ext cx="2395538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Antigravity 2.0 → Settings → Account → Enable Remote Control</a:t>
            </a:r>
          </a:p>
        </p:txBody>
      </p:sp>
      <p:sp>
        <p:nvSpPr>
          <p:cNvPr id="11" name="text-1730">
            <a:extLst xmlns:a="http://schemas.openxmlformats.org/drawingml/2006/main">
              <a:ext uri="{FF2B5EF4-FFF2-40B4-BE49-F238E27FC236}">
                <a16:creationId xmlns:a16="http://schemas.microsoft.com/office/drawing/2014/main" id="{2C29D0EB-3CF0-4D5C-A682-0C2D58C70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6113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12" name="shape-1731">
            <a:extLst xmlns:a="http://schemas.openxmlformats.org/drawingml/2006/main">
              <a:ext uri="{FF2B5EF4-FFF2-40B4-BE49-F238E27FC236}">
                <a16:creationId xmlns:a16="http://schemas.microsoft.com/office/drawing/2014/main" id="{F52A4710-A096-47D4-A36F-502811C1F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1838" y="1676400"/>
            <a:ext cx="2814638" cy="3143250"/>
          </a:xfrm>
          <a:prstGeom xmlns:a="http://schemas.openxmlformats.org/drawingml/2006/main" prst="roundRect">
            <a:avLst>
              <a:gd name="adj" fmla="val 54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3" name="shape-1732">
            <a:extLst xmlns:a="http://schemas.openxmlformats.org/drawingml/2006/main">
              <a:ext uri="{FF2B5EF4-FFF2-40B4-BE49-F238E27FC236}">
                <a16:creationId xmlns:a16="http://schemas.microsoft.com/office/drawing/2014/main" id="{F1E952F8-2346-4659-86FE-566873ABB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3288" y="1790700"/>
            <a:ext cx="2471738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text-1733">
            <a:extLst xmlns:a="http://schemas.openxmlformats.org/drawingml/2006/main">
              <a:ext uri="{FF2B5EF4-FFF2-40B4-BE49-F238E27FC236}">
                <a16:creationId xmlns:a16="http://schemas.microsoft.com/office/drawing/2014/main" id="{9B630F0B-BBEA-4270-8B7E-B4F9F5694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8038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2</a:t>
            </a:r>
          </a:p>
        </p:txBody>
      </p:sp>
      <p:sp>
        <p:nvSpPr>
          <p:cNvPr id="15" name="text-1734">
            <a:extLst xmlns:a="http://schemas.openxmlformats.org/drawingml/2006/main">
              <a:ext uri="{FF2B5EF4-FFF2-40B4-BE49-F238E27FC236}">
                <a16:creationId xmlns:a16="http://schemas.microsoft.com/office/drawing/2014/main" id="{C98D53BA-841B-4EDA-AE26-7A39CDE24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8038" y="2686050"/>
            <a:ext cx="266223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連線</a:t>
            </a:r>
          </a:p>
        </p:txBody>
      </p:sp>
      <p:sp>
        <p:nvSpPr>
          <p:cNvPr id="16" name="text-1735">
            <a:extLst xmlns:a="http://schemas.openxmlformats.org/drawingml/2006/main">
              <a:ext uri="{FF2B5EF4-FFF2-40B4-BE49-F238E27FC236}">
                <a16:creationId xmlns:a16="http://schemas.microsoft.com/office/drawing/2014/main" id="{739C011C-ECE2-4C5F-AAA2-B8877D239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1388" y="3352800"/>
            <a:ext cx="2395538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用手機瀏覽器開啟 Remote Control Dashboard</a:t>
            </a:r>
          </a:p>
        </p:txBody>
      </p:sp>
      <p:sp>
        <p:nvSpPr>
          <p:cNvPr id="17" name="text-1736">
            <a:extLst xmlns:a="http://schemas.openxmlformats.org/drawingml/2006/main">
              <a:ext uri="{FF2B5EF4-FFF2-40B4-BE49-F238E27FC236}">
                <a16:creationId xmlns:a16="http://schemas.microsoft.com/office/drawing/2014/main" id="{FAA895C3-E19C-4D66-B85F-05FECA872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18" name="shape-1737">
            <a:extLst xmlns:a="http://schemas.openxmlformats.org/drawingml/2006/main">
              <a:ext uri="{FF2B5EF4-FFF2-40B4-BE49-F238E27FC236}">
                <a16:creationId xmlns:a16="http://schemas.microsoft.com/office/drawing/2014/main" id="{E726692E-8714-48AC-93E4-BEDF27397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5525" y="1676400"/>
            <a:ext cx="2814638" cy="3143250"/>
          </a:xfrm>
          <a:prstGeom xmlns:a="http://schemas.openxmlformats.org/drawingml/2006/main" prst="roundRect">
            <a:avLst>
              <a:gd name="adj" fmla="val 54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9" name="shape-1738">
            <a:extLst xmlns:a="http://schemas.openxmlformats.org/drawingml/2006/main">
              <a:ext uri="{FF2B5EF4-FFF2-40B4-BE49-F238E27FC236}">
                <a16:creationId xmlns:a16="http://schemas.microsoft.com/office/drawing/2014/main" id="{AE1E2D48-D66F-440A-9D26-FC5F2F7C3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6975" y="1790700"/>
            <a:ext cx="2471738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text-1739">
            <a:extLst xmlns:a="http://schemas.openxmlformats.org/drawingml/2006/main">
              <a:ext uri="{FF2B5EF4-FFF2-40B4-BE49-F238E27FC236}">
                <a16:creationId xmlns:a16="http://schemas.microsoft.com/office/drawing/2014/main" id="{929CD5F2-FEBA-4654-A887-84110C64E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3</a:t>
            </a:r>
          </a:p>
        </p:txBody>
      </p:sp>
      <p:sp>
        <p:nvSpPr>
          <p:cNvPr id="21" name="text-1740">
            <a:extLst xmlns:a="http://schemas.openxmlformats.org/drawingml/2006/main">
              <a:ext uri="{FF2B5EF4-FFF2-40B4-BE49-F238E27FC236}">
                <a16:creationId xmlns:a16="http://schemas.microsoft.com/office/drawing/2014/main" id="{8C3D6969-ABC1-4C22-95AA-4E2333A01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686050"/>
            <a:ext cx="266223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選機</a:t>
            </a:r>
          </a:p>
        </p:txBody>
      </p:sp>
      <p:sp>
        <p:nvSpPr>
          <p:cNvPr id="22" name="text-1741">
            <a:extLst xmlns:a="http://schemas.openxmlformats.org/drawingml/2006/main">
              <a:ext uri="{FF2B5EF4-FFF2-40B4-BE49-F238E27FC236}">
                <a16:creationId xmlns:a16="http://schemas.microsoft.com/office/drawing/2014/main" id="{BDE738F9-6FA0-41C5-A1C0-4A8DEADC8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3352800"/>
            <a:ext cx="2395538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使用同一 Google 帳號，在 instance switcher 選工作電腦</a:t>
            </a:r>
          </a:p>
        </p:txBody>
      </p:sp>
      <p:sp>
        <p:nvSpPr>
          <p:cNvPr id="23" name="text-1742">
            <a:extLst xmlns:a="http://schemas.openxmlformats.org/drawingml/2006/main">
              <a:ext uri="{FF2B5EF4-FFF2-40B4-BE49-F238E27FC236}">
                <a16:creationId xmlns:a16="http://schemas.microsoft.com/office/drawing/2014/main" id="{5B53E342-CDF6-4941-BCCB-85DC7550F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3488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24" name="shape-1743">
            <a:extLst xmlns:a="http://schemas.openxmlformats.org/drawingml/2006/main">
              <a:ext uri="{FF2B5EF4-FFF2-40B4-BE49-F238E27FC236}">
                <a16:creationId xmlns:a16="http://schemas.microsoft.com/office/drawing/2014/main" id="{F8169552-0C32-45BF-A480-0E01EFC65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9213" y="1676400"/>
            <a:ext cx="2814638" cy="3143250"/>
          </a:xfrm>
          <a:prstGeom xmlns:a="http://schemas.openxmlformats.org/drawingml/2006/main" prst="roundRect">
            <a:avLst>
              <a:gd name="adj" fmla="val 54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25" name="shape-1744">
            <a:extLst xmlns:a="http://schemas.openxmlformats.org/drawingml/2006/main">
              <a:ext uri="{FF2B5EF4-FFF2-40B4-BE49-F238E27FC236}">
                <a16:creationId xmlns:a16="http://schemas.microsoft.com/office/drawing/2014/main" id="{59134D73-7A47-41C6-AE48-9A60D58A1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0663" y="1790700"/>
            <a:ext cx="2471738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text-1745">
            <a:extLst xmlns:a="http://schemas.openxmlformats.org/drawingml/2006/main">
              <a:ext uri="{FF2B5EF4-FFF2-40B4-BE49-F238E27FC236}">
                <a16:creationId xmlns:a16="http://schemas.microsoft.com/office/drawing/2014/main" id="{98CE6436-4558-4ADB-BD8F-86B396B83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5413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4</a:t>
            </a:r>
          </a:p>
        </p:txBody>
      </p:sp>
      <p:sp>
        <p:nvSpPr>
          <p:cNvPr id="27" name="text-1746">
            <a:extLst xmlns:a="http://schemas.openxmlformats.org/drawingml/2006/main">
              <a:ext uri="{FF2B5EF4-FFF2-40B4-BE49-F238E27FC236}">
                <a16:creationId xmlns:a16="http://schemas.microsoft.com/office/drawing/2014/main" id="{F7C7E079-49BF-4EE7-98B9-F30D1FF92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5413" y="2686050"/>
            <a:ext cx="266223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修正</a:t>
            </a:r>
          </a:p>
        </p:txBody>
      </p:sp>
      <p:sp>
        <p:nvSpPr>
          <p:cNvPr id="28" name="text-1747">
            <a:extLst xmlns:a="http://schemas.openxmlformats.org/drawingml/2006/main">
              <a:ext uri="{FF2B5EF4-FFF2-40B4-BE49-F238E27FC236}">
                <a16:creationId xmlns:a16="http://schemas.microsoft.com/office/drawing/2014/main" id="{8BF282AE-6D69-498C-B964-96C594FED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8763" y="3352800"/>
            <a:ext cx="2395538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查看對話、補充指令、檢視計畫與 artifacts；主機保持連線</a:t>
            </a:r>
          </a:p>
        </p:txBody>
      </p:sp>
      <p:sp>
        <p:nvSpPr>
          <p:cNvPr id="29" name="text-1748">
            <a:extLst xmlns:a="http://schemas.openxmlformats.org/drawingml/2006/main">
              <a:ext uri="{FF2B5EF4-FFF2-40B4-BE49-F238E27FC236}">
                <a16:creationId xmlns:a16="http://schemas.microsoft.com/office/drawing/2014/main" id="{B73C2306-068A-4745-9E4F-3CD09D4C4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5314950"/>
            <a:ext cx="563880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  <p:txBody>
          <a:bodyPr xmlns:a="http://schemas.openxmlformats.org/drawingml/2006/main" wrap="square" lIns="152400" tIns="57150" rIns="1524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每一步都留下可檢查的成果</a:t>
            </a:r>
          </a:p>
        </p:txBody>
      </p:sp>
      <p:sp>
        <p:nvSpPr>
          <p:cNvPr id="30" name="text-2397">
            <a:extLst xmlns:a="http://schemas.openxmlformats.org/drawingml/2006/main">
              <a:ext uri="{FF2B5EF4-FFF2-40B4-BE49-F238E27FC236}">
                <a16:creationId xmlns:a16="http://schemas.microsoft.com/office/drawing/2014/main" id="{5A225051-F4C2-4FE3-BDE6-64E828371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3028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06261b9951414614"/>
              </a:rPr>
              <a:t>Remote Control 官方說明 ↗</a:t>
            </a:r>
          </a:p>
        </p:txBody>
      </p:sp>
      <p:sp>
        <p:nvSpPr>
          <p:cNvPr id="31" name="shape-2482">
            <a:extLst xmlns:a="http://schemas.openxmlformats.org/drawingml/2006/main">
              <a:ext uri="{FF2B5EF4-FFF2-40B4-BE49-F238E27FC236}">
                <a16:creationId xmlns:a16="http://schemas.microsoft.com/office/drawing/2014/main" id="{1D2A3225-2EFB-425A-AF88-D734C56D3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8450" y="247650"/>
            <a:ext cx="1219200" cy="13906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pic>
        <p:nvPicPr>
          <p:cNvPr id="6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4f3ddaf63f466d"/>
          <a:stretch xmlns:a="http://schemas.openxmlformats.org/drawingml/2006/main"/>
        </p:blipFill>
        <p:spPr>
          <a:xfrm xmlns:a="http://schemas.openxmlformats.org/drawingml/2006/main">
            <a:off x="10534650" y="314325"/>
            <a:ext cx="1066800" cy="1066800"/>
          </a:xfrm>
          <a:prstGeom xmlns:a="http://schemas.openxmlformats.org/drawingml/2006/main" prst="roundRect">
            <a:avLst>
              <a:gd name="adj" fmla="val 7143"/>
            </a:avLst>
          </a:prstGeom>
        </p:spPr>
      </p:pic>
      <p:sp>
        <p:nvSpPr>
          <p:cNvPr id="33" name="text-2483">
            <a:extLst xmlns:a="http://schemas.openxmlformats.org/drawingml/2006/main">
              <a:ext uri="{FF2B5EF4-FFF2-40B4-BE49-F238E27FC236}">
                <a16:creationId xmlns:a16="http://schemas.microsoft.com/office/drawing/2014/main" id="{5344FE0C-632A-4E7A-8949-F3D190930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1400175"/>
            <a:ext cx="1066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82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Remote Contr</a:t>
            </a:r>
          </a:p>
        </p:txBody>
      </p:sp>
    </p:spTree>
    <p:extLst>
      <p:ext uri="{BB962C8B-B14F-4D97-AF65-F5344CB8AC3E}">
        <p14:creationId xmlns:p14="http://schemas.microsoft.com/office/powerpoint/2010/main" val="1854979583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ext-1749">
            <a:extLst xmlns:a="http://schemas.openxmlformats.org/drawingml/2006/main">
              <a:ext uri="{FF2B5EF4-FFF2-40B4-BE49-F238E27FC236}">
                <a16:creationId xmlns:a16="http://schemas.microsoft.com/office/drawing/2014/main" id="{12FEF1B8-8799-420A-BB06-55475F8C6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2450"/>
            <a:ext cx="2000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4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84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02</a:t>
            </a:r>
          </a:p>
        </p:txBody>
      </p:sp>
      <p:sp>
        <p:nvSpPr>
          <p:cNvPr id="2" name="text-1750">
            <a:extLst xmlns:a="http://schemas.openxmlformats.org/drawingml/2006/main">
              <a:ext uri="{FF2B5EF4-FFF2-40B4-BE49-F238E27FC236}">
                <a16:creationId xmlns:a16="http://schemas.microsoft.com/office/drawing/2014/main" id="{A4663C2E-8783-40C6-968D-1644B6AF1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343150"/>
            <a:ext cx="10668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40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40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Codex</a:t>
            </a:r>
          </a:p>
        </p:txBody>
      </p:sp>
      <p:sp>
        <p:nvSpPr>
          <p:cNvPr id="3" name="text-1751">
            <a:extLst xmlns:a="http://schemas.openxmlformats.org/drawingml/2006/main">
              <a:ext uri="{FF2B5EF4-FFF2-40B4-BE49-F238E27FC236}">
                <a16:creationId xmlns:a16="http://schemas.microsoft.com/office/drawing/2014/main" id="{7723D20B-208D-4CFC-B0D5-C9FF92FD3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695700"/>
            <a:ext cx="84772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210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ChatGPT Voice 可在桌面版 Work／Codex 中直接口述任務、追問進度與協調 Agent；Codex 也能讀取工作區脈絡、修改檔案、執行檢查並交付可追查成果。</a:t>
            </a:r>
          </a:p>
        </p:txBody>
      </p:sp>
      <p:sp>
        <p:nvSpPr>
          <p:cNvPr id="4" name="shape-1752">
            <a:extLst xmlns:a="http://schemas.openxmlformats.org/drawingml/2006/main">
              <a:ext uri="{FF2B5EF4-FFF2-40B4-BE49-F238E27FC236}">
                <a16:creationId xmlns:a16="http://schemas.microsoft.com/office/drawing/2014/main" id="{4A62EF81-D7E3-44ED-A305-881DA5802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3810000"/>
            <a:ext cx="1524000" cy="152400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text-1753">
            <a:extLst xmlns:a="http://schemas.openxmlformats.org/drawingml/2006/main">
              <a:ext uri="{FF2B5EF4-FFF2-40B4-BE49-F238E27FC236}">
                <a16:creationId xmlns:a16="http://schemas.microsoft.com/office/drawing/2014/main" id="{E453F60D-9F44-49A2-9A4E-C98CD6DA7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58375" y="4114800"/>
            <a:ext cx="1143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4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24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動手</a:t>
            </a:r>
          </a:p>
          <a:p xmlns:a="http://schemas.openxmlformats.org/drawingml/2006/main">
            <a:pPr algn="ctr">
              <a:lnSpc>
                <a:spcPct val="108000"/>
              </a:lnSpc>
              <a:buNone/>
              <a:defRPr sz="24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24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做</a:t>
            </a:r>
          </a:p>
        </p:txBody>
      </p:sp>
      <p:sp>
        <p:nvSpPr>
          <p:cNvPr id="6" name="shape-1754">
            <a:extLst xmlns:a="http://schemas.openxmlformats.org/drawingml/2006/main">
              <a:ext uri="{FF2B5EF4-FFF2-40B4-BE49-F238E27FC236}">
                <a16:creationId xmlns:a16="http://schemas.microsoft.com/office/drawing/2014/main" id="{71CA7133-8340-47AB-BC8F-48D39E711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5524500"/>
            <a:ext cx="238125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7" name="text-1755">
            <a:extLst xmlns:a="http://schemas.openxmlformats.org/drawingml/2006/main">
              <a:ext uri="{FF2B5EF4-FFF2-40B4-BE49-F238E27FC236}">
                <a16:creationId xmlns:a16="http://schemas.microsoft.com/office/drawing/2014/main" id="{1C4BE6FD-9B36-4B52-A969-4AD8AD1FC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63075" y="5591175"/>
            <a:ext cx="361950" cy="36195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0E9F94"/>
          </a:solidFill>
          <a:ln xmlns:a="http://schemas.openxmlformats.org/drawingml/2006/main" w="9525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&lt;&gt;</a:t>
            </a:r>
          </a:p>
        </p:txBody>
      </p:sp>
      <p:sp>
        <p:nvSpPr>
          <p:cNvPr id="8" name="text-1756">
            <a:extLst xmlns:a="http://schemas.openxmlformats.org/drawingml/2006/main">
              <a:ext uri="{FF2B5EF4-FFF2-40B4-BE49-F238E27FC236}">
                <a16:creationId xmlns:a16="http://schemas.microsoft.com/office/drawing/2014/main" id="{232AC313-B6AD-4CCC-9570-F92078184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0275" y="5600700"/>
            <a:ext cx="1733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Codex</a:t>
            </a:r>
          </a:p>
        </p:txBody>
      </p:sp>
      <p:sp>
        <p:nvSpPr>
          <p:cNvPr id="9" name="text-1757">
            <a:extLst xmlns:a="http://schemas.openxmlformats.org/drawingml/2006/main">
              <a:ext uri="{FF2B5EF4-FFF2-40B4-BE49-F238E27FC236}">
                <a16:creationId xmlns:a16="http://schemas.microsoft.com/office/drawing/2014/main" id="{F1DA887C-338D-45DB-B843-43A9D55A5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0275" y="5800725"/>
            <a:ext cx="173355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7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ChatGPT Agent 工作區</a:t>
            </a:r>
          </a:p>
        </p:txBody>
      </p:sp>
      <p:cxnSp>
        <p:nvCxnSpPr>
          <p:cNvPr id="26" name="shape-1758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11" name="text-1759">
            <a:extLst xmlns:a="http://schemas.openxmlformats.org/drawingml/2006/main">
              <a:ext uri="{FF2B5EF4-FFF2-40B4-BE49-F238E27FC236}">
                <a16:creationId xmlns:a16="http://schemas.microsoft.com/office/drawing/2014/main" id="{E347F5AC-0474-4F10-B643-1827E10A1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12" name="page-number">
            <a:extLst xmlns:a="http://schemas.openxmlformats.org/drawingml/2006/main">
              <a:ext uri="{FF2B5EF4-FFF2-40B4-BE49-F238E27FC236}">
                <a16:creationId xmlns:a16="http://schemas.microsoft.com/office/drawing/2014/main" id="{633DDB20-316C-4D39-8BA2-364A13440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36</a:t>
            </a:r>
          </a:p>
        </p:txBody>
      </p:sp>
      <p:sp>
        <p:nvSpPr>
          <p:cNvPr id="13" name="text-2398">
            <a:extLst xmlns:a="http://schemas.openxmlformats.org/drawingml/2006/main">
              <a:ext uri="{FF2B5EF4-FFF2-40B4-BE49-F238E27FC236}">
                <a16:creationId xmlns:a16="http://schemas.microsoft.com/office/drawing/2014/main" id="{5DDB6383-4218-43E8-B42A-7803AA87C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3028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966520301eee47a8"/>
              </a:rPr>
              <a:t>開啟 Codex ↗</a:t>
            </a:r>
          </a:p>
        </p:txBody>
      </p:sp>
      <p:sp>
        <p:nvSpPr>
          <p:cNvPr id="14" name="shape-2484">
            <a:extLst xmlns:a="http://schemas.openxmlformats.org/drawingml/2006/main">
              <a:ext uri="{FF2B5EF4-FFF2-40B4-BE49-F238E27FC236}">
                <a16:creationId xmlns:a16="http://schemas.microsoft.com/office/drawing/2014/main" id="{8D6480DF-187B-4C9D-A961-D5961B3EF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8450" y="247650"/>
            <a:ext cx="1219200" cy="13906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c188eec8de49e4"/>
          <a:stretch xmlns:a="http://schemas.openxmlformats.org/drawingml/2006/main"/>
        </p:blipFill>
        <p:spPr>
          <a:xfrm xmlns:a="http://schemas.openxmlformats.org/drawingml/2006/main">
            <a:off x="10534650" y="314325"/>
            <a:ext cx="1066800" cy="1066800"/>
          </a:xfrm>
          <a:prstGeom xmlns:a="http://schemas.openxmlformats.org/drawingml/2006/main" prst="roundRect">
            <a:avLst>
              <a:gd name="adj" fmla="val 7143"/>
            </a:avLst>
          </a:prstGeom>
        </p:spPr>
      </p:pic>
      <p:sp>
        <p:nvSpPr>
          <p:cNvPr id="16" name="text-2485">
            <a:extLst xmlns:a="http://schemas.openxmlformats.org/drawingml/2006/main">
              <a:ext uri="{FF2B5EF4-FFF2-40B4-BE49-F238E27FC236}">
                <a16:creationId xmlns:a16="http://schemas.microsoft.com/office/drawing/2014/main" id="{76CBD636-3A42-428C-A95E-66F8F650B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1400175"/>
            <a:ext cx="1066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82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Codex</a:t>
            </a:r>
          </a:p>
        </p:txBody>
      </p:sp>
    </p:spTree>
    <p:extLst>
      <p:ext uri="{BB962C8B-B14F-4D97-AF65-F5344CB8AC3E}">
        <p14:creationId xmlns:p14="http://schemas.microsoft.com/office/powerpoint/2010/main" val="8636085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text-1760">
            <a:extLst xmlns:a="http://schemas.openxmlformats.org/drawingml/2006/main">
              <a:ext uri="{FF2B5EF4-FFF2-40B4-BE49-F238E27FC236}">
                <a16:creationId xmlns:a16="http://schemas.microsoft.com/office/drawing/2014/main" id="{EDA14B4C-B106-496E-B0DA-26D3B310D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WORKFLOW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7148F8D-A818-4AB0-BCF3-4B0434C18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9315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Codex 實作工作流：先定位，再修改</a:t>
            </a:r>
          </a:p>
        </p:txBody>
      </p:sp>
      <p:cxnSp>
        <p:nvCxnSpPr>
          <p:cNvPr id="42" name="shape-1761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1762">
            <a:extLst xmlns:a="http://schemas.openxmlformats.org/drawingml/2006/main">
              <a:ext uri="{FF2B5EF4-FFF2-40B4-BE49-F238E27FC236}">
                <a16:creationId xmlns:a16="http://schemas.microsoft.com/office/drawing/2014/main" id="{6F675A89-39F3-487C-A2BF-A63154E9B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5F6CAAE4-A9B9-4D63-A0E2-06FCB91DD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37</a:t>
            </a:r>
          </a:p>
        </p:txBody>
      </p:sp>
      <p:sp>
        <p:nvSpPr>
          <p:cNvPr id="6" name="shape-1763">
            <a:extLst xmlns:a="http://schemas.openxmlformats.org/drawingml/2006/main">
              <a:ext uri="{FF2B5EF4-FFF2-40B4-BE49-F238E27FC236}">
                <a16:creationId xmlns:a16="http://schemas.microsoft.com/office/drawing/2014/main" id="{E64815C8-D00E-425E-AA30-0925B3C7F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1676400"/>
            <a:ext cx="2247900" cy="31432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7" name="shape-1764">
            <a:extLst xmlns:a="http://schemas.openxmlformats.org/drawingml/2006/main">
              <a:ext uri="{FF2B5EF4-FFF2-40B4-BE49-F238E27FC236}">
                <a16:creationId xmlns:a16="http://schemas.microsoft.com/office/drawing/2014/main" id="{7296A82A-3047-4066-869E-61085FA1E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90700"/>
            <a:ext cx="1905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text-1765">
            <a:extLst xmlns:a="http://schemas.openxmlformats.org/drawingml/2006/main">
              <a:ext uri="{FF2B5EF4-FFF2-40B4-BE49-F238E27FC236}">
                <a16:creationId xmlns:a16="http://schemas.microsoft.com/office/drawing/2014/main" id="{1AC895BD-A2A0-47A7-A471-309B9A628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1</a:t>
            </a:r>
          </a:p>
        </p:txBody>
      </p:sp>
      <p:sp>
        <p:nvSpPr>
          <p:cNvPr id="9" name="text-1766">
            <a:extLst xmlns:a="http://schemas.openxmlformats.org/drawingml/2006/main">
              <a:ext uri="{FF2B5EF4-FFF2-40B4-BE49-F238E27FC236}">
                <a16:creationId xmlns:a16="http://schemas.microsoft.com/office/drawing/2014/main" id="{2323F388-12A5-4E33-847A-D7B52462D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860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開啟工作區／語音</a:t>
            </a:r>
          </a:p>
        </p:txBody>
      </p:sp>
      <p:sp>
        <p:nvSpPr>
          <p:cNvPr id="10" name="text-1767">
            <a:extLst xmlns:a="http://schemas.openxmlformats.org/drawingml/2006/main">
              <a:ext uri="{FF2B5EF4-FFF2-40B4-BE49-F238E27FC236}">
                <a16:creationId xmlns:a16="http://schemas.microsoft.com/office/drawing/2014/main" id="{3DF2D7F9-8265-4EAD-A61E-8817008A6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52800"/>
            <a:ext cx="18288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素材、麥克風與權限</a:t>
            </a:r>
          </a:p>
        </p:txBody>
      </p:sp>
      <p:sp>
        <p:nvSpPr>
          <p:cNvPr id="11" name="text-1768">
            <a:extLst xmlns:a="http://schemas.openxmlformats.org/drawingml/2006/main">
              <a:ext uri="{FF2B5EF4-FFF2-40B4-BE49-F238E27FC236}">
                <a16:creationId xmlns:a16="http://schemas.microsoft.com/office/drawing/2014/main" id="{9B1DBC98-D480-41F1-B7DC-3AA3987F0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12" name="shape-1769">
            <a:extLst xmlns:a="http://schemas.openxmlformats.org/drawingml/2006/main">
              <a:ext uri="{FF2B5EF4-FFF2-40B4-BE49-F238E27FC236}">
                <a16:creationId xmlns:a16="http://schemas.microsoft.com/office/drawing/2014/main" id="{C6493F93-6D89-48B4-8BEA-B49F42353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1676400"/>
            <a:ext cx="2247900" cy="31432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3" name="shape-1770">
            <a:extLst xmlns:a="http://schemas.openxmlformats.org/drawingml/2006/main">
              <a:ext uri="{FF2B5EF4-FFF2-40B4-BE49-F238E27FC236}">
                <a16:creationId xmlns:a16="http://schemas.microsoft.com/office/drawing/2014/main" id="{38FF6E2C-4AE5-4105-9AF6-C3D3C76B0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1790700"/>
            <a:ext cx="1905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text-1771">
            <a:extLst xmlns:a="http://schemas.openxmlformats.org/drawingml/2006/main">
              <a:ext uri="{FF2B5EF4-FFF2-40B4-BE49-F238E27FC236}">
                <a16:creationId xmlns:a16="http://schemas.microsoft.com/office/drawing/2014/main" id="{769D0B60-508E-43F1-815F-41D4F9C37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2</a:t>
            </a:r>
          </a:p>
        </p:txBody>
      </p:sp>
      <p:sp>
        <p:nvSpPr>
          <p:cNvPr id="15" name="text-1772">
            <a:extLst xmlns:a="http://schemas.openxmlformats.org/drawingml/2006/main">
              <a:ext uri="{FF2B5EF4-FFF2-40B4-BE49-F238E27FC236}">
                <a16:creationId xmlns:a16="http://schemas.microsoft.com/office/drawing/2014/main" id="{92D0FB69-5E2C-4627-BF01-2AF7EDA1B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26860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描述任務</a:t>
            </a:r>
          </a:p>
        </p:txBody>
      </p:sp>
      <p:sp>
        <p:nvSpPr>
          <p:cNvPr id="16" name="text-1773">
            <a:extLst xmlns:a="http://schemas.openxmlformats.org/drawingml/2006/main">
              <a:ext uri="{FF2B5EF4-FFF2-40B4-BE49-F238E27FC236}">
                <a16:creationId xmlns:a16="http://schemas.microsoft.com/office/drawing/2014/main" id="{59AEA8AD-D749-4BA3-BCB2-95BFEB14D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3352800"/>
            <a:ext cx="18288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目標、限制、驗收</a:t>
            </a:r>
          </a:p>
        </p:txBody>
      </p:sp>
      <p:sp>
        <p:nvSpPr>
          <p:cNvPr id="17" name="text-1774">
            <a:extLst xmlns:a="http://schemas.openxmlformats.org/drawingml/2006/main">
              <a:ext uri="{FF2B5EF4-FFF2-40B4-BE49-F238E27FC236}">
                <a16:creationId xmlns:a16="http://schemas.microsoft.com/office/drawing/2014/main" id="{A68AD9E0-19CC-4774-A332-D8CEF7C9B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6325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18" name="shape-1775">
            <a:extLst xmlns:a="http://schemas.openxmlformats.org/drawingml/2006/main">
              <a:ext uri="{FF2B5EF4-FFF2-40B4-BE49-F238E27FC236}">
                <a16:creationId xmlns:a16="http://schemas.microsoft.com/office/drawing/2014/main" id="{7528590F-D247-459B-9DF6-C363C506D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676400"/>
            <a:ext cx="2247900" cy="31432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9" name="shape-1776">
            <a:extLst xmlns:a="http://schemas.openxmlformats.org/drawingml/2006/main">
              <a:ext uri="{FF2B5EF4-FFF2-40B4-BE49-F238E27FC236}">
                <a16:creationId xmlns:a16="http://schemas.microsoft.com/office/drawing/2014/main" id="{EFE7D0D0-D09A-4F88-91B5-1E79A3E8F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1790700"/>
            <a:ext cx="1905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text-1777">
            <a:extLst xmlns:a="http://schemas.openxmlformats.org/drawingml/2006/main">
              <a:ext uri="{FF2B5EF4-FFF2-40B4-BE49-F238E27FC236}">
                <a16:creationId xmlns:a16="http://schemas.microsoft.com/office/drawing/2014/main" id="{026BD459-33FB-4FC6-871A-796CADC1E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3</a:t>
            </a:r>
          </a:p>
        </p:txBody>
      </p:sp>
      <p:sp>
        <p:nvSpPr>
          <p:cNvPr id="21" name="text-1778">
            <a:extLst xmlns:a="http://schemas.openxmlformats.org/drawingml/2006/main">
              <a:ext uri="{FF2B5EF4-FFF2-40B4-BE49-F238E27FC236}">
                <a16:creationId xmlns:a16="http://schemas.microsoft.com/office/drawing/2014/main" id="{8F49A063-76F6-4F2B-AF19-40820D1EC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6860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觀察進度</a:t>
            </a:r>
          </a:p>
        </p:txBody>
      </p:sp>
      <p:sp>
        <p:nvSpPr>
          <p:cNvPr id="22" name="text-1779">
            <a:extLst xmlns:a="http://schemas.openxmlformats.org/drawingml/2006/main">
              <a:ext uri="{FF2B5EF4-FFF2-40B4-BE49-F238E27FC236}">
                <a16:creationId xmlns:a16="http://schemas.microsoft.com/office/drawing/2014/main" id="{DDA254B1-00DA-4FD8-AE95-9588866E1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52800"/>
            <a:ext cx="18288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計畫、讀檔、工具使用</a:t>
            </a:r>
          </a:p>
        </p:txBody>
      </p:sp>
      <p:sp>
        <p:nvSpPr>
          <p:cNvPr id="23" name="text-1780">
            <a:extLst xmlns:a="http://schemas.openxmlformats.org/drawingml/2006/main">
              <a:ext uri="{FF2B5EF4-FFF2-40B4-BE49-F238E27FC236}">
                <a16:creationId xmlns:a16="http://schemas.microsoft.com/office/drawing/2014/main" id="{7B66D7A1-249C-4142-85C3-1808F6B46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3275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24" name="shape-1781">
            <a:extLst xmlns:a="http://schemas.openxmlformats.org/drawingml/2006/main">
              <a:ext uri="{FF2B5EF4-FFF2-40B4-BE49-F238E27FC236}">
                <a16:creationId xmlns:a16="http://schemas.microsoft.com/office/drawing/2014/main" id="{98686753-751B-483D-AEDE-4E8788DB0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1676400"/>
            <a:ext cx="2247900" cy="31432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25" name="shape-1782">
            <a:extLst xmlns:a="http://schemas.openxmlformats.org/drawingml/2006/main">
              <a:ext uri="{FF2B5EF4-FFF2-40B4-BE49-F238E27FC236}">
                <a16:creationId xmlns:a16="http://schemas.microsoft.com/office/drawing/2014/main" id="{106E41F9-9204-49CC-AAE1-5B1E6C696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1790700"/>
            <a:ext cx="1905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text-1783">
            <a:extLst xmlns:a="http://schemas.openxmlformats.org/drawingml/2006/main">
              <a:ext uri="{FF2B5EF4-FFF2-40B4-BE49-F238E27FC236}">
                <a16:creationId xmlns:a16="http://schemas.microsoft.com/office/drawing/2014/main" id="{176E6DB0-6898-4352-AD7C-455BD7038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4</a:t>
            </a:r>
          </a:p>
        </p:txBody>
      </p:sp>
      <p:sp>
        <p:nvSpPr>
          <p:cNvPr id="27" name="text-1784">
            <a:extLst xmlns:a="http://schemas.openxmlformats.org/drawingml/2006/main">
              <a:ext uri="{FF2B5EF4-FFF2-40B4-BE49-F238E27FC236}">
                <a16:creationId xmlns:a16="http://schemas.microsoft.com/office/drawing/2014/main" id="{4A34F6BD-D0C0-47BB-8944-17E627CE1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6860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檢查成果</a:t>
            </a:r>
          </a:p>
        </p:txBody>
      </p:sp>
      <p:sp>
        <p:nvSpPr>
          <p:cNvPr id="28" name="text-1785">
            <a:extLst xmlns:a="http://schemas.openxmlformats.org/drawingml/2006/main">
              <a:ext uri="{FF2B5EF4-FFF2-40B4-BE49-F238E27FC236}">
                <a16:creationId xmlns:a16="http://schemas.microsoft.com/office/drawing/2014/main" id="{D34945A1-CB55-44CA-93EE-F3B4A310D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3352800"/>
            <a:ext cx="18288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檔案、測試、畫面、差異</a:t>
            </a:r>
          </a:p>
        </p:txBody>
      </p:sp>
      <p:sp>
        <p:nvSpPr>
          <p:cNvPr id="29" name="text-1786">
            <a:extLst xmlns:a="http://schemas.openxmlformats.org/drawingml/2006/main">
              <a:ext uri="{FF2B5EF4-FFF2-40B4-BE49-F238E27FC236}">
                <a16:creationId xmlns:a16="http://schemas.microsoft.com/office/drawing/2014/main" id="{6E0EE6B1-7D17-40E7-A928-579E13216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0225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30" name="shape-1787">
            <a:extLst xmlns:a="http://schemas.openxmlformats.org/drawingml/2006/main">
              <a:ext uri="{FF2B5EF4-FFF2-40B4-BE49-F238E27FC236}">
                <a16:creationId xmlns:a16="http://schemas.microsoft.com/office/drawing/2014/main" id="{ABC98CDC-1C96-46D1-A12D-92773A0F7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1676400"/>
            <a:ext cx="2247900" cy="31432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31" name="shape-1788">
            <a:extLst xmlns:a="http://schemas.openxmlformats.org/drawingml/2006/main">
              <a:ext uri="{FF2B5EF4-FFF2-40B4-BE49-F238E27FC236}">
                <a16:creationId xmlns:a16="http://schemas.microsoft.com/office/drawing/2014/main" id="{305D0A84-8C87-4A89-BEE0-717FF2061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1790700"/>
            <a:ext cx="1905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text-1789">
            <a:extLst xmlns:a="http://schemas.openxmlformats.org/drawingml/2006/main">
              <a:ext uri="{FF2B5EF4-FFF2-40B4-BE49-F238E27FC236}">
                <a16:creationId xmlns:a16="http://schemas.microsoft.com/office/drawing/2014/main" id="{CA8DFCE4-12EE-4F36-A203-4A773DF42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5</a:t>
            </a:r>
          </a:p>
        </p:txBody>
      </p:sp>
      <p:sp>
        <p:nvSpPr>
          <p:cNvPr id="33" name="text-1790">
            <a:extLst xmlns:a="http://schemas.openxmlformats.org/drawingml/2006/main">
              <a:ext uri="{FF2B5EF4-FFF2-40B4-BE49-F238E27FC236}">
                <a16:creationId xmlns:a16="http://schemas.microsoft.com/office/drawing/2014/main" id="{40B0C32F-421D-435B-971A-EB58AF422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26860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決定下一步</a:t>
            </a:r>
          </a:p>
        </p:txBody>
      </p:sp>
      <p:sp>
        <p:nvSpPr>
          <p:cNvPr id="34" name="text-1791">
            <a:extLst xmlns:a="http://schemas.openxmlformats.org/drawingml/2006/main">
              <a:ext uri="{FF2B5EF4-FFF2-40B4-BE49-F238E27FC236}">
                <a16:creationId xmlns:a16="http://schemas.microsoft.com/office/drawing/2014/main" id="{BB6D61D6-3176-4B63-8A0E-FA3CFE9A4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3352800"/>
            <a:ext cx="18288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接受、修正或停止</a:t>
            </a:r>
          </a:p>
        </p:txBody>
      </p:sp>
      <p:sp>
        <p:nvSpPr>
          <p:cNvPr id="35" name="text-1792">
            <a:extLst xmlns:a="http://schemas.openxmlformats.org/drawingml/2006/main">
              <a:ext uri="{FF2B5EF4-FFF2-40B4-BE49-F238E27FC236}">
                <a16:creationId xmlns:a16="http://schemas.microsoft.com/office/drawing/2014/main" id="{281C6117-129E-4381-8BDB-4A61D06EC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5314950"/>
            <a:ext cx="563880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  <p:txBody>
          <a:bodyPr xmlns:a="http://schemas.openxmlformats.org/drawingml/2006/main" wrap="square" lIns="152400" tIns="57150" rIns="1524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每一步都留下可檢查的成果</a:t>
            </a:r>
          </a:p>
        </p:txBody>
      </p:sp>
      <p:sp>
        <p:nvSpPr>
          <p:cNvPr id="36" name="text-2399">
            <a:extLst xmlns:a="http://schemas.openxmlformats.org/drawingml/2006/main">
              <a:ext uri="{FF2B5EF4-FFF2-40B4-BE49-F238E27FC236}">
                <a16:creationId xmlns:a16="http://schemas.microsoft.com/office/drawing/2014/main" id="{C312FDED-3520-44FD-B302-E4CD0B850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3028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6db81ae0f96a4d66"/>
              </a:rPr>
              <a:t>開啟 Codex ↗</a:t>
            </a:r>
          </a:p>
        </p:txBody>
      </p:sp>
      <p:sp>
        <p:nvSpPr>
          <p:cNvPr id="37" name="shape-2486">
            <a:extLst xmlns:a="http://schemas.openxmlformats.org/drawingml/2006/main">
              <a:ext uri="{FF2B5EF4-FFF2-40B4-BE49-F238E27FC236}">
                <a16:creationId xmlns:a16="http://schemas.microsoft.com/office/drawing/2014/main" id="{ED19A509-ABE9-476C-A30C-B40937A67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8450" y="247650"/>
            <a:ext cx="1219200" cy="13906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pic>
        <p:nvPicPr>
          <p:cNvPr id="7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9111ca2daa4529"/>
          <a:stretch xmlns:a="http://schemas.openxmlformats.org/drawingml/2006/main"/>
        </p:blipFill>
        <p:spPr>
          <a:xfrm xmlns:a="http://schemas.openxmlformats.org/drawingml/2006/main">
            <a:off x="10534650" y="314325"/>
            <a:ext cx="1066800" cy="1066800"/>
          </a:xfrm>
          <a:prstGeom xmlns:a="http://schemas.openxmlformats.org/drawingml/2006/main" prst="roundRect">
            <a:avLst>
              <a:gd name="adj" fmla="val 7143"/>
            </a:avLst>
          </a:prstGeom>
        </p:spPr>
      </p:pic>
      <p:sp>
        <p:nvSpPr>
          <p:cNvPr id="39" name="text-2487">
            <a:extLst xmlns:a="http://schemas.openxmlformats.org/drawingml/2006/main">
              <a:ext uri="{FF2B5EF4-FFF2-40B4-BE49-F238E27FC236}">
                <a16:creationId xmlns:a16="http://schemas.microsoft.com/office/drawing/2014/main" id="{323E51D0-39E7-4F14-9D00-577D1B5E9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1400175"/>
            <a:ext cx="1066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82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Codex</a:t>
            </a:r>
          </a:p>
        </p:txBody>
      </p:sp>
    </p:spTree>
    <p:extLst>
      <p:ext uri="{BB962C8B-B14F-4D97-AF65-F5344CB8AC3E}">
        <p14:creationId xmlns:p14="http://schemas.microsoft.com/office/powerpoint/2010/main" val="755846533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ext-1793">
            <a:extLst xmlns:a="http://schemas.openxmlformats.org/drawingml/2006/main">
              <a:ext uri="{FF2B5EF4-FFF2-40B4-BE49-F238E27FC236}">
                <a16:creationId xmlns:a16="http://schemas.microsoft.com/office/drawing/2014/main" id="{82ED7246-20E2-4A64-9D61-87F799950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AGENT SKILL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092D9CB-CF43-4172-8C76-6E801C296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9315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同一任務在 Codex 中這樣下達</a:t>
            </a:r>
          </a:p>
        </p:txBody>
      </p:sp>
      <p:cxnSp>
        <p:nvCxnSpPr>
          <p:cNvPr id="19" name="shape-1794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1795">
            <a:extLst xmlns:a="http://schemas.openxmlformats.org/drawingml/2006/main">
              <a:ext uri="{FF2B5EF4-FFF2-40B4-BE49-F238E27FC236}">
                <a16:creationId xmlns:a16="http://schemas.microsoft.com/office/drawing/2014/main" id="{CB055E7D-26EE-42B8-8FA0-4CCED704A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35CB4C80-E0C1-44FF-BCDF-53748436A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38</a:t>
            </a:r>
          </a:p>
        </p:txBody>
      </p:sp>
      <p:sp>
        <p:nvSpPr>
          <p:cNvPr id="6" name="text-1796">
            <a:extLst xmlns:a="http://schemas.openxmlformats.org/drawingml/2006/main">
              <a:ext uri="{FF2B5EF4-FFF2-40B4-BE49-F238E27FC236}">
                <a16:creationId xmlns:a16="http://schemas.microsoft.com/office/drawing/2014/main" id="{5A95B447-2566-4E85-923D-FC0ACE897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6858000" cy="4324350"/>
          </a:xfrm>
          <a:prstGeom xmlns:a="http://schemas.openxmlformats.org/drawingml/2006/main" prst="roundRect">
            <a:avLst>
              <a:gd name="adj" fmla="val 3524"/>
            </a:avLst>
          </a:prstGeom>
          <a:solidFill xmlns:a="http://schemas.openxmlformats.org/drawingml/2006/main">
            <a:srgbClr val="1B2A3D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  <p:txBody>
          <a:bodyPr xmlns:a="http://schemas.openxmlformats.org/drawingml/2006/main" wrap="square" lIns="247650" tIns="247650" rIns="247650" bIns="2476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DCEBFF"/>
                </a:solidFill>
                <a:latin typeface="Cascadia Mono"/>
                <a:ea typeface="Cascadia Mono"/>
                <a:cs typeface="Cascadia Mono"/>
              </a:defRPr>
            </a:pPr>
            <a:r>
              <a:rPr sz="1350" b="0">
                <a:solidFill>
                  <a:srgbClr val="DCEBFF"/>
                </a:solidFill>
                <a:latin typeface="Cascadia Mono"/>
                <a:ea typeface="Cascadia Mono"/>
                <a:cs typeface="Cascadia Mono"/>
              </a:rPr>
              <a:t>目標：改善這個課程互動網站的手機操作體驗。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DCEBFF"/>
                </a:solidFill>
                <a:latin typeface="Cascadia Mono"/>
                <a:ea typeface="Cascadia Mono"/>
                <a:cs typeface="Cascadia Mono"/>
              </a:defRPr>
            </a:pPr>
            <a:r>
              <a:rPr sz="1350" b="0">
                <a:solidFill>
                  <a:srgbClr val="DCEBFF"/>
                </a:solidFill>
                <a:latin typeface="Cascadia Mono"/>
                <a:ea typeface="Cascadia Mono"/>
                <a:cs typeface="Cascadia Mono"/>
              </a:rPr>
              <a:t>範圍：只處理目前工作區中的 HTML、CSS、JS。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DCEBFF"/>
                </a:solidFill>
                <a:latin typeface="Cascadia Mono"/>
                <a:ea typeface="Cascadia Mono"/>
                <a:cs typeface="Cascadia Mono"/>
              </a:defRPr>
            </a:pPr>
            <a:r>
              <a:rPr sz="1350" b="0">
                <a:solidFill>
                  <a:srgbClr val="DCEBFF"/>
                </a:solidFill>
                <a:latin typeface="Cascadia Mono"/>
                <a:ea typeface="Cascadia Mono"/>
                <a:cs typeface="Cascadia Mono"/>
              </a:rPr>
              <a:t>限制：不更動教學內容、不新增外部服務、不發布。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DCEBFF"/>
                </a:solidFill>
                <a:latin typeface="Cascadia Mono"/>
                <a:ea typeface="Cascadia Mono"/>
                <a:cs typeface="Cascadia Mono"/>
              </a:defRPr>
            </a:pPr>
            <a:r>
              <a:rPr sz="1350" b="0">
                <a:solidFill>
                  <a:srgbClr val="DCEBFF"/>
                </a:solidFill>
                <a:latin typeface="Cascadia Mono"/>
                <a:ea typeface="Cascadia Mono"/>
                <a:cs typeface="Cascadia Mono"/>
              </a:rPr>
              <a:t>請先：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DCEBFF"/>
                </a:solidFill>
                <a:latin typeface="Cascadia Mono"/>
                <a:ea typeface="Cascadia Mono"/>
                <a:cs typeface="Cascadia Mono"/>
              </a:defRPr>
            </a:pPr>
            <a:r>
              <a:rPr sz="1350" b="0">
                <a:solidFill>
                  <a:srgbClr val="DCEBFF"/>
                </a:solidFill>
                <a:latin typeface="Cascadia Mono"/>
                <a:ea typeface="Cascadia Mono"/>
                <a:cs typeface="Cascadia Mono"/>
              </a:rPr>
              <a:t>1. 檢查結構與手機畫面。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DCEBFF"/>
                </a:solidFill>
                <a:latin typeface="Cascadia Mono"/>
                <a:ea typeface="Cascadia Mono"/>
                <a:cs typeface="Cascadia Mono"/>
              </a:defRPr>
            </a:pPr>
            <a:r>
              <a:rPr sz="1350" b="0">
                <a:solidFill>
                  <a:srgbClr val="DCEBFF"/>
                </a:solidFill>
                <a:latin typeface="Cascadia Mono"/>
                <a:ea typeface="Cascadia Mono"/>
                <a:cs typeface="Cascadia Mono"/>
              </a:rPr>
              <a:t>2. 說明最重要的 3 個問題與修正計畫。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DCEBFF"/>
                </a:solidFill>
                <a:latin typeface="Cascadia Mono"/>
                <a:ea typeface="Cascadia Mono"/>
                <a:cs typeface="Cascadia Mono"/>
              </a:defRPr>
            </a:pPr>
            <a:r>
              <a:rPr sz="1350" b="0">
                <a:solidFill>
                  <a:srgbClr val="DCEBFF"/>
                </a:solidFill>
                <a:latin typeface="Cascadia Mono"/>
                <a:ea typeface="Cascadia Mono"/>
                <a:cs typeface="Cascadia Mono"/>
              </a:rPr>
              <a:t>3. 實作後跑可行的檢查。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DCEBFF"/>
                </a:solidFill>
                <a:latin typeface="Cascadia Mono"/>
                <a:ea typeface="Cascadia Mono"/>
                <a:cs typeface="Cascadia Mono"/>
              </a:defRPr>
            </a:pPr>
            <a:r>
              <a:rPr sz="1350" b="0">
                <a:solidFill>
                  <a:srgbClr val="DCEBFF"/>
                </a:solidFill>
                <a:latin typeface="Cascadia Mono"/>
                <a:ea typeface="Cascadia Mono"/>
                <a:cs typeface="Cascadia Mono"/>
              </a:rPr>
              <a:t>4. 回報修改檔案、驗證證據與未確認項目。</a:t>
            </a:r>
          </a:p>
        </p:txBody>
      </p:sp>
      <p:sp>
        <p:nvSpPr>
          <p:cNvPr id="7" name="text-1797">
            <a:extLst xmlns:a="http://schemas.openxmlformats.org/drawingml/2006/main">
              <a:ext uri="{FF2B5EF4-FFF2-40B4-BE49-F238E27FC236}">
                <a16:creationId xmlns:a16="http://schemas.microsoft.com/office/drawing/2014/main" id="{B5CF81F4-7066-40D7-9F2A-D29904198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1752600"/>
            <a:ext cx="3543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7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明確邊界</a:t>
            </a:r>
          </a:p>
        </p:txBody>
      </p:sp>
      <p:sp>
        <p:nvSpPr>
          <p:cNvPr id="8" name="text-1798">
            <a:extLst xmlns:a="http://schemas.openxmlformats.org/drawingml/2006/main">
              <a:ext uri="{FF2B5EF4-FFF2-40B4-BE49-F238E27FC236}">
                <a16:creationId xmlns:a16="http://schemas.microsoft.com/office/drawing/2014/main" id="{C687033F-E92E-4714-B083-F3EF9BC57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190750"/>
            <a:ext cx="3543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檔案與動作的範圍要具體。</a:t>
            </a:r>
          </a:p>
        </p:txBody>
      </p:sp>
      <p:sp>
        <p:nvSpPr>
          <p:cNvPr id="9" name="text-1799">
            <a:extLst xmlns:a="http://schemas.openxmlformats.org/drawingml/2006/main">
              <a:ext uri="{FF2B5EF4-FFF2-40B4-BE49-F238E27FC236}">
                <a16:creationId xmlns:a16="http://schemas.microsoft.com/office/drawing/2014/main" id="{4FDA2B88-4145-4CA6-81D9-734454B20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105150"/>
            <a:ext cx="3543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1">
                <a:solidFill>
                  <a:srgbClr val="0E9F94"/>
                </a:solidFill>
                <a:latin typeface="Noto Sans TC"/>
                <a:ea typeface="Noto Sans TC"/>
                <a:cs typeface="Noto Sans TC"/>
              </a:defRPr>
            </a:pPr>
            <a:r>
              <a:rPr sz="1725" b="1">
                <a:solidFill>
                  <a:srgbClr val="0E9F94"/>
                </a:solidFill>
                <a:latin typeface="Noto Sans TC"/>
                <a:ea typeface="Noto Sans TC"/>
                <a:cs typeface="Noto Sans TC"/>
              </a:rPr>
              <a:t>先檢查</a:t>
            </a:r>
          </a:p>
        </p:txBody>
      </p:sp>
      <p:sp>
        <p:nvSpPr>
          <p:cNvPr id="10" name="text-1800">
            <a:extLst xmlns:a="http://schemas.openxmlformats.org/drawingml/2006/main">
              <a:ext uri="{FF2B5EF4-FFF2-40B4-BE49-F238E27FC236}">
                <a16:creationId xmlns:a16="http://schemas.microsoft.com/office/drawing/2014/main" id="{E19CE135-ED8D-4B00-B79D-F4D041CDB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543300"/>
            <a:ext cx="3543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讓 Agent 先讀環境，避免憑空重寫。</a:t>
            </a:r>
          </a:p>
        </p:txBody>
      </p:sp>
      <p:sp>
        <p:nvSpPr>
          <p:cNvPr id="11" name="text-1801">
            <a:extLst xmlns:a="http://schemas.openxmlformats.org/drawingml/2006/main">
              <a:ext uri="{FF2B5EF4-FFF2-40B4-BE49-F238E27FC236}">
                <a16:creationId xmlns:a16="http://schemas.microsoft.com/office/drawing/2014/main" id="{7A6FCB2E-0EC9-4F45-BEA3-5F58907DD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4457700"/>
            <a:ext cx="3543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1">
                <a:solidFill>
                  <a:srgbClr val="FF6B4A"/>
                </a:solidFill>
                <a:latin typeface="Noto Sans TC"/>
                <a:ea typeface="Noto Sans TC"/>
                <a:cs typeface="Noto Sans TC"/>
              </a:defRPr>
            </a:pPr>
            <a:r>
              <a:rPr sz="1725" b="1">
                <a:solidFill>
                  <a:srgbClr val="FF6B4A"/>
                </a:solidFill>
                <a:latin typeface="Noto Sans TC"/>
                <a:ea typeface="Noto Sans TC"/>
                <a:cs typeface="Noto Sans TC"/>
              </a:rPr>
              <a:t>驗收可見</a:t>
            </a:r>
          </a:p>
        </p:txBody>
      </p:sp>
      <p:sp>
        <p:nvSpPr>
          <p:cNvPr id="12" name="text-1802">
            <a:extLst xmlns:a="http://schemas.openxmlformats.org/drawingml/2006/main">
              <a:ext uri="{FF2B5EF4-FFF2-40B4-BE49-F238E27FC236}">
                <a16:creationId xmlns:a16="http://schemas.microsoft.com/office/drawing/2014/main" id="{4D773BBC-2E1A-42DE-B696-F95E44385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4895850"/>
            <a:ext cx="3543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要求證據與未確認項目。</a:t>
            </a:r>
          </a:p>
        </p:txBody>
      </p:sp>
      <p:sp>
        <p:nvSpPr>
          <p:cNvPr id="13" name="text-2400">
            <a:extLst xmlns:a="http://schemas.openxmlformats.org/drawingml/2006/main">
              <a:ext uri="{FF2B5EF4-FFF2-40B4-BE49-F238E27FC236}">
                <a16:creationId xmlns:a16="http://schemas.microsoft.com/office/drawing/2014/main" id="{9F9B0C17-135C-4BF8-A805-F83ECEC98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3028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6b0dc8aef7644da8"/>
              </a:rPr>
              <a:t>開啟 Codex ↗</a:t>
            </a:r>
          </a:p>
        </p:txBody>
      </p:sp>
      <p:sp>
        <p:nvSpPr>
          <p:cNvPr id="14" name="shape-2488">
            <a:extLst xmlns:a="http://schemas.openxmlformats.org/drawingml/2006/main">
              <a:ext uri="{FF2B5EF4-FFF2-40B4-BE49-F238E27FC236}">
                <a16:creationId xmlns:a16="http://schemas.microsoft.com/office/drawing/2014/main" id="{35847977-C390-413C-8298-F72EAB8BE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8450" y="247650"/>
            <a:ext cx="1219200" cy="13906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7bef957c1a4d6c"/>
          <a:stretch xmlns:a="http://schemas.openxmlformats.org/drawingml/2006/main"/>
        </p:blipFill>
        <p:spPr>
          <a:xfrm xmlns:a="http://schemas.openxmlformats.org/drawingml/2006/main">
            <a:off x="10534650" y="314325"/>
            <a:ext cx="1066800" cy="1066800"/>
          </a:xfrm>
          <a:prstGeom xmlns:a="http://schemas.openxmlformats.org/drawingml/2006/main" prst="roundRect">
            <a:avLst>
              <a:gd name="adj" fmla="val 7143"/>
            </a:avLst>
          </a:prstGeom>
        </p:spPr>
      </p:pic>
      <p:sp>
        <p:nvSpPr>
          <p:cNvPr id="16" name="text-2489">
            <a:extLst xmlns:a="http://schemas.openxmlformats.org/drawingml/2006/main">
              <a:ext uri="{FF2B5EF4-FFF2-40B4-BE49-F238E27FC236}">
                <a16:creationId xmlns:a16="http://schemas.microsoft.com/office/drawing/2014/main" id="{3B21E4C5-7AF3-442E-8564-B18BD54FD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1400175"/>
            <a:ext cx="1066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82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Codex</a:t>
            </a:r>
          </a:p>
        </p:txBody>
      </p:sp>
    </p:spTree>
    <p:extLst>
      <p:ext uri="{BB962C8B-B14F-4D97-AF65-F5344CB8AC3E}">
        <p14:creationId xmlns:p14="http://schemas.microsoft.com/office/powerpoint/2010/main" val="249876038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text-1803">
            <a:extLst xmlns:a="http://schemas.openxmlformats.org/drawingml/2006/main">
              <a:ext uri="{FF2B5EF4-FFF2-40B4-BE49-F238E27FC236}">
                <a16:creationId xmlns:a16="http://schemas.microsoft.com/office/drawing/2014/main" id="{2CD70A99-ED09-46B1-85DB-A19BE992D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TASK DESIGN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C3A033A-281E-4AEB-BA93-EC0633896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9315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好任務簡報的六個欄位</a:t>
            </a:r>
          </a:p>
        </p:txBody>
      </p:sp>
      <p:cxnSp>
        <p:nvCxnSpPr>
          <p:cNvPr id="36" name="shape-1804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1805">
            <a:extLst xmlns:a="http://schemas.openxmlformats.org/drawingml/2006/main">
              <a:ext uri="{FF2B5EF4-FFF2-40B4-BE49-F238E27FC236}">
                <a16:creationId xmlns:a16="http://schemas.microsoft.com/office/drawing/2014/main" id="{B4012B2C-663F-427C-A4C8-DD0DDDDC8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1FC8F67E-636E-4F47-ACAD-0E169311F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39</a:t>
            </a:r>
          </a:p>
        </p:txBody>
      </p:sp>
      <p:sp>
        <p:nvSpPr>
          <p:cNvPr id="6" name="shape-1806">
            <a:extLst xmlns:a="http://schemas.openxmlformats.org/drawingml/2006/main">
              <a:ext uri="{FF2B5EF4-FFF2-40B4-BE49-F238E27FC236}">
                <a16:creationId xmlns:a16="http://schemas.microsoft.com/office/drawing/2014/main" id="{921634AE-5615-4BA9-BF8B-3D2CEBFBE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1685925" cy="4305300"/>
          </a:xfrm>
          <a:prstGeom xmlns:a="http://schemas.openxmlformats.org/drawingml/2006/main" prst="roundRect">
            <a:avLst>
              <a:gd name="adj" fmla="val 9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7" name="text-1807">
            <a:extLst xmlns:a="http://schemas.openxmlformats.org/drawingml/2006/main">
              <a:ext uri="{FF2B5EF4-FFF2-40B4-BE49-F238E27FC236}">
                <a16:creationId xmlns:a16="http://schemas.microsoft.com/office/drawing/2014/main" id="{A9C089B3-C709-4AE7-AD3B-88A4500F4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1</a:t>
            </a:r>
          </a:p>
        </p:txBody>
      </p:sp>
      <p:sp>
        <p:nvSpPr>
          <p:cNvPr id="8" name="text-1808">
            <a:extLst xmlns:a="http://schemas.openxmlformats.org/drawingml/2006/main">
              <a:ext uri="{FF2B5EF4-FFF2-40B4-BE49-F238E27FC236}">
                <a16:creationId xmlns:a16="http://schemas.microsoft.com/office/drawing/2014/main" id="{2278F6A7-CB41-49D9-930A-15B9999C7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57450"/>
            <a:ext cx="12668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Why</a:t>
            </a:r>
          </a:p>
        </p:txBody>
      </p:sp>
      <p:sp>
        <p:nvSpPr>
          <p:cNvPr id="9" name="text-1809">
            <a:extLst xmlns:a="http://schemas.openxmlformats.org/drawingml/2006/main">
              <a:ext uri="{FF2B5EF4-FFF2-40B4-BE49-F238E27FC236}">
                <a16:creationId xmlns:a16="http://schemas.microsoft.com/office/drawing/2014/main" id="{B68B6A87-E4BA-4C61-9DFC-CB49504ED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28950"/>
            <a:ext cx="1266825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教學／研究痛點與使用者價值</a:t>
            </a:r>
          </a:p>
        </p:txBody>
      </p:sp>
      <p:sp>
        <p:nvSpPr>
          <p:cNvPr id="10" name="shape-1810">
            <a:extLst xmlns:a="http://schemas.openxmlformats.org/drawingml/2006/main">
              <a:ext uri="{FF2B5EF4-FFF2-40B4-BE49-F238E27FC236}">
                <a16:creationId xmlns:a16="http://schemas.microsoft.com/office/drawing/2014/main" id="{9072A0A8-7791-4CF6-9C2B-C09A28366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9825" y="1676400"/>
            <a:ext cx="1685925" cy="4305300"/>
          </a:xfrm>
          <a:prstGeom xmlns:a="http://schemas.openxmlformats.org/drawingml/2006/main" prst="roundRect">
            <a:avLst>
              <a:gd name="adj" fmla="val 9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1" name="text-1811">
            <a:extLst xmlns:a="http://schemas.openxmlformats.org/drawingml/2006/main">
              <a:ext uri="{FF2B5EF4-FFF2-40B4-BE49-F238E27FC236}">
                <a16:creationId xmlns:a16="http://schemas.microsoft.com/office/drawing/2014/main" id="{2C056F50-3CDB-4E1D-B172-A4E73474C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2</a:t>
            </a:r>
          </a:p>
        </p:txBody>
      </p:sp>
      <p:sp>
        <p:nvSpPr>
          <p:cNvPr id="12" name="text-1812">
            <a:extLst xmlns:a="http://schemas.openxmlformats.org/drawingml/2006/main">
              <a:ext uri="{FF2B5EF4-FFF2-40B4-BE49-F238E27FC236}">
                <a16:creationId xmlns:a16="http://schemas.microsoft.com/office/drawing/2014/main" id="{F527D99F-A37A-4CC6-9C91-F65BBB8FD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2457450"/>
            <a:ext cx="12668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What</a:t>
            </a:r>
          </a:p>
        </p:txBody>
      </p:sp>
      <p:sp>
        <p:nvSpPr>
          <p:cNvPr id="13" name="text-1813">
            <a:extLst xmlns:a="http://schemas.openxmlformats.org/drawingml/2006/main">
              <a:ext uri="{FF2B5EF4-FFF2-40B4-BE49-F238E27FC236}">
                <a16:creationId xmlns:a16="http://schemas.microsoft.com/office/drawing/2014/main" id="{86A93235-8EF5-4178-B6E6-873E99ACA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3028950"/>
            <a:ext cx="1266825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要完成的具體成果</a:t>
            </a:r>
          </a:p>
        </p:txBody>
      </p:sp>
      <p:sp>
        <p:nvSpPr>
          <p:cNvPr id="14" name="shape-1814">
            <a:extLst xmlns:a="http://schemas.openxmlformats.org/drawingml/2006/main">
              <a:ext uri="{FF2B5EF4-FFF2-40B4-BE49-F238E27FC236}">
                <a16:creationId xmlns:a16="http://schemas.microsoft.com/office/drawing/2014/main" id="{F9BBA0B0-F494-4D26-B052-BC4293935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1676400"/>
            <a:ext cx="1685925" cy="4305300"/>
          </a:xfrm>
          <a:prstGeom xmlns:a="http://schemas.openxmlformats.org/drawingml/2006/main" prst="roundRect">
            <a:avLst>
              <a:gd name="adj" fmla="val 9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5" name="text-1815">
            <a:extLst xmlns:a="http://schemas.openxmlformats.org/drawingml/2006/main">
              <a:ext uri="{FF2B5EF4-FFF2-40B4-BE49-F238E27FC236}">
                <a16:creationId xmlns:a16="http://schemas.microsoft.com/office/drawing/2014/main" id="{3FCA3D1B-9482-4222-ABB7-01411CF06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3</a:t>
            </a:r>
          </a:p>
        </p:txBody>
      </p:sp>
      <p:sp>
        <p:nvSpPr>
          <p:cNvPr id="16" name="text-1816">
            <a:extLst xmlns:a="http://schemas.openxmlformats.org/drawingml/2006/main">
              <a:ext uri="{FF2B5EF4-FFF2-40B4-BE49-F238E27FC236}">
                <a16:creationId xmlns:a16="http://schemas.microsoft.com/office/drawing/2014/main" id="{BFEBE931-A74E-43EC-96FA-4A78C72F6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457450"/>
            <a:ext cx="12668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Where</a:t>
            </a:r>
          </a:p>
        </p:txBody>
      </p:sp>
      <p:sp>
        <p:nvSpPr>
          <p:cNvPr id="17" name="text-1817">
            <a:extLst xmlns:a="http://schemas.openxmlformats.org/drawingml/2006/main">
              <a:ext uri="{FF2B5EF4-FFF2-40B4-BE49-F238E27FC236}">
                <a16:creationId xmlns:a16="http://schemas.microsoft.com/office/drawing/2014/main" id="{F72685A3-AF42-46F1-8D91-486580CE6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028950"/>
            <a:ext cx="1266825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工作區、檔案與資料來源</a:t>
            </a:r>
          </a:p>
        </p:txBody>
      </p:sp>
      <p:sp>
        <p:nvSpPr>
          <p:cNvPr id="18" name="shape-1818">
            <a:extLst xmlns:a="http://schemas.openxmlformats.org/drawingml/2006/main">
              <a:ext uri="{FF2B5EF4-FFF2-40B4-BE49-F238E27FC236}">
                <a16:creationId xmlns:a16="http://schemas.microsoft.com/office/drawing/2014/main" id="{6030E927-916F-4CF9-9300-63246DE34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1676400"/>
            <a:ext cx="1685925" cy="4305300"/>
          </a:xfrm>
          <a:prstGeom xmlns:a="http://schemas.openxmlformats.org/drawingml/2006/main" prst="roundRect">
            <a:avLst>
              <a:gd name="adj" fmla="val 9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9" name="text-1819">
            <a:extLst xmlns:a="http://schemas.openxmlformats.org/drawingml/2006/main">
              <a:ext uri="{FF2B5EF4-FFF2-40B4-BE49-F238E27FC236}">
                <a16:creationId xmlns:a16="http://schemas.microsoft.com/office/drawing/2014/main" id="{71D3065B-5F7E-43FF-AFBE-70DA0232F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4</a:t>
            </a:r>
          </a:p>
        </p:txBody>
      </p:sp>
      <p:sp>
        <p:nvSpPr>
          <p:cNvPr id="20" name="text-1820">
            <a:extLst xmlns:a="http://schemas.openxmlformats.org/drawingml/2006/main">
              <a:ext uri="{FF2B5EF4-FFF2-40B4-BE49-F238E27FC236}">
                <a16:creationId xmlns:a16="http://schemas.microsoft.com/office/drawing/2014/main" id="{C5D5F328-1121-4DC7-A2B1-1CAD18DA1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457450"/>
            <a:ext cx="12668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Limits</a:t>
            </a:r>
          </a:p>
        </p:txBody>
      </p:sp>
      <p:sp>
        <p:nvSpPr>
          <p:cNvPr id="21" name="text-1821">
            <a:extLst xmlns:a="http://schemas.openxmlformats.org/drawingml/2006/main">
              <a:ext uri="{FF2B5EF4-FFF2-40B4-BE49-F238E27FC236}">
                <a16:creationId xmlns:a16="http://schemas.microsoft.com/office/drawing/2014/main" id="{CD7ACACA-F622-4D25-ACCD-A68976F7C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3028950"/>
            <a:ext cx="1266825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不可改、不可公開、不可猜測</a:t>
            </a:r>
          </a:p>
        </p:txBody>
      </p:sp>
      <p:sp>
        <p:nvSpPr>
          <p:cNvPr id="22" name="shape-1822">
            <a:extLst xmlns:a="http://schemas.openxmlformats.org/drawingml/2006/main">
              <a:ext uri="{FF2B5EF4-FFF2-40B4-BE49-F238E27FC236}">
                <a16:creationId xmlns:a16="http://schemas.microsoft.com/office/drawing/2014/main" id="{27DF7C5D-D767-4554-8284-C182DD31A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1676400"/>
            <a:ext cx="1685925" cy="4305300"/>
          </a:xfrm>
          <a:prstGeom xmlns:a="http://schemas.openxmlformats.org/drawingml/2006/main" prst="roundRect">
            <a:avLst>
              <a:gd name="adj" fmla="val 9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23" name="text-1823">
            <a:extLst xmlns:a="http://schemas.openxmlformats.org/drawingml/2006/main">
              <a:ext uri="{FF2B5EF4-FFF2-40B4-BE49-F238E27FC236}">
                <a16:creationId xmlns:a16="http://schemas.microsoft.com/office/drawing/2014/main" id="{269B0E2E-F248-4611-AE64-F3C8D787C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5</a:t>
            </a:r>
          </a:p>
        </p:txBody>
      </p:sp>
      <p:sp>
        <p:nvSpPr>
          <p:cNvPr id="24" name="text-1824">
            <a:extLst xmlns:a="http://schemas.openxmlformats.org/drawingml/2006/main">
              <a:ext uri="{FF2B5EF4-FFF2-40B4-BE49-F238E27FC236}">
                <a16:creationId xmlns:a16="http://schemas.microsoft.com/office/drawing/2014/main" id="{EBDD23FF-68B5-442C-BB8A-203890698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2457450"/>
            <a:ext cx="12668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Checks</a:t>
            </a:r>
          </a:p>
        </p:txBody>
      </p:sp>
      <p:sp>
        <p:nvSpPr>
          <p:cNvPr id="25" name="text-1825">
            <a:extLst xmlns:a="http://schemas.openxmlformats.org/drawingml/2006/main">
              <a:ext uri="{FF2B5EF4-FFF2-40B4-BE49-F238E27FC236}">
                <a16:creationId xmlns:a16="http://schemas.microsoft.com/office/drawing/2014/main" id="{7B3007FD-5592-4BF5-871A-A3EDD3DD7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3028950"/>
            <a:ext cx="1266825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測試、畫面與內容檢核</a:t>
            </a:r>
          </a:p>
        </p:txBody>
      </p:sp>
      <p:sp>
        <p:nvSpPr>
          <p:cNvPr id="26" name="shape-1826">
            <a:extLst xmlns:a="http://schemas.openxmlformats.org/drawingml/2006/main">
              <a:ext uri="{FF2B5EF4-FFF2-40B4-BE49-F238E27FC236}">
                <a16:creationId xmlns:a16="http://schemas.microsoft.com/office/drawing/2014/main" id="{E2C5291E-857E-4126-81E1-8EDE6B8D5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91725" y="1676400"/>
            <a:ext cx="1685925" cy="4305300"/>
          </a:xfrm>
          <a:prstGeom xmlns:a="http://schemas.openxmlformats.org/drawingml/2006/main" prst="roundRect">
            <a:avLst>
              <a:gd name="adj" fmla="val 9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27" name="text-1827">
            <a:extLst xmlns:a="http://schemas.openxmlformats.org/drawingml/2006/main">
              <a:ext uri="{FF2B5EF4-FFF2-40B4-BE49-F238E27FC236}">
                <a16:creationId xmlns:a16="http://schemas.microsoft.com/office/drawing/2014/main" id="{E3716B51-855B-481E-85CA-FF3799D70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01275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6</a:t>
            </a:r>
          </a:p>
        </p:txBody>
      </p:sp>
      <p:sp>
        <p:nvSpPr>
          <p:cNvPr id="28" name="text-1828">
            <a:extLst xmlns:a="http://schemas.openxmlformats.org/drawingml/2006/main">
              <a:ext uri="{FF2B5EF4-FFF2-40B4-BE49-F238E27FC236}">
                <a16:creationId xmlns:a16="http://schemas.microsoft.com/office/drawing/2014/main" id="{645E791A-3308-4735-89D2-9A3FC9AB3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01275" y="2457450"/>
            <a:ext cx="12668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Handoff</a:t>
            </a:r>
          </a:p>
        </p:txBody>
      </p:sp>
      <p:sp>
        <p:nvSpPr>
          <p:cNvPr id="29" name="text-1829">
            <a:extLst xmlns:a="http://schemas.openxmlformats.org/drawingml/2006/main">
              <a:ext uri="{FF2B5EF4-FFF2-40B4-BE49-F238E27FC236}">
                <a16:creationId xmlns:a16="http://schemas.microsoft.com/office/drawing/2014/main" id="{911DAA87-AE6F-479E-8C3A-AE93E2AA9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01275" y="3028950"/>
            <a:ext cx="1266825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成果、差異、限制、下一步</a:t>
            </a:r>
          </a:p>
        </p:txBody>
      </p:sp>
      <p:sp>
        <p:nvSpPr>
          <p:cNvPr id="30" name="text-2401">
            <a:extLst xmlns:a="http://schemas.openxmlformats.org/drawingml/2006/main">
              <a:ext uri="{FF2B5EF4-FFF2-40B4-BE49-F238E27FC236}">
                <a16:creationId xmlns:a16="http://schemas.microsoft.com/office/drawing/2014/main" id="{75400B9F-B012-465B-A4FE-D2B2D8F28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3028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b74d18d7ab254280"/>
              </a:rPr>
              <a:t>開啟 Codex ↗</a:t>
            </a:r>
          </a:p>
        </p:txBody>
      </p:sp>
      <p:sp>
        <p:nvSpPr>
          <p:cNvPr id="31" name="shape-2490">
            <a:extLst xmlns:a="http://schemas.openxmlformats.org/drawingml/2006/main">
              <a:ext uri="{FF2B5EF4-FFF2-40B4-BE49-F238E27FC236}">
                <a16:creationId xmlns:a16="http://schemas.microsoft.com/office/drawing/2014/main" id="{91F95F7A-2A62-43CF-B6A3-CD4ED37B1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8450" y="247650"/>
            <a:ext cx="1219200" cy="13906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pic>
        <p:nvPicPr>
          <p:cNvPr id="6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2aa508eb0e4d3c"/>
          <a:stretch xmlns:a="http://schemas.openxmlformats.org/drawingml/2006/main"/>
        </p:blipFill>
        <p:spPr>
          <a:xfrm xmlns:a="http://schemas.openxmlformats.org/drawingml/2006/main">
            <a:off x="10534650" y="314325"/>
            <a:ext cx="1066800" cy="1066800"/>
          </a:xfrm>
          <a:prstGeom xmlns:a="http://schemas.openxmlformats.org/drawingml/2006/main" prst="roundRect">
            <a:avLst>
              <a:gd name="adj" fmla="val 7143"/>
            </a:avLst>
          </a:prstGeom>
        </p:spPr>
      </p:pic>
      <p:sp>
        <p:nvSpPr>
          <p:cNvPr id="33" name="text-2491">
            <a:extLst xmlns:a="http://schemas.openxmlformats.org/drawingml/2006/main">
              <a:ext uri="{FF2B5EF4-FFF2-40B4-BE49-F238E27FC236}">
                <a16:creationId xmlns:a16="http://schemas.microsoft.com/office/drawing/2014/main" id="{3D323930-61A8-4E0B-8194-7003342BE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1400175"/>
            <a:ext cx="1066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82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Codex</a:t>
            </a:r>
          </a:p>
        </p:txBody>
      </p:sp>
    </p:spTree>
    <p:extLst>
      <p:ext uri="{BB962C8B-B14F-4D97-AF65-F5344CB8AC3E}">
        <p14:creationId xmlns:p14="http://schemas.microsoft.com/office/powerpoint/2010/main" val="1856182169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text-1830">
            <a:extLst xmlns:a="http://schemas.openxmlformats.org/drawingml/2006/main">
              <a:ext uri="{FF2B5EF4-FFF2-40B4-BE49-F238E27FC236}">
                <a16:creationId xmlns:a16="http://schemas.microsoft.com/office/drawing/2014/main" id="{CAD6E414-709D-4AF7-8D97-FF660F7ED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HANDS-ON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E3F4CCB-990C-4312-BD67-DB69E1401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9315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實作 B｜Codex 完成同一任務</a:t>
            </a:r>
          </a:p>
        </p:txBody>
      </p:sp>
      <p:cxnSp>
        <p:nvCxnSpPr>
          <p:cNvPr id="25" name="shape-1831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1832">
            <a:extLst xmlns:a="http://schemas.openxmlformats.org/drawingml/2006/main">
              <a:ext uri="{FF2B5EF4-FFF2-40B4-BE49-F238E27FC236}">
                <a16:creationId xmlns:a16="http://schemas.microsoft.com/office/drawing/2014/main" id="{74C9CA23-081D-4612-9C6B-D426B9585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D0F4307B-2E93-450D-8C82-017889DB6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40</a:t>
            </a:r>
          </a:p>
        </p:txBody>
      </p:sp>
      <p:sp>
        <p:nvSpPr>
          <p:cNvPr id="6" name="text-1833">
            <a:extLst xmlns:a="http://schemas.openxmlformats.org/drawingml/2006/main">
              <a:ext uri="{FF2B5EF4-FFF2-40B4-BE49-F238E27FC236}">
                <a16:creationId xmlns:a16="http://schemas.microsoft.com/office/drawing/2014/main" id="{726B8D06-E00B-43DD-B907-1BF44F57E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2000250" cy="20002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31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18</a:t>
            </a:r>
          </a:p>
          <a:p xmlns:a="http://schemas.openxmlformats.org/drawingml/2006/main">
            <a:pPr algn="ctr">
              <a:lnSpc>
                <a:spcPct val="108000"/>
              </a:lnSpc>
              <a:buNone/>
              <a:defRPr sz="31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分鐘</a:t>
            </a:r>
          </a:p>
        </p:txBody>
      </p:sp>
      <p:sp>
        <p:nvSpPr>
          <p:cNvPr id="7" name="text-1834">
            <a:extLst xmlns:a="http://schemas.openxmlformats.org/drawingml/2006/main">
              <a:ext uri="{FF2B5EF4-FFF2-40B4-BE49-F238E27FC236}">
                <a16:creationId xmlns:a16="http://schemas.microsoft.com/office/drawing/2014/main" id="{E6045B5D-7C92-4850-872A-2AF4C53DE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1733550"/>
            <a:ext cx="3143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21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操作步驟</a:t>
            </a:r>
          </a:p>
        </p:txBody>
      </p:sp>
      <p:sp>
        <p:nvSpPr>
          <p:cNvPr id="8" name="text-1835">
            <a:extLst xmlns:a="http://schemas.openxmlformats.org/drawingml/2006/main">
              <a:ext uri="{FF2B5EF4-FFF2-40B4-BE49-F238E27FC236}">
                <a16:creationId xmlns:a16="http://schemas.microsoft.com/office/drawing/2014/main" id="{0377D55A-8DB8-41AE-8F6D-7947ECE28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240030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2EDF8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1</a:t>
            </a:r>
          </a:p>
        </p:txBody>
      </p:sp>
      <p:sp>
        <p:nvSpPr>
          <p:cNvPr id="9" name="text-1836">
            <a:extLst xmlns:a="http://schemas.openxmlformats.org/drawingml/2006/main">
              <a:ext uri="{FF2B5EF4-FFF2-40B4-BE49-F238E27FC236}">
                <a16:creationId xmlns:a16="http://schemas.microsoft.com/office/drawing/2014/main" id="{C73DD27D-B5E6-49A9-9DD4-2672D265E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2400300"/>
            <a:ext cx="5048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開啟上午成果的工作區</a:t>
            </a:r>
          </a:p>
        </p:txBody>
      </p:sp>
      <p:sp>
        <p:nvSpPr>
          <p:cNvPr id="10" name="text-1837">
            <a:extLst xmlns:a="http://schemas.openxmlformats.org/drawingml/2006/main">
              <a:ext uri="{FF2B5EF4-FFF2-40B4-BE49-F238E27FC236}">
                <a16:creationId xmlns:a16="http://schemas.microsoft.com/office/drawing/2014/main" id="{33CC3BE4-2917-4ECB-9100-9BCC06669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310515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2EDF8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2</a:t>
            </a:r>
          </a:p>
        </p:txBody>
      </p:sp>
      <p:sp>
        <p:nvSpPr>
          <p:cNvPr id="11" name="text-1838">
            <a:extLst xmlns:a="http://schemas.openxmlformats.org/drawingml/2006/main">
              <a:ext uri="{FF2B5EF4-FFF2-40B4-BE49-F238E27FC236}">
                <a16:creationId xmlns:a16="http://schemas.microsoft.com/office/drawing/2014/main" id="{870E7790-FB35-4913-B66A-19C3C0FB6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3105150"/>
            <a:ext cx="5048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貼上六欄任務簡報</a:t>
            </a:r>
          </a:p>
        </p:txBody>
      </p:sp>
      <p:sp>
        <p:nvSpPr>
          <p:cNvPr id="12" name="text-1839">
            <a:extLst xmlns:a="http://schemas.openxmlformats.org/drawingml/2006/main">
              <a:ext uri="{FF2B5EF4-FFF2-40B4-BE49-F238E27FC236}">
                <a16:creationId xmlns:a16="http://schemas.microsoft.com/office/drawing/2014/main" id="{ED1F302D-FA48-46AD-9B43-FD569476E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381000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2EDF8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3</a:t>
            </a:r>
          </a:p>
        </p:txBody>
      </p:sp>
      <p:sp>
        <p:nvSpPr>
          <p:cNvPr id="13" name="text-1840">
            <a:extLst xmlns:a="http://schemas.openxmlformats.org/drawingml/2006/main">
              <a:ext uri="{FF2B5EF4-FFF2-40B4-BE49-F238E27FC236}">
                <a16:creationId xmlns:a16="http://schemas.microsoft.com/office/drawing/2014/main" id="{A71C366C-069E-442C-A59E-D99C0C289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3810000"/>
            <a:ext cx="5048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觀察 Agent 讀檔、規劃與執行</a:t>
            </a:r>
          </a:p>
        </p:txBody>
      </p:sp>
      <p:sp>
        <p:nvSpPr>
          <p:cNvPr id="14" name="text-1841">
            <a:extLst xmlns:a="http://schemas.openxmlformats.org/drawingml/2006/main">
              <a:ext uri="{FF2B5EF4-FFF2-40B4-BE49-F238E27FC236}">
                <a16:creationId xmlns:a16="http://schemas.microsoft.com/office/drawing/2014/main" id="{FC79A9D8-30C8-4EBA-8DC1-2C4EAEF87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451485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2EDF8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4</a:t>
            </a:r>
          </a:p>
        </p:txBody>
      </p:sp>
      <p:sp>
        <p:nvSpPr>
          <p:cNvPr id="15" name="text-1842">
            <a:extLst xmlns:a="http://schemas.openxmlformats.org/drawingml/2006/main">
              <a:ext uri="{FF2B5EF4-FFF2-40B4-BE49-F238E27FC236}">
                <a16:creationId xmlns:a16="http://schemas.microsoft.com/office/drawing/2014/main" id="{85C9DF1E-07BD-4EE2-A263-533B74333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4514850"/>
            <a:ext cx="5048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比較 Antigravity 與 Codex 的證據</a:t>
            </a:r>
          </a:p>
        </p:txBody>
      </p:sp>
      <p:sp>
        <p:nvSpPr>
          <p:cNvPr id="16" name="shape-1843">
            <a:extLst xmlns:a="http://schemas.openxmlformats.org/drawingml/2006/main">
              <a:ext uri="{FF2B5EF4-FFF2-40B4-BE49-F238E27FC236}">
                <a16:creationId xmlns:a16="http://schemas.microsoft.com/office/drawing/2014/main" id="{AA4BFC7D-8B5B-47C0-80B3-9662C0A50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1790700"/>
            <a:ext cx="2362200" cy="3905250"/>
          </a:xfrm>
          <a:prstGeom xmlns:a="http://schemas.openxmlformats.org/drawingml/2006/main" prst="roundRect">
            <a:avLst>
              <a:gd name="adj" fmla="val 645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7" name="text-1844">
            <a:extLst xmlns:a="http://schemas.openxmlformats.org/drawingml/2006/main">
              <a:ext uri="{FF2B5EF4-FFF2-40B4-BE49-F238E27FC236}">
                <a16:creationId xmlns:a16="http://schemas.microsoft.com/office/drawing/2014/main" id="{725A0DEC-1A87-4BB2-A2A1-7ADBDDED7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057400"/>
            <a:ext cx="18669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1">
                <a:solidFill>
                  <a:srgbClr val="FF6B4A"/>
                </a:solidFill>
                <a:latin typeface="Noto Sans TC"/>
                <a:ea typeface="Noto Sans TC"/>
                <a:cs typeface="Noto Sans TC"/>
              </a:defRPr>
            </a:pPr>
            <a:r>
              <a:rPr sz="1725" b="1">
                <a:solidFill>
                  <a:srgbClr val="FF6B4A"/>
                </a:solidFill>
                <a:latin typeface="Noto Sans TC"/>
                <a:ea typeface="Noto Sans TC"/>
                <a:cs typeface="Noto Sans TC"/>
              </a:rPr>
              <a:t>完成條件</a:t>
            </a:r>
          </a:p>
        </p:txBody>
      </p:sp>
      <p:sp>
        <p:nvSpPr>
          <p:cNvPr id="18" name="text-1845">
            <a:extLst xmlns:a="http://schemas.openxmlformats.org/drawingml/2006/main">
              <a:ext uri="{FF2B5EF4-FFF2-40B4-BE49-F238E27FC236}">
                <a16:creationId xmlns:a16="http://schemas.microsoft.com/office/drawing/2014/main" id="{FBDED40A-C979-4AF3-8DCD-7B861F8D3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705100"/>
            <a:ext cx="18669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✓ 有檔案變更或分析產物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✓ 有實際檢查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✓ 能說明差異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✓ 保留人工決定</a:t>
            </a:r>
          </a:p>
        </p:txBody>
      </p:sp>
      <p:sp>
        <p:nvSpPr>
          <p:cNvPr id="19" name="text-2402">
            <a:extLst xmlns:a="http://schemas.openxmlformats.org/drawingml/2006/main">
              <a:ext uri="{FF2B5EF4-FFF2-40B4-BE49-F238E27FC236}">
                <a16:creationId xmlns:a16="http://schemas.microsoft.com/office/drawing/2014/main" id="{BDF20148-8157-4556-AD09-530E25127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3028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fbd6371e9c694dae"/>
              </a:rPr>
              <a:t>開啟 Codex ↗</a:t>
            </a:r>
          </a:p>
        </p:txBody>
      </p:sp>
      <p:sp>
        <p:nvSpPr>
          <p:cNvPr id="20" name="shape-2492">
            <a:extLst xmlns:a="http://schemas.openxmlformats.org/drawingml/2006/main">
              <a:ext uri="{FF2B5EF4-FFF2-40B4-BE49-F238E27FC236}">
                <a16:creationId xmlns:a16="http://schemas.microsoft.com/office/drawing/2014/main" id="{DF919E00-84B9-421A-B04E-4375567D6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8450" y="247650"/>
            <a:ext cx="1219200" cy="13906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pic>
        <p:nvPicPr>
          <p:cNvPr id="4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3c20a5d7dc42cd"/>
          <a:stretch xmlns:a="http://schemas.openxmlformats.org/drawingml/2006/main"/>
        </p:blipFill>
        <p:spPr>
          <a:xfrm xmlns:a="http://schemas.openxmlformats.org/drawingml/2006/main">
            <a:off x="10534650" y="314325"/>
            <a:ext cx="1066800" cy="1066800"/>
          </a:xfrm>
          <a:prstGeom xmlns:a="http://schemas.openxmlformats.org/drawingml/2006/main" prst="roundRect">
            <a:avLst>
              <a:gd name="adj" fmla="val 7143"/>
            </a:avLst>
          </a:prstGeom>
        </p:spPr>
      </p:pic>
      <p:sp>
        <p:nvSpPr>
          <p:cNvPr id="22" name="text-2493">
            <a:extLst xmlns:a="http://schemas.openxmlformats.org/drawingml/2006/main">
              <a:ext uri="{FF2B5EF4-FFF2-40B4-BE49-F238E27FC236}">
                <a16:creationId xmlns:a16="http://schemas.microsoft.com/office/drawing/2014/main" id="{962B17C1-6FAE-447E-8D9D-A7064560D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1400175"/>
            <a:ext cx="1066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82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Codex</a:t>
            </a:r>
          </a:p>
        </p:txBody>
      </p:sp>
    </p:spTree>
    <p:extLst>
      <p:ext uri="{BB962C8B-B14F-4D97-AF65-F5344CB8AC3E}">
        <p14:creationId xmlns:p14="http://schemas.microsoft.com/office/powerpoint/2010/main" val="1651655683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ext-1846">
            <a:extLst xmlns:a="http://schemas.openxmlformats.org/drawingml/2006/main">
              <a:ext uri="{FF2B5EF4-FFF2-40B4-BE49-F238E27FC236}">
                <a16:creationId xmlns:a16="http://schemas.microsoft.com/office/drawing/2014/main" id="{2B4C6B7B-861F-4423-A25B-B62A02C3C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2450"/>
            <a:ext cx="2000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4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84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03</a:t>
            </a:r>
          </a:p>
        </p:txBody>
      </p:sp>
      <p:sp>
        <p:nvSpPr>
          <p:cNvPr id="2" name="text-1847">
            <a:extLst xmlns:a="http://schemas.openxmlformats.org/drawingml/2006/main">
              <a:ext uri="{FF2B5EF4-FFF2-40B4-BE49-F238E27FC236}">
                <a16:creationId xmlns:a16="http://schemas.microsoft.com/office/drawing/2014/main" id="{5F363C60-D178-4B3C-B12C-61DCA9358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343150"/>
            <a:ext cx="10668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40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40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Agent Skills</a:t>
            </a:r>
          </a:p>
        </p:txBody>
      </p:sp>
      <p:sp>
        <p:nvSpPr>
          <p:cNvPr id="3" name="text-1848">
            <a:extLst xmlns:a="http://schemas.openxmlformats.org/drawingml/2006/main">
              <a:ext uri="{FF2B5EF4-FFF2-40B4-BE49-F238E27FC236}">
                <a16:creationId xmlns:a16="http://schemas.microsoft.com/office/drawing/2014/main" id="{EE8FC7AE-E2BC-4C07-A1B1-06D129231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695700"/>
            <a:ext cx="84772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210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把反覆使用的提示詞、規則、範例與檢查方式，封裝成 Agent 需要時才載入的專業工作包。</a:t>
            </a:r>
          </a:p>
        </p:txBody>
      </p:sp>
      <p:sp>
        <p:nvSpPr>
          <p:cNvPr id="4" name="shape-1849">
            <a:extLst xmlns:a="http://schemas.openxmlformats.org/drawingml/2006/main">
              <a:ext uri="{FF2B5EF4-FFF2-40B4-BE49-F238E27FC236}">
                <a16:creationId xmlns:a16="http://schemas.microsoft.com/office/drawing/2014/main" id="{4BF9FD0A-C164-4147-B3B6-2DACD219A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3810000"/>
            <a:ext cx="1524000" cy="152400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text-1850">
            <a:extLst xmlns:a="http://schemas.openxmlformats.org/drawingml/2006/main">
              <a:ext uri="{FF2B5EF4-FFF2-40B4-BE49-F238E27FC236}">
                <a16:creationId xmlns:a16="http://schemas.microsoft.com/office/drawing/2014/main" id="{2FE878CF-1FDF-4FEA-B3F4-89FA25B26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58375" y="4114800"/>
            <a:ext cx="1143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4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24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動手</a:t>
            </a:r>
          </a:p>
          <a:p xmlns:a="http://schemas.openxmlformats.org/drawingml/2006/main">
            <a:pPr algn="ctr">
              <a:lnSpc>
                <a:spcPct val="108000"/>
              </a:lnSpc>
              <a:buNone/>
              <a:defRPr sz="24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24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做</a:t>
            </a:r>
          </a:p>
        </p:txBody>
      </p:sp>
      <p:cxnSp>
        <p:nvCxnSpPr>
          <p:cNvPr id="22" name="shape-1851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7" name="text-1852">
            <a:extLst xmlns:a="http://schemas.openxmlformats.org/drawingml/2006/main">
              <a:ext uri="{FF2B5EF4-FFF2-40B4-BE49-F238E27FC236}">
                <a16:creationId xmlns:a16="http://schemas.microsoft.com/office/drawing/2014/main" id="{9B7A2137-67F8-4835-BD03-3298A533A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8" name="page-number">
            <a:extLst xmlns:a="http://schemas.openxmlformats.org/drawingml/2006/main">
              <a:ext uri="{FF2B5EF4-FFF2-40B4-BE49-F238E27FC236}">
                <a16:creationId xmlns:a16="http://schemas.microsoft.com/office/drawing/2014/main" id="{CE54E92C-40BD-401D-A4BE-F750AE6F0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41</a:t>
            </a:r>
          </a:p>
        </p:txBody>
      </p:sp>
      <p:sp>
        <p:nvSpPr>
          <p:cNvPr id="9" name="text-2403">
            <a:extLst xmlns:a="http://schemas.openxmlformats.org/drawingml/2006/main">
              <a:ext uri="{FF2B5EF4-FFF2-40B4-BE49-F238E27FC236}">
                <a16:creationId xmlns:a16="http://schemas.microsoft.com/office/drawing/2014/main" id="{23DF18FA-33A4-4DC3-A7B3-85EB9FBD5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2038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8903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53953ee88fd64f48"/>
              </a:rPr>
              <a:t>Antigravity Skills ↗</a:t>
            </a: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1f1cdba2dad04c10"/>
              </a:rPr>
              <a:t>Codex Skills ↗</a:t>
            </a: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b3622322dd8d478a"/>
              </a:rPr>
              <a:t>Skills 資源庫 ↗</a:t>
            </a:r>
          </a:p>
        </p:txBody>
      </p:sp>
      <p:sp>
        <p:nvSpPr>
          <p:cNvPr id="10" name="shape-2494">
            <a:extLst xmlns:a="http://schemas.openxmlformats.org/drawingml/2006/main">
              <a:ext uri="{FF2B5EF4-FFF2-40B4-BE49-F238E27FC236}">
                <a16:creationId xmlns:a16="http://schemas.microsoft.com/office/drawing/2014/main" id="{5936FFE9-6FD1-4EB5-B262-21B455BC8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247650"/>
            <a:ext cx="2247900" cy="97155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002e06625547ac"/>
          <a:stretch xmlns:a="http://schemas.openxmlformats.org/drawingml/2006/main"/>
        </p:blipFill>
        <p:spPr>
          <a:xfrm xmlns:a="http://schemas.openxmlformats.org/drawingml/2006/main">
            <a:off x="95059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12" name="text-2495">
            <a:extLst xmlns:a="http://schemas.openxmlformats.org/drawingml/2006/main">
              <a:ext uri="{FF2B5EF4-FFF2-40B4-BE49-F238E27FC236}">
                <a16:creationId xmlns:a16="http://schemas.microsoft.com/office/drawing/2014/main" id="{9E6C4A9A-F175-4995-AB18-0077F8FB0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Antigravity </a:t>
            </a:r>
          </a:p>
        </p:txBody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b3456c247f4c33"/>
          <a:stretch xmlns:a="http://schemas.openxmlformats.org/drawingml/2006/main"/>
        </p:blipFill>
        <p:spPr>
          <a:xfrm xmlns:a="http://schemas.openxmlformats.org/drawingml/2006/main">
            <a:off x="102298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14" name="text-2496">
            <a:extLst xmlns:a="http://schemas.openxmlformats.org/drawingml/2006/main">
              <a:ext uri="{FF2B5EF4-FFF2-40B4-BE49-F238E27FC236}">
                <a16:creationId xmlns:a16="http://schemas.microsoft.com/office/drawing/2014/main" id="{384ECAB7-49CE-41B5-8E31-63595FC51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98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Codex Skills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ec5413a40545f2"/>
          <a:stretch xmlns:a="http://schemas.openxmlformats.org/drawingml/2006/main"/>
        </p:blipFill>
        <p:spPr>
          <a:xfrm xmlns:a="http://schemas.openxmlformats.org/drawingml/2006/main">
            <a:off x="109537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16" name="text-2497">
            <a:extLst xmlns:a="http://schemas.openxmlformats.org/drawingml/2006/main">
              <a:ext uri="{FF2B5EF4-FFF2-40B4-BE49-F238E27FC236}">
                <a16:creationId xmlns:a16="http://schemas.microsoft.com/office/drawing/2014/main" id="{BF5E1CE0-45D9-4230-BF22-3B43C3713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Skills 資源庫</a:t>
            </a:r>
          </a:p>
        </p:txBody>
      </p:sp>
    </p:spTree>
    <p:extLst>
      <p:ext uri="{BB962C8B-B14F-4D97-AF65-F5344CB8AC3E}">
        <p14:creationId xmlns:p14="http://schemas.microsoft.com/office/powerpoint/2010/main" val="1145605776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text-1853">
            <a:extLst xmlns:a="http://schemas.openxmlformats.org/drawingml/2006/main">
              <a:ext uri="{FF2B5EF4-FFF2-40B4-BE49-F238E27FC236}">
                <a16:creationId xmlns:a16="http://schemas.microsoft.com/office/drawing/2014/main" id="{02EDFE3C-095A-47F0-8959-F68FDFF8A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SKILL AS A POWER-UP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CCF8631-8226-45F0-BCDC-9A231A650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8286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Skills：像《駭客任務》灌入，也像寶可夢裝卡</a:t>
            </a:r>
          </a:p>
        </p:txBody>
      </p:sp>
      <p:cxnSp>
        <p:nvCxnSpPr>
          <p:cNvPr id="22" name="shape-1854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1855">
            <a:extLst xmlns:a="http://schemas.openxmlformats.org/drawingml/2006/main">
              <a:ext uri="{FF2B5EF4-FFF2-40B4-BE49-F238E27FC236}">
                <a16:creationId xmlns:a16="http://schemas.microsoft.com/office/drawing/2014/main" id="{3F9E8665-D941-4F92-9F7A-69D396DEF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573E64E7-8EDC-45E1-A628-8B642D6FB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42</a:t>
            </a:r>
          </a:p>
        </p:txBody>
      </p:sp>
      <p:sp>
        <p:nvSpPr>
          <p:cNvPr id="6" name="shape-1856">
            <a:extLst xmlns:a="http://schemas.openxmlformats.org/drawingml/2006/main">
              <a:ext uri="{FF2B5EF4-FFF2-40B4-BE49-F238E27FC236}">
                <a16:creationId xmlns:a16="http://schemas.microsoft.com/office/drawing/2014/main" id="{606CE01E-6125-4C42-8227-4EDAE2C57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5362575" cy="4267200"/>
          </a:xfrm>
          <a:prstGeom xmlns:a="http://schemas.openxmlformats.org/drawingml/2006/main" prst="roundRect">
            <a:avLst>
              <a:gd name="adj" fmla="val 357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7" name="shape-1857">
            <a:extLst xmlns:a="http://schemas.openxmlformats.org/drawingml/2006/main">
              <a:ext uri="{FF2B5EF4-FFF2-40B4-BE49-F238E27FC236}">
                <a16:creationId xmlns:a16="http://schemas.microsoft.com/office/drawing/2014/main" id="{916D08E4-B5BF-4A10-BEC4-68751B2AF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6475" y="1676400"/>
            <a:ext cx="5591175" cy="4267200"/>
          </a:xfrm>
          <a:prstGeom xmlns:a="http://schemas.openxmlformats.org/drawingml/2006/main" prst="roundRect">
            <a:avLst>
              <a:gd name="adj" fmla="val 3571"/>
            </a:avLst>
          </a:prstGeom>
          <a:solidFill xmlns:a="http://schemas.openxmlformats.org/drawingml/2006/main">
            <a:srgbClr val="E2EDF8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8" name="text-1858">
            <a:extLst xmlns:a="http://schemas.openxmlformats.org/drawingml/2006/main">
              <a:ext uri="{FF2B5EF4-FFF2-40B4-BE49-F238E27FC236}">
                <a16:creationId xmlns:a16="http://schemas.microsoft.com/office/drawing/2014/main" id="{B42F6C75-10FF-485C-8EE9-5A41C5EA4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000250"/>
            <a:ext cx="47910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202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《駭客任務》：技能像能力模組</a:t>
            </a:r>
          </a:p>
        </p:txBody>
      </p:sp>
      <p:sp>
        <p:nvSpPr>
          <p:cNvPr id="9" name="text-1859">
            <a:extLst xmlns:a="http://schemas.openxmlformats.org/drawingml/2006/main">
              <a:ext uri="{FF2B5EF4-FFF2-40B4-BE49-F238E27FC236}">
                <a16:creationId xmlns:a16="http://schemas.microsoft.com/office/drawing/2014/main" id="{0BC1AEBE-FE30-4EE7-B0B8-2B8BD2F54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781300"/>
            <a:ext cx="4791075" cy="2686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Neo 原本不會空手道；技能灌入後，立刻進入新的行動方式。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Agent 裝上 Skill，也能學會一套可重複的工作流程。</a:t>
            </a:r>
          </a:p>
        </p:txBody>
      </p:sp>
      <p:sp>
        <p:nvSpPr>
          <p:cNvPr id="10" name="text-1860">
            <a:extLst xmlns:a="http://schemas.openxmlformats.org/drawingml/2006/main">
              <a:ext uri="{FF2B5EF4-FFF2-40B4-BE49-F238E27FC236}">
                <a16:creationId xmlns:a16="http://schemas.microsoft.com/office/drawing/2014/main" id="{EE7C385B-3F0B-4DD5-A424-815CEDEB4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000250"/>
            <a:ext cx="49815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20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《寶可夢》：技能卡只是起點</a:t>
            </a:r>
          </a:p>
        </p:txBody>
      </p:sp>
      <p:sp>
        <p:nvSpPr>
          <p:cNvPr id="11" name="text-1861">
            <a:extLst xmlns:a="http://schemas.openxmlformats.org/drawingml/2006/main">
              <a:ext uri="{FF2B5EF4-FFF2-40B4-BE49-F238E27FC236}">
                <a16:creationId xmlns:a16="http://schemas.microsoft.com/office/drawing/2014/main" id="{2675799E-985D-41F6-80E3-171D270A3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781300"/>
            <a:ext cx="4981575" cy="2686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裝上招式後，還要練習、對戰與升級。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把大神的 Skill 抓進來，再和 Agent 對話修正，才會進化成你的版本。</a:t>
            </a:r>
          </a:p>
        </p:txBody>
      </p:sp>
      <p:sp>
        <p:nvSpPr>
          <p:cNvPr id="12" name="text-2404">
            <a:extLst xmlns:a="http://schemas.openxmlformats.org/drawingml/2006/main">
              <a:ext uri="{FF2B5EF4-FFF2-40B4-BE49-F238E27FC236}">
                <a16:creationId xmlns:a16="http://schemas.microsoft.com/office/drawing/2014/main" id="{3AA08AA9-B2D9-444E-8501-50AAE1A50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2038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8903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079fd6477c0d4b16"/>
              </a:rPr>
              <a:t>Antigravity Skills ↗</a:t>
            </a: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2dab3684746a44f4"/>
              </a:rPr>
              <a:t>Codex Skills ↗</a:t>
            </a: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1d8737e050eb480b"/>
              </a:rPr>
              <a:t>Skills 資源庫 ↗</a:t>
            </a:r>
          </a:p>
        </p:txBody>
      </p:sp>
      <p:sp>
        <p:nvSpPr>
          <p:cNvPr id="13" name="shape-2498">
            <a:extLst xmlns:a="http://schemas.openxmlformats.org/drawingml/2006/main">
              <a:ext uri="{FF2B5EF4-FFF2-40B4-BE49-F238E27FC236}">
                <a16:creationId xmlns:a16="http://schemas.microsoft.com/office/drawing/2014/main" id="{ABABB65C-50FC-40C0-B0D8-59CDF5755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247650"/>
            <a:ext cx="2247900" cy="97155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afeb802fff4d38"/>
          <a:stretch xmlns:a="http://schemas.openxmlformats.org/drawingml/2006/main"/>
        </p:blipFill>
        <p:spPr>
          <a:xfrm xmlns:a="http://schemas.openxmlformats.org/drawingml/2006/main">
            <a:off x="95059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15" name="text-2499">
            <a:extLst xmlns:a="http://schemas.openxmlformats.org/drawingml/2006/main">
              <a:ext uri="{FF2B5EF4-FFF2-40B4-BE49-F238E27FC236}">
                <a16:creationId xmlns:a16="http://schemas.microsoft.com/office/drawing/2014/main" id="{71806A43-57EE-4ECB-886E-DDADAEB15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Antigravity </a:t>
            </a:r>
          </a:p>
        </p:txBody>
      </p:sp>
      <p:pic>
        <p:nvPicPr>
          <p:cNvPr id="3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2a299e841d4b81"/>
          <a:stretch xmlns:a="http://schemas.openxmlformats.org/drawingml/2006/main"/>
        </p:blipFill>
        <p:spPr>
          <a:xfrm xmlns:a="http://schemas.openxmlformats.org/drawingml/2006/main">
            <a:off x="102298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17" name="text-2500">
            <a:extLst xmlns:a="http://schemas.openxmlformats.org/drawingml/2006/main">
              <a:ext uri="{FF2B5EF4-FFF2-40B4-BE49-F238E27FC236}">
                <a16:creationId xmlns:a16="http://schemas.microsoft.com/office/drawing/2014/main" id="{31C22250-42F8-4A54-B698-7933AE67A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98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Codex Skills</a:t>
            </a:r>
          </a:p>
        </p:txBody>
      </p:sp>
      <p:pic>
        <p:nvPicPr>
          <p:cNvPr id="3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098263cd02467f"/>
          <a:stretch xmlns:a="http://schemas.openxmlformats.org/drawingml/2006/main"/>
        </p:blipFill>
        <p:spPr>
          <a:xfrm xmlns:a="http://schemas.openxmlformats.org/drawingml/2006/main">
            <a:off x="109537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19" name="text-2501">
            <a:extLst xmlns:a="http://schemas.openxmlformats.org/drawingml/2006/main">
              <a:ext uri="{FF2B5EF4-FFF2-40B4-BE49-F238E27FC236}">
                <a16:creationId xmlns:a16="http://schemas.microsoft.com/office/drawing/2014/main" id="{2B4B59C2-AF34-4367-B381-3868C9E8B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Skills 資源庫</a:t>
            </a:r>
          </a:p>
        </p:txBody>
      </p:sp>
    </p:spTree>
    <p:extLst>
      <p:ext uri="{BB962C8B-B14F-4D97-AF65-F5344CB8AC3E}">
        <p14:creationId xmlns:p14="http://schemas.microsoft.com/office/powerpoint/2010/main" val="1757157532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1862">
            <a:extLst xmlns:a="http://schemas.openxmlformats.org/drawingml/2006/main">
              <a:ext uri="{FF2B5EF4-FFF2-40B4-BE49-F238E27FC236}">
                <a16:creationId xmlns:a16="http://schemas.microsoft.com/office/drawing/2014/main" id="{1117B56A-9966-4971-AE70-C947AA212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51 PROMPTS · 9 DOMAINS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E145E9D-52D8-4C28-8596-01EB7F080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9315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從提示詞快捷面板開始發想</a:t>
            </a:r>
          </a:p>
        </p:txBody>
      </p:sp>
      <p:cxnSp>
        <p:nvCxnSpPr>
          <p:cNvPr id="15" name="shape-1863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1864">
            <a:extLst xmlns:a="http://schemas.openxmlformats.org/drawingml/2006/main">
              <a:ext uri="{FF2B5EF4-FFF2-40B4-BE49-F238E27FC236}">
                <a16:creationId xmlns:a16="http://schemas.microsoft.com/office/drawing/2014/main" id="{3379529F-40E5-4AD9-A2EB-A25FD79FA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8EC35F47-876F-414A-AB89-025AD9AF9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43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ba1040ff4745b8"/>
          <a:srcRect xmlns:a="http://schemas.openxmlformats.org/drawingml/2006/main" l="1389" t="0" r="138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4350" y="1600200"/>
            <a:ext cx="6934200" cy="4457700"/>
          </a:xfrm>
          <a:prstGeom xmlns:a="http://schemas.openxmlformats.org/drawingml/2006/main" prst="roundRect">
            <a:avLst>
              <a:gd name="adj" fmla="val 3419"/>
            </a:avLst>
          </a:prstGeom>
        </p:spPr>
      </p:pic>
      <p:sp>
        <p:nvSpPr>
          <p:cNvPr id="7" name="text-1865">
            <a:extLst xmlns:a="http://schemas.openxmlformats.org/drawingml/2006/main">
              <a:ext uri="{FF2B5EF4-FFF2-40B4-BE49-F238E27FC236}">
                <a16:creationId xmlns:a16="http://schemas.microsoft.com/office/drawing/2014/main" id="{EE9E7F0F-591B-4667-BB21-ED3CE6FC6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1752600"/>
            <a:ext cx="3714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9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阿凱老師的提示詞快捷面板</a:t>
            </a:r>
          </a:p>
        </p:txBody>
      </p:sp>
      <p:sp>
        <p:nvSpPr>
          <p:cNvPr id="8" name="text-1866">
            <a:extLst xmlns:a="http://schemas.openxmlformats.org/drawingml/2006/main">
              <a:ext uri="{FF2B5EF4-FFF2-40B4-BE49-F238E27FC236}">
                <a16:creationId xmlns:a16="http://schemas.microsoft.com/office/drawing/2014/main" id="{01752528-A208-4914-B4B4-0EBD25360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2724150"/>
            <a:ext cx="3714750" cy="2781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42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• 部署上線：Pages、Firebase、版本確認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42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• 網站設計：單檔網站、RWD、Google Sites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42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• 影音字幕：SRT、章節、短影片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42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• 圖像簡報、內容寫作、功能整合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42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• 技能文件、開發流程與常用片段</a:t>
            </a:r>
          </a:p>
        </p:txBody>
      </p:sp>
      <p:sp>
        <p:nvSpPr>
          <p:cNvPr id="9" name="text-2412">
            <a:extLst xmlns:a="http://schemas.openxmlformats.org/drawingml/2006/main">
              <a:ext uri="{FF2B5EF4-FFF2-40B4-BE49-F238E27FC236}">
                <a16:creationId xmlns:a16="http://schemas.microsoft.com/office/drawing/2014/main" id="{8D1A00CB-7267-4E11-9BA4-382FD3D41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3028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07b19b70c8904455"/>
              </a:rPr>
              <a:t>開啟提示詞面板 ↗</a:t>
            </a:r>
          </a:p>
        </p:txBody>
      </p:sp>
      <p:sp>
        <p:nvSpPr>
          <p:cNvPr id="10" name="shape-2530">
            <a:extLst xmlns:a="http://schemas.openxmlformats.org/drawingml/2006/main">
              <a:ext uri="{FF2B5EF4-FFF2-40B4-BE49-F238E27FC236}">
                <a16:creationId xmlns:a16="http://schemas.microsoft.com/office/drawing/2014/main" id="{5DD1BB24-7AAB-4665-BFB5-E09DE8E11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8450" y="247650"/>
            <a:ext cx="1219200" cy="13906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49444923d04314"/>
          <a:stretch xmlns:a="http://schemas.openxmlformats.org/drawingml/2006/main"/>
        </p:blipFill>
        <p:spPr>
          <a:xfrm xmlns:a="http://schemas.openxmlformats.org/drawingml/2006/main">
            <a:off x="10534650" y="314325"/>
            <a:ext cx="1066800" cy="1066800"/>
          </a:xfrm>
          <a:prstGeom xmlns:a="http://schemas.openxmlformats.org/drawingml/2006/main" prst="roundRect">
            <a:avLst>
              <a:gd name="adj" fmla="val 7143"/>
            </a:avLst>
          </a:prstGeom>
        </p:spPr>
      </p:pic>
      <p:sp>
        <p:nvSpPr>
          <p:cNvPr id="12" name="text-2531">
            <a:extLst xmlns:a="http://schemas.openxmlformats.org/drawingml/2006/main">
              <a:ext uri="{FF2B5EF4-FFF2-40B4-BE49-F238E27FC236}">
                <a16:creationId xmlns:a16="http://schemas.microsoft.com/office/drawing/2014/main" id="{8ED062C1-3DBB-4769-A0AF-C9B2503EB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1400175"/>
            <a:ext cx="1066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82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提示詞面板</a:t>
            </a:r>
          </a:p>
        </p:txBody>
      </p:sp>
    </p:spTree>
    <p:extLst>
      <p:ext uri="{BB962C8B-B14F-4D97-AF65-F5344CB8AC3E}">
        <p14:creationId xmlns:p14="http://schemas.microsoft.com/office/powerpoint/2010/main" val="616841744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text-1867">
            <a:extLst xmlns:a="http://schemas.openxmlformats.org/drawingml/2006/main">
              <a:ext uri="{FF2B5EF4-FFF2-40B4-BE49-F238E27FC236}">
                <a16:creationId xmlns:a16="http://schemas.microsoft.com/office/drawing/2014/main" id="{1A364BF0-331F-4317-A17B-F3ED02186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PROMPT → SKILL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420EF96-F5E9-4FA4-BC32-32FC05463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8286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四問判斷：這個提示詞值得升級成 Skill 嗎？</a:t>
            </a:r>
          </a:p>
        </p:txBody>
      </p:sp>
      <p:cxnSp>
        <p:nvCxnSpPr>
          <p:cNvPr id="32" name="shape-1868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1869">
            <a:extLst xmlns:a="http://schemas.openxmlformats.org/drawingml/2006/main">
              <a:ext uri="{FF2B5EF4-FFF2-40B4-BE49-F238E27FC236}">
                <a16:creationId xmlns:a16="http://schemas.microsoft.com/office/drawing/2014/main" id="{13802625-F412-4FAD-A3A3-A3B5F75B2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6818CAFA-BDB7-4F86-9363-84FA05E2D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44</a:t>
            </a:r>
          </a:p>
        </p:txBody>
      </p:sp>
      <p:sp>
        <p:nvSpPr>
          <p:cNvPr id="6" name="shape-1870">
            <a:extLst xmlns:a="http://schemas.openxmlformats.org/drawingml/2006/main">
              <a:ext uri="{FF2B5EF4-FFF2-40B4-BE49-F238E27FC236}">
                <a16:creationId xmlns:a16="http://schemas.microsoft.com/office/drawing/2014/main" id="{0C18722A-7D2B-48DA-AC9C-ECD14F3E3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7" name="text-1871">
            <a:extLst xmlns:a="http://schemas.openxmlformats.org/drawingml/2006/main">
              <a:ext uri="{FF2B5EF4-FFF2-40B4-BE49-F238E27FC236}">
                <a16:creationId xmlns:a16="http://schemas.microsoft.com/office/drawing/2014/main" id="{9D66CA1F-B5E5-4E9E-8742-097FD7395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R</a:t>
            </a:r>
          </a:p>
        </p:txBody>
      </p:sp>
      <p:sp>
        <p:nvSpPr>
          <p:cNvPr id="8" name="text-1872">
            <a:extLst xmlns:a="http://schemas.openxmlformats.org/drawingml/2006/main">
              <a:ext uri="{FF2B5EF4-FFF2-40B4-BE49-F238E27FC236}">
                <a16:creationId xmlns:a16="http://schemas.microsoft.com/office/drawing/2014/main" id="{AC21F57A-CF02-4E56-A7EB-225D3A57C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會重複嗎？</a:t>
            </a:r>
          </a:p>
        </p:txBody>
      </p:sp>
      <p:sp>
        <p:nvSpPr>
          <p:cNvPr id="9" name="text-1873">
            <a:extLst xmlns:a="http://schemas.openxmlformats.org/drawingml/2006/main">
              <a:ext uri="{FF2B5EF4-FFF2-40B4-BE49-F238E27FC236}">
                <a16:creationId xmlns:a16="http://schemas.microsoft.com/office/drawing/2014/main" id="{61807CA5-52C5-42DD-A014-66709F6B9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一學期或一個團隊會反覆遇到，不是一次性要求。</a:t>
            </a:r>
          </a:p>
        </p:txBody>
      </p:sp>
      <p:sp>
        <p:nvSpPr>
          <p:cNvPr id="10" name="shape-1874">
            <a:extLst xmlns:a="http://schemas.openxmlformats.org/drawingml/2006/main">
              <a:ext uri="{FF2B5EF4-FFF2-40B4-BE49-F238E27FC236}">
                <a16:creationId xmlns:a16="http://schemas.microsoft.com/office/drawing/2014/main" id="{AE14526B-0C2C-4259-AE67-9AB51214B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7563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1" name="text-1875">
            <a:extLst xmlns:a="http://schemas.openxmlformats.org/drawingml/2006/main">
              <a:ext uri="{FF2B5EF4-FFF2-40B4-BE49-F238E27FC236}">
                <a16:creationId xmlns:a16="http://schemas.microsoft.com/office/drawing/2014/main" id="{3A82EBE5-0430-4243-A5E3-77D90684F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0E9F9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S</a:t>
            </a:r>
          </a:p>
        </p:txBody>
      </p:sp>
      <p:sp>
        <p:nvSpPr>
          <p:cNvPr id="12" name="text-1876">
            <a:extLst xmlns:a="http://schemas.openxmlformats.org/drawingml/2006/main">
              <a:ext uri="{FF2B5EF4-FFF2-40B4-BE49-F238E27FC236}">
                <a16:creationId xmlns:a16="http://schemas.microsoft.com/office/drawing/2014/main" id="{3B415C17-C4E7-4F83-8965-9A7474847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流程穩定嗎？</a:t>
            </a:r>
          </a:p>
        </p:txBody>
      </p:sp>
      <p:sp>
        <p:nvSpPr>
          <p:cNvPr id="13" name="text-1877">
            <a:extLst xmlns:a="http://schemas.openxmlformats.org/drawingml/2006/main">
              <a:ext uri="{FF2B5EF4-FFF2-40B4-BE49-F238E27FC236}">
                <a16:creationId xmlns:a16="http://schemas.microsoft.com/office/drawing/2014/main" id="{5AA89F47-DD48-438D-BEFF-61C0DC469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大部分步驟、限制與輸出欄位可固定。</a:t>
            </a:r>
          </a:p>
        </p:txBody>
      </p:sp>
      <p:sp>
        <p:nvSpPr>
          <p:cNvPr id="14" name="shape-1878">
            <a:extLst xmlns:a="http://schemas.openxmlformats.org/drawingml/2006/main">
              <a:ext uri="{FF2B5EF4-FFF2-40B4-BE49-F238E27FC236}">
                <a16:creationId xmlns:a16="http://schemas.microsoft.com/office/drawing/2014/main" id="{E0730233-EBF7-478C-B410-B1FCA2541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5" name="text-1879">
            <a:extLst xmlns:a="http://schemas.openxmlformats.org/drawingml/2006/main">
              <a:ext uri="{FF2B5EF4-FFF2-40B4-BE49-F238E27FC236}">
                <a16:creationId xmlns:a16="http://schemas.microsoft.com/office/drawing/2014/main" id="{A3B8DFDE-8646-4507-8C0F-10F17AC80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F6B4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V</a:t>
            </a:r>
          </a:p>
        </p:txBody>
      </p:sp>
      <p:sp>
        <p:nvSpPr>
          <p:cNvPr id="16" name="text-1880">
            <a:extLst xmlns:a="http://schemas.openxmlformats.org/drawingml/2006/main">
              <a:ext uri="{FF2B5EF4-FFF2-40B4-BE49-F238E27FC236}">
                <a16:creationId xmlns:a16="http://schemas.microsoft.com/office/drawing/2014/main" id="{70B98650-3531-47FE-BB7C-F6BAC49C8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能驗證嗎？</a:t>
            </a:r>
          </a:p>
        </p:txBody>
      </p:sp>
      <p:sp>
        <p:nvSpPr>
          <p:cNvPr id="17" name="text-1881">
            <a:extLst xmlns:a="http://schemas.openxmlformats.org/drawingml/2006/main">
              <a:ext uri="{FF2B5EF4-FFF2-40B4-BE49-F238E27FC236}">
                <a16:creationId xmlns:a16="http://schemas.microsoft.com/office/drawing/2014/main" id="{7556D06E-CCE7-4FAD-929C-09EEA7E01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有可檢查的完成條件，而非只憑喜好。</a:t>
            </a:r>
          </a:p>
        </p:txBody>
      </p:sp>
      <p:sp>
        <p:nvSpPr>
          <p:cNvPr id="18" name="shape-1882">
            <a:extLst xmlns:a="http://schemas.openxmlformats.org/drawingml/2006/main">
              <a:ext uri="{FF2B5EF4-FFF2-40B4-BE49-F238E27FC236}">
                <a16:creationId xmlns:a16="http://schemas.microsoft.com/office/drawing/2014/main" id="{A537C6E3-5793-4E34-AD5A-D67CD0B1E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3988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9" name="text-1883">
            <a:extLst xmlns:a="http://schemas.openxmlformats.org/drawingml/2006/main">
              <a:ext uri="{FF2B5EF4-FFF2-40B4-BE49-F238E27FC236}">
                <a16:creationId xmlns:a16="http://schemas.microsoft.com/office/drawing/2014/main" id="{E2C6566F-5CE8-4C4F-9120-0E6126C6F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A78BF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M</a:t>
            </a:r>
          </a:p>
        </p:txBody>
      </p:sp>
      <p:sp>
        <p:nvSpPr>
          <p:cNvPr id="20" name="text-1884">
            <a:extLst xmlns:a="http://schemas.openxmlformats.org/drawingml/2006/main">
              <a:ext uri="{FF2B5EF4-FFF2-40B4-BE49-F238E27FC236}">
                <a16:creationId xmlns:a16="http://schemas.microsoft.com/office/drawing/2014/main" id="{D3EB215F-B219-482C-A42B-665A911BE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能維護嗎？</a:t>
            </a:r>
          </a:p>
        </p:txBody>
      </p:sp>
      <p:sp>
        <p:nvSpPr>
          <p:cNvPr id="21" name="text-1885">
            <a:extLst xmlns:a="http://schemas.openxmlformats.org/drawingml/2006/main">
              <a:ext uri="{FF2B5EF4-FFF2-40B4-BE49-F238E27FC236}">
                <a16:creationId xmlns:a16="http://schemas.microsoft.com/office/drawing/2014/main" id="{C6FD0CC9-2F3D-4102-A7B2-6E66CE441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範例、規則與腳本可以更新、版控與交接。</a:t>
            </a:r>
          </a:p>
        </p:txBody>
      </p:sp>
      <p:sp>
        <p:nvSpPr>
          <p:cNvPr id="22" name="text-2405">
            <a:extLst xmlns:a="http://schemas.openxmlformats.org/drawingml/2006/main">
              <a:ext uri="{FF2B5EF4-FFF2-40B4-BE49-F238E27FC236}">
                <a16:creationId xmlns:a16="http://schemas.microsoft.com/office/drawing/2014/main" id="{3A838F42-C0CF-4F96-93C8-2C1D7C656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2038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8903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23cddff3aaf5440b"/>
              </a:rPr>
              <a:t>Antigravity Skills ↗</a:t>
            </a: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489d4dbcc2fe4693"/>
              </a:rPr>
              <a:t>Codex Skills ↗</a:t>
            </a: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5b39b21bf97a4af5"/>
              </a:rPr>
              <a:t>Skills 資源庫 ↗</a:t>
            </a:r>
          </a:p>
        </p:txBody>
      </p:sp>
      <p:sp>
        <p:nvSpPr>
          <p:cNvPr id="23" name="shape-2502">
            <a:extLst xmlns:a="http://schemas.openxmlformats.org/drawingml/2006/main">
              <a:ext uri="{FF2B5EF4-FFF2-40B4-BE49-F238E27FC236}">
                <a16:creationId xmlns:a16="http://schemas.microsoft.com/office/drawing/2014/main" id="{D7FF636E-B98E-4ABC-97B2-A77788E88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247650"/>
            <a:ext cx="2247900" cy="97155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pic>
        <p:nvPicPr>
          <p:cNvPr id="5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13c4c72a2e4097"/>
          <a:stretch xmlns:a="http://schemas.openxmlformats.org/drawingml/2006/main"/>
        </p:blipFill>
        <p:spPr>
          <a:xfrm xmlns:a="http://schemas.openxmlformats.org/drawingml/2006/main">
            <a:off x="95059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25" name="text-2503">
            <a:extLst xmlns:a="http://schemas.openxmlformats.org/drawingml/2006/main">
              <a:ext uri="{FF2B5EF4-FFF2-40B4-BE49-F238E27FC236}">
                <a16:creationId xmlns:a16="http://schemas.microsoft.com/office/drawing/2014/main" id="{A7CE473B-10E1-4B17-A684-66BDBA9F5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Antigravity </a:t>
            </a:r>
          </a:p>
        </p:txBody>
      </p:sp>
      <p:pic>
        <p:nvPicPr>
          <p:cNvPr id="5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5e1319d7924bd6"/>
          <a:stretch xmlns:a="http://schemas.openxmlformats.org/drawingml/2006/main"/>
        </p:blipFill>
        <p:spPr>
          <a:xfrm xmlns:a="http://schemas.openxmlformats.org/drawingml/2006/main">
            <a:off x="102298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27" name="text-2504">
            <a:extLst xmlns:a="http://schemas.openxmlformats.org/drawingml/2006/main">
              <a:ext uri="{FF2B5EF4-FFF2-40B4-BE49-F238E27FC236}">
                <a16:creationId xmlns:a16="http://schemas.microsoft.com/office/drawing/2014/main" id="{3D0AA678-2CC7-4ED6-A383-392EC0278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98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Codex Skills</a:t>
            </a:r>
          </a:p>
        </p:txBody>
      </p:sp>
      <p:pic>
        <p:nvPicPr>
          <p:cNvPr id="5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51ae48c48a42a2"/>
          <a:stretch xmlns:a="http://schemas.openxmlformats.org/drawingml/2006/main"/>
        </p:blipFill>
        <p:spPr>
          <a:xfrm xmlns:a="http://schemas.openxmlformats.org/drawingml/2006/main">
            <a:off x="109537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29" name="text-2505">
            <a:extLst xmlns:a="http://schemas.openxmlformats.org/drawingml/2006/main">
              <a:ext uri="{FF2B5EF4-FFF2-40B4-BE49-F238E27FC236}">
                <a16:creationId xmlns:a16="http://schemas.microsoft.com/office/drawing/2014/main" id="{97762F92-53C4-4E79-869B-EDE8A272C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Skills 資源庫</a:t>
            </a:r>
          </a:p>
        </p:txBody>
      </p:sp>
    </p:spTree>
    <p:extLst>
      <p:ext uri="{BB962C8B-B14F-4D97-AF65-F5344CB8AC3E}">
        <p14:creationId xmlns:p14="http://schemas.microsoft.com/office/powerpoint/2010/main" val="19601818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" name="text-1886">
            <a:extLst xmlns:a="http://schemas.openxmlformats.org/drawingml/2006/main">
              <a:ext uri="{FF2B5EF4-FFF2-40B4-BE49-F238E27FC236}">
                <a16:creationId xmlns:a16="http://schemas.microsoft.com/office/drawing/2014/main" id="{76D26C65-97D7-4A19-B029-A9CD8464C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CREATIVE STARTERS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28BB5EF-F145-427B-92C4-379EB1D06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8286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六個真實提示詞，如何升級成 Skill</a:t>
            </a:r>
          </a:p>
        </p:txBody>
      </p:sp>
      <p:cxnSp>
        <p:nvCxnSpPr>
          <p:cNvPr id="40" name="shape-1887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1888">
            <a:extLst xmlns:a="http://schemas.openxmlformats.org/drawingml/2006/main">
              <a:ext uri="{FF2B5EF4-FFF2-40B4-BE49-F238E27FC236}">
                <a16:creationId xmlns:a16="http://schemas.microsoft.com/office/drawing/2014/main" id="{B2191431-0D4C-49E7-8542-92D935E99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27DAC99A-0DC5-4941-9BD0-48F11C71E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45</a:t>
            </a:r>
          </a:p>
        </p:txBody>
      </p:sp>
      <p:sp>
        <p:nvSpPr>
          <p:cNvPr id="6" name="shape-1889">
            <a:extLst xmlns:a="http://schemas.openxmlformats.org/drawingml/2006/main">
              <a:ext uri="{FF2B5EF4-FFF2-40B4-BE49-F238E27FC236}">
                <a16:creationId xmlns:a16="http://schemas.microsoft.com/office/drawing/2014/main" id="{1D61B724-C09B-4E2B-87BE-44802EB54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1685925" cy="4305300"/>
          </a:xfrm>
          <a:prstGeom xmlns:a="http://schemas.openxmlformats.org/drawingml/2006/main" prst="roundRect">
            <a:avLst>
              <a:gd name="adj" fmla="val 9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7" name="text-1890">
            <a:extLst xmlns:a="http://schemas.openxmlformats.org/drawingml/2006/main">
              <a:ext uri="{FF2B5EF4-FFF2-40B4-BE49-F238E27FC236}">
                <a16:creationId xmlns:a16="http://schemas.microsoft.com/office/drawing/2014/main" id="{695A7A16-BD36-43DC-8BDD-412129C82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WEB</a:t>
            </a:r>
          </a:p>
        </p:txBody>
      </p:sp>
      <p:sp>
        <p:nvSpPr>
          <p:cNvPr id="8" name="text-1891">
            <a:extLst xmlns:a="http://schemas.openxmlformats.org/drawingml/2006/main">
              <a:ext uri="{FF2B5EF4-FFF2-40B4-BE49-F238E27FC236}">
                <a16:creationId xmlns:a16="http://schemas.microsoft.com/office/drawing/2014/main" id="{11668AAB-AD8E-4EC5-B289-BEAEB4B3A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57450"/>
            <a:ext cx="12668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/onepage</a:t>
            </a:r>
          </a:p>
        </p:txBody>
      </p:sp>
      <p:sp>
        <p:nvSpPr>
          <p:cNvPr id="9" name="text-1892">
            <a:extLst xmlns:a="http://schemas.openxmlformats.org/drawingml/2006/main">
              <a:ext uri="{FF2B5EF4-FFF2-40B4-BE49-F238E27FC236}">
                <a16:creationId xmlns:a16="http://schemas.microsoft.com/office/drawing/2014/main" id="{F5DC9546-0421-451C-9801-B4F6469DC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28950"/>
            <a:ext cx="1266825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單檔互動網站 → 課程資源頁產製＋RWD＋連結檢查。</a:t>
            </a:r>
          </a:p>
        </p:txBody>
      </p:sp>
      <p:sp>
        <p:nvSpPr>
          <p:cNvPr id="10" name="shape-1893">
            <a:extLst xmlns:a="http://schemas.openxmlformats.org/drawingml/2006/main">
              <a:ext uri="{FF2B5EF4-FFF2-40B4-BE49-F238E27FC236}">
                <a16:creationId xmlns:a16="http://schemas.microsoft.com/office/drawing/2014/main" id="{01A7E814-1B36-4939-AC9B-3DF5ACE28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9825" y="1676400"/>
            <a:ext cx="1685925" cy="4305300"/>
          </a:xfrm>
          <a:prstGeom xmlns:a="http://schemas.openxmlformats.org/drawingml/2006/main" prst="roundRect">
            <a:avLst>
              <a:gd name="adj" fmla="val 9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1" name="text-1894">
            <a:extLst xmlns:a="http://schemas.openxmlformats.org/drawingml/2006/main">
              <a:ext uri="{FF2B5EF4-FFF2-40B4-BE49-F238E27FC236}">
                <a16:creationId xmlns:a16="http://schemas.microsoft.com/office/drawing/2014/main" id="{A249CAE6-54FF-441D-BDDE-1A0B85486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0E9F9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PPT</a:t>
            </a:r>
          </a:p>
        </p:txBody>
      </p:sp>
      <p:sp>
        <p:nvSpPr>
          <p:cNvPr id="12" name="text-1895">
            <a:extLst xmlns:a="http://schemas.openxmlformats.org/drawingml/2006/main">
              <a:ext uri="{FF2B5EF4-FFF2-40B4-BE49-F238E27FC236}">
                <a16:creationId xmlns:a16="http://schemas.microsoft.com/office/drawing/2014/main" id="{437705F5-E2CE-4088-A0F9-EE6AE7928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2457450"/>
            <a:ext cx="12668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/ppt</a:t>
            </a:r>
          </a:p>
        </p:txBody>
      </p:sp>
      <p:sp>
        <p:nvSpPr>
          <p:cNvPr id="13" name="text-1896">
            <a:extLst xmlns:a="http://schemas.openxmlformats.org/drawingml/2006/main">
              <a:ext uri="{FF2B5EF4-FFF2-40B4-BE49-F238E27FC236}">
                <a16:creationId xmlns:a16="http://schemas.microsoft.com/office/drawing/2014/main" id="{78434708-AE39-4911-859C-2BD514922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3028950"/>
            <a:ext cx="1266825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溫馨簡報 → 來源整理＋頁面結構＋逐頁渲染檢核。</a:t>
            </a:r>
          </a:p>
        </p:txBody>
      </p:sp>
      <p:sp>
        <p:nvSpPr>
          <p:cNvPr id="14" name="shape-1897">
            <a:extLst xmlns:a="http://schemas.openxmlformats.org/drawingml/2006/main">
              <a:ext uri="{FF2B5EF4-FFF2-40B4-BE49-F238E27FC236}">
                <a16:creationId xmlns:a16="http://schemas.microsoft.com/office/drawing/2014/main" id="{872C8027-7784-4B47-A7BC-B1FE50E97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1676400"/>
            <a:ext cx="1685925" cy="4305300"/>
          </a:xfrm>
          <a:prstGeom xmlns:a="http://schemas.openxmlformats.org/drawingml/2006/main" prst="roundRect">
            <a:avLst>
              <a:gd name="adj" fmla="val 9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5" name="text-1898">
            <a:extLst xmlns:a="http://schemas.openxmlformats.org/drawingml/2006/main">
              <a:ext uri="{FF2B5EF4-FFF2-40B4-BE49-F238E27FC236}">
                <a16:creationId xmlns:a16="http://schemas.microsoft.com/office/drawing/2014/main" id="{94E99CFA-6095-4A37-A4F6-CC3B08DD8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F6B4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SRT</a:t>
            </a:r>
          </a:p>
        </p:txBody>
      </p:sp>
      <p:sp>
        <p:nvSpPr>
          <p:cNvPr id="16" name="text-1899">
            <a:extLst xmlns:a="http://schemas.openxmlformats.org/drawingml/2006/main">
              <a:ext uri="{FF2B5EF4-FFF2-40B4-BE49-F238E27FC236}">
                <a16:creationId xmlns:a16="http://schemas.microsoft.com/office/drawing/2014/main" id="{480CBC8B-92F6-45A6-8177-3311A4EFF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457450"/>
            <a:ext cx="12668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/srt</a:t>
            </a:r>
          </a:p>
        </p:txBody>
      </p:sp>
      <p:sp>
        <p:nvSpPr>
          <p:cNvPr id="17" name="text-1900">
            <a:extLst xmlns:a="http://schemas.openxmlformats.org/drawingml/2006/main">
              <a:ext uri="{FF2B5EF4-FFF2-40B4-BE49-F238E27FC236}">
                <a16:creationId xmlns:a16="http://schemas.microsoft.com/office/drawing/2014/main" id="{303B5432-27E3-42EA-81B6-5AE2EFDA9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028950"/>
            <a:ext cx="1266825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SRT 字幕 → 語音轉錄＋專名校正＋空白切斷＋格式測試。</a:t>
            </a:r>
          </a:p>
        </p:txBody>
      </p:sp>
      <p:sp>
        <p:nvSpPr>
          <p:cNvPr id="18" name="shape-1901">
            <a:extLst xmlns:a="http://schemas.openxmlformats.org/drawingml/2006/main">
              <a:ext uri="{FF2B5EF4-FFF2-40B4-BE49-F238E27FC236}">
                <a16:creationId xmlns:a16="http://schemas.microsoft.com/office/drawing/2014/main" id="{A798FAA1-2380-4979-B82E-111AC80CB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1676400"/>
            <a:ext cx="1685925" cy="4305300"/>
          </a:xfrm>
          <a:prstGeom xmlns:a="http://schemas.openxmlformats.org/drawingml/2006/main" prst="roundRect">
            <a:avLst>
              <a:gd name="adj" fmla="val 9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9" name="text-1902">
            <a:extLst xmlns:a="http://schemas.openxmlformats.org/drawingml/2006/main">
              <a:ext uri="{FF2B5EF4-FFF2-40B4-BE49-F238E27FC236}">
                <a16:creationId xmlns:a16="http://schemas.microsoft.com/office/drawing/2014/main" id="{717A12B6-0DDF-4D9C-934C-1A055309F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A78BF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QA</a:t>
            </a:r>
          </a:p>
        </p:txBody>
      </p:sp>
      <p:sp>
        <p:nvSpPr>
          <p:cNvPr id="20" name="text-1903">
            <a:extLst xmlns:a="http://schemas.openxmlformats.org/drawingml/2006/main">
              <a:ext uri="{FF2B5EF4-FFF2-40B4-BE49-F238E27FC236}">
                <a16:creationId xmlns:a16="http://schemas.microsoft.com/office/drawing/2014/main" id="{1672FA3C-7C0B-43EA-A791-6B070D1C3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457450"/>
            <a:ext cx="12668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/audit</a:t>
            </a:r>
          </a:p>
        </p:txBody>
      </p:sp>
      <p:sp>
        <p:nvSpPr>
          <p:cNvPr id="21" name="text-1904">
            <a:extLst xmlns:a="http://schemas.openxmlformats.org/drawingml/2006/main">
              <a:ext uri="{FF2B5EF4-FFF2-40B4-BE49-F238E27FC236}">
                <a16:creationId xmlns:a16="http://schemas.microsoft.com/office/drawing/2014/main" id="{7D2CC5A1-FF9B-4528-8274-066075B0B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3028950"/>
            <a:ext cx="1266825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資料夾總檢 → 唯讀盤點＋風險分類＋移植建議＋交接文件。</a:t>
            </a:r>
          </a:p>
        </p:txBody>
      </p:sp>
      <p:sp>
        <p:nvSpPr>
          <p:cNvPr id="22" name="shape-1905">
            <a:extLst xmlns:a="http://schemas.openxmlformats.org/drawingml/2006/main">
              <a:ext uri="{FF2B5EF4-FFF2-40B4-BE49-F238E27FC236}">
                <a16:creationId xmlns:a16="http://schemas.microsoft.com/office/drawing/2014/main" id="{02E3207F-9402-4A34-B8E6-57284A566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1676400"/>
            <a:ext cx="1685925" cy="4305300"/>
          </a:xfrm>
          <a:prstGeom xmlns:a="http://schemas.openxmlformats.org/drawingml/2006/main" prst="roundRect">
            <a:avLst>
              <a:gd name="adj" fmla="val 9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23" name="text-1906">
            <a:extLst xmlns:a="http://schemas.openxmlformats.org/drawingml/2006/main">
              <a:ext uri="{FF2B5EF4-FFF2-40B4-BE49-F238E27FC236}">
                <a16:creationId xmlns:a16="http://schemas.microsoft.com/office/drawing/2014/main" id="{5BE90430-2941-4323-B6DF-C9A962D02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5C451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DEP</a:t>
            </a:r>
          </a:p>
        </p:txBody>
      </p:sp>
      <p:sp>
        <p:nvSpPr>
          <p:cNvPr id="24" name="text-1907">
            <a:extLst xmlns:a="http://schemas.openxmlformats.org/drawingml/2006/main">
              <a:ext uri="{FF2B5EF4-FFF2-40B4-BE49-F238E27FC236}">
                <a16:creationId xmlns:a16="http://schemas.microsoft.com/office/drawing/2014/main" id="{6B33AAD2-D842-4D76-B614-639DD5E25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2457450"/>
            <a:ext cx="12668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/pages</a:t>
            </a:r>
          </a:p>
        </p:txBody>
      </p:sp>
      <p:sp>
        <p:nvSpPr>
          <p:cNvPr id="25" name="text-1908">
            <a:extLst xmlns:a="http://schemas.openxmlformats.org/drawingml/2006/main">
              <a:ext uri="{FF2B5EF4-FFF2-40B4-BE49-F238E27FC236}">
                <a16:creationId xmlns:a16="http://schemas.microsoft.com/office/drawing/2014/main" id="{271E616F-1E16-4E37-BFB3-B3D7BFD54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3028950"/>
            <a:ext cx="1266825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GitHub Pages → 建置設定＋部署＋公開網址驗證。</a:t>
            </a:r>
          </a:p>
        </p:txBody>
      </p:sp>
      <p:sp>
        <p:nvSpPr>
          <p:cNvPr id="26" name="shape-1909">
            <a:extLst xmlns:a="http://schemas.openxmlformats.org/drawingml/2006/main">
              <a:ext uri="{FF2B5EF4-FFF2-40B4-BE49-F238E27FC236}">
                <a16:creationId xmlns:a16="http://schemas.microsoft.com/office/drawing/2014/main" id="{3125C61B-312B-41D4-980E-5424F63E7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91725" y="1676400"/>
            <a:ext cx="1685925" cy="4305300"/>
          </a:xfrm>
          <a:prstGeom xmlns:a="http://schemas.openxmlformats.org/drawingml/2006/main" prst="roundRect">
            <a:avLst>
              <a:gd name="adj" fmla="val 9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27" name="text-1910">
            <a:extLst xmlns:a="http://schemas.openxmlformats.org/drawingml/2006/main">
              <a:ext uri="{FF2B5EF4-FFF2-40B4-BE49-F238E27FC236}">
                <a16:creationId xmlns:a16="http://schemas.microsoft.com/office/drawing/2014/main" id="{1CDBE467-5B80-4B22-A7AF-27D3F7516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01275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37D48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META</a:t>
            </a:r>
          </a:p>
        </p:txBody>
      </p:sp>
      <p:sp>
        <p:nvSpPr>
          <p:cNvPr id="28" name="text-1911">
            <a:extLst xmlns:a="http://schemas.openxmlformats.org/drawingml/2006/main">
              <a:ext uri="{FF2B5EF4-FFF2-40B4-BE49-F238E27FC236}">
                <a16:creationId xmlns:a16="http://schemas.microsoft.com/office/drawing/2014/main" id="{AF50BF6F-2FFB-4A0F-9C22-81809E75E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01275" y="2457450"/>
            <a:ext cx="12668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/skill</a:t>
            </a:r>
          </a:p>
        </p:txBody>
      </p:sp>
      <p:sp>
        <p:nvSpPr>
          <p:cNvPr id="29" name="text-1912">
            <a:extLst xmlns:a="http://schemas.openxmlformats.org/drawingml/2006/main">
              <a:ext uri="{FF2B5EF4-FFF2-40B4-BE49-F238E27FC236}">
                <a16:creationId xmlns:a16="http://schemas.microsoft.com/office/drawing/2014/main" id="{37B7D5F1-DC5F-498F-B29A-226B3E77D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01275" y="3028950"/>
            <a:ext cx="1266825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成功案例 → 根因、步驟、觸發條件與回歸測試的知識保存。</a:t>
            </a:r>
          </a:p>
        </p:txBody>
      </p:sp>
      <p:sp>
        <p:nvSpPr>
          <p:cNvPr id="30" name="text-2406">
            <a:extLst xmlns:a="http://schemas.openxmlformats.org/drawingml/2006/main">
              <a:ext uri="{FF2B5EF4-FFF2-40B4-BE49-F238E27FC236}">
                <a16:creationId xmlns:a16="http://schemas.microsoft.com/office/drawing/2014/main" id="{A6F3D53A-0D8A-4586-A4D6-EC49E5039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2038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8903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21382bf6196f4235"/>
              </a:rPr>
              <a:t>Antigravity Skills ↗</a:t>
            </a: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c4523f0809d44c35"/>
              </a:rPr>
              <a:t>Codex Skills ↗</a:t>
            </a: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d1e621ad75944c33"/>
              </a:rPr>
              <a:t>Skills 資源庫 ↗</a:t>
            </a:r>
          </a:p>
        </p:txBody>
      </p:sp>
      <p:sp>
        <p:nvSpPr>
          <p:cNvPr id="31" name="shape-2506">
            <a:extLst xmlns:a="http://schemas.openxmlformats.org/drawingml/2006/main">
              <a:ext uri="{FF2B5EF4-FFF2-40B4-BE49-F238E27FC236}">
                <a16:creationId xmlns:a16="http://schemas.microsoft.com/office/drawing/2014/main" id="{B4806A46-53D7-476B-865D-192AC09FC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247650"/>
            <a:ext cx="2247900" cy="97155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pic>
        <p:nvPicPr>
          <p:cNvPr id="6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5bea00c90c406f"/>
          <a:stretch xmlns:a="http://schemas.openxmlformats.org/drawingml/2006/main"/>
        </p:blipFill>
        <p:spPr>
          <a:xfrm xmlns:a="http://schemas.openxmlformats.org/drawingml/2006/main">
            <a:off x="95059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33" name="text-2507">
            <a:extLst xmlns:a="http://schemas.openxmlformats.org/drawingml/2006/main">
              <a:ext uri="{FF2B5EF4-FFF2-40B4-BE49-F238E27FC236}">
                <a16:creationId xmlns:a16="http://schemas.microsoft.com/office/drawing/2014/main" id="{8C35DAEB-9008-4590-9D3B-84A7D61AF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Antigravity </a:t>
            </a:r>
          </a:p>
        </p:txBody>
      </p:sp>
      <p:pic>
        <p:nvPicPr>
          <p:cNvPr id="7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200c6a86d34ddb"/>
          <a:stretch xmlns:a="http://schemas.openxmlformats.org/drawingml/2006/main"/>
        </p:blipFill>
        <p:spPr>
          <a:xfrm xmlns:a="http://schemas.openxmlformats.org/drawingml/2006/main">
            <a:off x="102298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35" name="text-2508">
            <a:extLst xmlns:a="http://schemas.openxmlformats.org/drawingml/2006/main">
              <a:ext uri="{FF2B5EF4-FFF2-40B4-BE49-F238E27FC236}">
                <a16:creationId xmlns:a16="http://schemas.microsoft.com/office/drawing/2014/main" id="{0D5525D2-D660-4AC6-97F7-97D848B0B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98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Codex Skills</a:t>
            </a:r>
          </a:p>
        </p:txBody>
      </p:sp>
      <p:pic>
        <p:nvPicPr>
          <p:cNvPr id="7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650ae8bcec4dee"/>
          <a:stretch xmlns:a="http://schemas.openxmlformats.org/drawingml/2006/main"/>
        </p:blipFill>
        <p:spPr>
          <a:xfrm xmlns:a="http://schemas.openxmlformats.org/drawingml/2006/main">
            <a:off x="109537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37" name="text-2509">
            <a:extLst xmlns:a="http://schemas.openxmlformats.org/drawingml/2006/main">
              <a:ext uri="{FF2B5EF4-FFF2-40B4-BE49-F238E27FC236}">
                <a16:creationId xmlns:a16="http://schemas.microsoft.com/office/drawing/2014/main" id="{041EAB04-120D-40F6-AD9B-40B135252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Skills 資源庫</a:t>
            </a:r>
          </a:p>
        </p:txBody>
      </p:sp>
    </p:spTree>
    <p:extLst>
      <p:ext uri="{BB962C8B-B14F-4D97-AF65-F5344CB8AC3E}">
        <p14:creationId xmlns:p14="http://schemas.microsoft.com/office/powerpoint/2010/main" val="143520346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" name="text-1913">
            <a:extLst xmlns:a="http://schemas.openxmlformats.org/drawingml/2006/main">
              <a:ext uri="{FF2B5EF4-FFF2-40B4-BE49-F238E27FC236}">
                <a16:creationId xmlns:a16="http://schemas.microsoft.com/office/drawing/2014/main" id="{C3C748CF-4773-40F6-8FB5-397F1A973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FOLDER ANATOMY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BD8EE14-9735-4E03-8DCC-81E84CE9B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8286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Skill 資料夾：主文保持短，細節分層放</a:t>
            </a:r>
          </a:p>
        </p:txBody>
      </p:sp>
      <p:cxnSp>
        <p:nvCxnSpPr>
          <p:cNvPr id="40" name="shape-1914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1915">
            <a:extLst xmlns:a="http://schemas.openxmlformats.org/drawingml/2006/main">
              <a:ext uri="{FF2B5EF4-FFF2-40B4-BE49-F238E27FC236}">
                <a16:creationId xmlns:a16="http://schemas.microsoft.com/office/drawing/2014/main" id="{FC1EDB7B-7A71-48A8-BCED-FA1202B84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0C214250-5FA1-4F22-A35B-96BC1029F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46</a:t>
            </a:r>
          </a:p>
        </p:txBody>
      </p:sp>
      <p:sp>
        <p:nvSpPr>
          <p:cNvPr id="6" name="shape-1916">
            <a:extLst xmlns:a="http://schemas.openxmlformats.org/drawingml/2006/main">
              <a:ext uri="{FF2B5EF4-FFF2-40B4-BE49-F238E27FC236}">
                <a16:creationId xmlns:a16="http://schemas.microsoft.com/office/drawing/2014/main" id="{836774B4-E920-4345-AB33-35FC3ECF3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1676400"/>
            <a:ext cx="2814638" cy="3143250"/>
          </a:xfrm>
          <a:prstGeom xmlns:a="http://schemas.openxmlformats.org/drawingml/2006/main" prst="roundRect">
            <a:avLst>
              <a:gd name="adj" fmla="val 54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7" name="shape-1917">
            <a:extLst xmlns:a="http://schemas.openxmlformats.org/drawingml/2006/main">
              <a:ext uri="{FF2B5EF4-FFF2-40B4-BE49-F238E27FC236}">
                <a16:creationId xmlns:a16="http://schemas.microsoft.com/office/drawing/2014/main" id="{576CB38D-BFA0-4B80-80E2-8CEAA6395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90700"/>
            <a:ext cx="2471738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text-1918">
            <a:extLst xmlns:a="http://schemas.openxmlformats.org/drawingml/2006/main">
              <a:ext uri="{FF2B5EF4-FFF2-40B4-BE49-F238E27FC236}">
                <a16:creationId xmlns:a16="http://schemas.microsoft.com/office/drawing/2014/main" id="{620428E7-C3EB-4C23-B93A-DFBB41D7F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1</a:t>
            </a:r>
          </a:p>
        </p:txBody>
      </p:sp>
      <p:sp>
        <p:nvSpPr>
          <p:cNvPr id="9" name="text-1919">
            <a:extLst xmlns:a="http://schemas.openxmlformats.org/drawingml/2006/main">
              <a:ext uri="{FF2B5EF4-FFF2-40B4-BE49-F238E27FC236}">
                <a16:creationId xmlns:a16="http://schemas.microsoft.com/office/drawing/2014/main" id="{136AD403-9E4D-4A2C-BC87-466810C98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86050"/>
            <a:ext cx="266223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SKILL.md</a:t>
            </a:r>
          </a:p>
        </p:txBody>
      </p:sp>
      <p:sp>
        <p:nvSpPr>
          <p:cNvPr id="10" name="text-1920">
            <a:extLst xmlns:a="http://schemas.openxmlformats.org/drawingml/2006/main">
              <a:ext uri="{FF2B5EF4-FFF2-40B4-BE49-F238E27FC236}">
                <a16:creationId xmlns:a16="http://schemas.microsoft.com/office/drawing/2014/main" id="{7F0BCF4E-A9CA-4CCA-AC8C-104B378B2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52800"/>
            <a:ext cx="2395538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名稱、描述、核心流程</a:t>
            </a:r>
          </a:p>
        </p:txBody>
      </p:sp>
      <p:sp>
        <p:nvSpPr>
          <p:cNvPr id="11" name="text-1921">
            <a:extLst xmlns:a="http://schemas.openxmlformats.org/drawingml/2006/main">
              <a:ext uri="{FF2B5EF4-FFF2-40B4-BE49-F238E27FC236}">
                <a16:creationId xmlns:a16="http://schemas.microsoft.com/office/drawing/2014/main" id="{772CA641-7752-4062-A959-C8EB53710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6113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12" name="shape-1922">
            <a:extLst xmlns:a="http://schemas.openxmlformats.org/drawingml/2006/main">
              <a:ext uri="{FF2B5EF4-FFF2-40B4-BE49-F238E27FC236}">
                <a16:creationId xmlns:a16="http://schemas.microsoft.com/office/drawing/2014/main" id="{4FA15B07-0B42-49B1-9D4D-390BFE64B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1838" y="1676400"/>
            <a:ext cx="2814638" cy="3143250"/>
          </a:xfrm>
          <a:prstGeom xmlns:a="http://schemas.openxmlformats.org/drawingml/2006/main" prst="roundRect">
            <a:avLst>
              <a:gd name="adj" fmla="val 54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3" name="shape-1923">
            <a:extLst xmlns:a="http://schemas.openxmlformats.org/drawingml/2006/main">
              <a:ext uri="{FF2B5EF4-FFF2-40B4-BE49-F238E27FC236}">
                <a16:creationId xmlns:a16="http://schemas.microsoft.com/office/drawing/2014/main" id="{934D3CCF-2378-4F50-980F-630B68C49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3288" y="1790700"/>
            <a:ext cx="2471738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text-1924">
            <a:extLst xmlns:a="http://schemas.openxmlformats.org/drawingml/2006/main">
              <a:ext uri="{FF2B5EF4-FFF2-40B4-BE49-F238E27FC236}">
                <a16:creationId xmlns:a16="http://schemas.microsoft.com/office/drawing/2014/main" id="{C6D8FE52-CB45-4EF1-8435-1D7303FC1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8038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2</a:t>
            </a:r>
          </a:p>
        </p:txBody>
      </p:sp>
      <p:sp>
        <p:nvSpPr>
          <p:cNvPr id="15" name="text-1925">
            <a:extLst xmlns:a="http://schemas.openxmlformats.org/drawingml/2006/main">
              <a:ext uri="{FF2B5EF4-FFF2-40B4-BE49-F238E27FC236}">
                <a16:creationId xmlns:a16="http://schemas.microsoft.com/office/drawing/2014/main" id="{AD84190C-CA9F-46BB-9D54-FC85F3293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8038" y="2686050"/>
            <a:ext cx="266223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references/</a:t>
            </a:r>
          </a:p>
        </p:txBody>
      </p:sp>
      <p:sp>
        <p:nvSpPr>
          <p:cNvPr id="16" name="text-1926">
            <a:extLst xmlns:a="http://schemas.openxmlformats.org/drawingml/2006/main">
              <a:ext uri="{FF2B5EF4-FFF2-40B4-BE49-F238E27FC236}">
                <a16:creationId xmlns:a16="http://schemas.microsoft.com/office/drawing/2014/main" id="{DDE9F7E7-9475-4885-98B7-118F7FC2F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1388" y="3352800"/>
            <a:ext cx="2395538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規範、知識、長篇範例</a:t>
            </a:r>
          </a:p>
        </p:txBody>
      </p:sp>
      <p:sp>
        <p:nvSpPr>
          <p:cNvPr id="17" name="text-1927">
            <a:extLst xmlns:a="http://schemas.openxmlformats.org/drawingml/2006/main">
              <a:ext uri="{FF2B5EF4-FFF2-40B4-BE49-F238E27FC236}">
                <a16:creationId xmlns:a16="http://schemas.microsoft.com/office/drawing/2014/main" id="{4FF9A284-1646-4A6D-9E63-964251C57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18" name="shape-1928">
            <a:extLst xmlns:a="http://schemas.openxmlformats.org/drawingml/2006/main">
              <a:ext uri="{FF2B5EF4-FFF2-40B4-BE49-F238E27FC236}">
                <a16:creationId xmlns:a16="http://schemas.microsoft.com/office/drawing/2014/main" id="{67E6F388-BEDB-470F-99E1-929AACED4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5525" y="1676400"/>
            <a:ext cx="2814638" cy="3143250"/>
          </a:xfrm>
          <a:prstGeom xmlns:a="http://schemas.openxmlformats.org/drawingml/2006/main" prst="roundRect">
            <a:avLst>
              <a:gd name="adj" fmla="val 54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9" name="shape-1929">
            <a:extLst xmlns:a="http://schemas.openxmlformats.org/drawingml/2006/main">
              <a:ext uri="{FF2B5EF4-FFF2-40B4-BE49-F238E27FC236}">
                <a16:creationId xmlns:a16="http://schemas.microsoft.com/office/drawing/2014/main" id="{73856D3F-19DA-4505-A65B-51A31E007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6975" y="1790700"/>
            <a:ext cx="2471738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text-1930">
            <a:extLst xmlns:a="http://schemas.openxmlformats.org/drawingml/2006/main">
              <a:ext uri="{FF2B5EF4-FFF2-40B4-BE49-F238E27FC236}">
                <a16:creationId xmlns:a16="http://schemas.microsoft.com/office/drawing/2014/main" id="{FF0D0307-88BF-4F05-BA09-708485DB5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3</a:t>
            </a:r>
          </a:p>
        </p:txBody>
      </p:sp>
      <p:sp>
        <p:nvSpPr>
          <p:cNvPr id="21" name="text-1931">
            <a:extLst xmlns:a="http://schemas.openxmlformats.org/drawingml/2006/main">
              <a:ext uri="{FF2B5EF4-FFF2-40B4-BE49-F238E27FC236}">
                <a16:creationId xmlns:a16="http://schemas.microsoft.com/office/drawing/2014/main" id="{A223808F-F61E-4322-82CA-BE4E676F1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686050"/>
            <a:ext cx="266223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scripts/</a:t>
            </a:r>
          </a:p>
        </p:txBody>
      </p:sp>
      <p:sp>
        <p:nvSpPr>
          <p:cNvPr id="22" name="text-1932">
            <a:extLst xmlns:a="http://schemas.openxmlformats.org/drawingml/2006/main">
              <a:ext uri="{FF2B5EF4-FFF2-40B4-BE49-F238E27FC236}">
                <a16:creationId xmlns:a16="http://schemas.microsoft.com/office/drawing/2014/main" id="{A90F1F8E-8EA2-4147-9A5F-B253180F4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3352800"/>
            <a:ext cx="2395538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可重複執行的檢查與轉換</a:t>
            </a:r>
          </a:p>
        </p:txBody>
      </p:sp>
      <p:sp>
        <p:nvSpPr>
          <p:cNvPr id="23" name="text-1933">
            <a:extLst xmlns:a="http://schemas.openxmlformats.org/drawingml/2006/main">
              <a:ext uri="{FF2B5EF4-FFF2-40B4-BE49-F238E27FC236}">
                <a16:creationId xmlns:a16="http://schemas.microsoft.com/office/drawing/2014/main" id="{197B059A-3B2F-4835-91B9-BE87AC9D8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3488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24" name="shape-1934">
            <a:extLst xmlns:a="http://schemas.openxmlformats.org/drawingml/2006/main">
              <a:ext uri="{FF2B5EF4-FFF2-40B4-BE49-F238E27FC236}">
                <a16:creationId xmlns:a16="http://schemas.microsoft.com/office/drawing/2014/main" id="{9A1CC880-40A2-420F-9B1F-A2DA46B4E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9213" y="1676400"/>
            <a:ext cx="2814638" cy="3143250"/>
          </a:xfrm>
          <a:prstGeom xmlns:a="http://schemas.openxmlformats.org/drawingml/2006/main" prst="roundRect">
            <a:avLst>
              <a:gd name="adj" fmla="val 54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25" name="shape-1935">
            <a:extLst xmlns:a="http://schemas.openxmlformats.org/drawingml/2006/main">
              <a:ext uri="{FF2B5EF4-FFF2-40B4-BE49-F238E27FC236}">
                <a16:creationId xmlns:a16="http://schemas.microsoft.com/office/drawing/2014/main" id="{4C81B9A9-FDBD-4858-89D7-6E48E91CC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0663" y="1790700"/>
            <a:ext cx="2471738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text-1936">
            <a:extLst xmlns:a="http://schemas.openxmlformats.org/drawingml/2006/main">
              <a:ext uri="{FF2B5EF4-FFF2-40B4-BE49-F238E27FC236}">
                <a16:creationId xmlns:a16="http://schemas.microsoft.com/office/drawing/2014/main" id="{862FC2E5-179D-45C0-BC81-B799E06FF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5413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4</a:t>
            </a:r>
          </a:p>
        </p:txBody>
      </p:sp>
      <p:sp>
        <p:nvSpPr>
          <p:cNvPr id="27" name="text-1937">
            <a:extLst xmlns:a="http://schemas.openxmlformats.org/drawingml/2006/main">
              <a:ext uri="{FF2B5EF4-FFF2-40B4-BE49-F238E27FC236}">
                <a16:creationId xmlns:a16="http://schemas.microsoft.com/office/drawing/2014/main" id="{80A261CE-A5B2-4664-8FB8-B473EDD29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5413" y="2686050"/>
            <a:ext cx="266223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assets/</a:t>
            </a:r>
          </a:p>
        </p:txBody>
      </p:sp>
      <p:sp>
        <p:nvSpPr>
          <p:cNvPr id="28" name="text-1938">
            <a:extLst xmlns:a="http://schemas.openxmlformats.org/drawingml/2006/main">
              <a:ext uri="{FF2B5EF4-FFF2-40B4-BE49-F238E27FC236}">
                <a16:creationId xmlns:a16="http://schemas.microsoft.com/office/drawing/2014/main" id="{E848EB1D-6748-4643-8328-1BEDCDE6E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8763" y="3352800"/>
            <a:ext cx="2395538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範本、圖片、輸出骨架</a:t>
            </a:r>
          </a:p>
        </p:txBody>
      </p:sp>
      <p:sp>
        <p:nvSpPr>
          <p:cNvPr id="29" name="text-1939">
            <a:extLst xmlns:a="http://schemas.openxmlformats.org/drawingml/2006/main">
              <a:ext uri="{FF2B5EF4-FFF2-40B4-BE49-F238E27FC236}">
                <a16:creationId xmlns:a16="http://schemas.microsoft.com/office/drawing/2014/main" id="{87705D93-1369-434C-B404-31DE7D758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5314950"/>
            <a:ext cx="563880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  <p:txBody>
          <a:bodyPr xmlns:a="http://schemas.openxmlformats.org/drawingml/2006/main" wrap="square" lIns="152400" tIns="57150" rIns="1524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每一步都留下可檢查的成果</a:t>
            </a:r>
          </a:p>
        </p:txBody>
      </p:sp>
      <p:sp>
        <p:nvSpPr>
          <p:cNvPr id="30" name="text-2407">
            <a:extLst xmlns:a="http://schemas.openxmlformats.org/drawingml/2006/main">
              <a:ext uri="{FF2B5EF4-FFF2-40B4-BE49-F238E27FC236}">
                <a16:creationId xmlns:a16="http://schemas.microsoft.com/office/drawing/2014/main" id="{BCC41695-4CFD-4CAA-9499-CAF53E04A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2038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8903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038eff27d2ed4e62"/>
              </a:rPr>
              <a:t>Antigravity Skills ↗</a:t>
            </a: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7fcf87119b834ce0"/>
              </a:rPr>
              <a:t>Codex Skills ↗</a:t>
            </a: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cbb95e4170054c33"/>
              </a:rPr>
              <a:t>Skills 資源庫 ↗</a:t>
            </a:r>
          </a:p>
        </p:txBody>
      </p:sp>
      <p:sp>
        <p:nvSpPr>
          <p:cNvPr id="31" name="shape-2510">
            <a:extLst xmlns:a="http://schemas.openxmlformats.org/drawingml/2006/main">
              <a:ext uri="{FF2B5EF4-FFF2-40B4-BE49-F238E27FC236}">
                <a16:creationId xmlns:a16="http://schemas.microsoft.com/office/drawing/2014/main" id="{41CB44B3-CC5D-41ED-AE47-C33DAD896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247650"/>
            <a:ext cx="2247900" cy="97155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pic>
        <p:nvPicPr>
          <p:cNvPr id="6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f59ee7c2c3435e"/>
          <a:stretch xmlns:a="http://schemas.openxmlformats.org/drawingml/2006/main"/>
        </p:blipFill>
        <p:spPr>
          <a:xfrm xmlns:a="http://schemas.openxmlformats.org/drawingml/2006/main">
            <a:off x="95059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33" name="text-2511">
            <a:extLst xmlns:a="http://schemas.openxmlformats.org/drawingml/2006/main">
              <a:ext uri="{FF2B5EF4-FFF2-40B4-BE49-F238E27FC236}">
                <a16:creationId xmlns:a16="http://schemas.microsoft.com/office/drawing/2014/main" id="{626608E6-FF31-4AF4-9603-EADBA1FC3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Antigravity </a:t>
            </a:r>
          </a:p>
        </p:txBody>
      </p:sp>
      <p:pic>
        <p:nvPicPr>
          <p:cNvPr id="7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775743fd0b4f06"/>
          <a:stretch xmlns:a="http://schemas.openxmlformats.org/drawingml/2006/main"/>
        </p:blipFill>
        <p:spPr>
          <a:xfrm xmlns:a="http://schemas.openxmlformats.org/drawingml/2006/main">
            <a:off x="102298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35" name="text-2512">
            <a:extLst xmlns:a="http://schemas.openxmlformats.org/drawingml/2006/main">
              <a:ext uri="{FF2B5EF4-FFF2-40B4-BE49-F238E27FC236}">
                <a16:creationId xmlns:a16="http://schemas.microsoft.com/office/drawing/2014/main" id="{D863C408-3F7D-49CD-9521-48A03F51C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98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Codex Skills</a:t>
            </a:r>
          </a:p>
        </p:txBody>
      </p:sp>
      <p:pic>
        <p:nvPicPr>
          <p:cNvPr id="7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e546e6b4124f86"/>
          <a:stretch xmlns:a="http://schemas.openxmlformats.org/drawingml/2006/main"/>
        </p:blipFill>
        <p:spPr>
          <a:xfrm xmlns:a="http://schemas.openxmlformats.org/drawingml/2006/main">
            <a:off x="109537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37" name="text-2513">
            <a:extLst xmlns:a="http://schemas.openxmlformats.org/drawingml/2006/main">
              <a:ext uri="{FF2B5EF4-FFF2-40B4-BE49-F238E27FC236}">
                <a16:creationId xmlns:a16="http://schemas.microsoft.com/office/drawing/2014/main" id="{B44B69B2-811E-43D2-8781-A1F3ED2FC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Skills 資源庫</a:t>
            </a:r>
          </a:p>
        </p:txBody>
      </p:sp>
    </p:spTree>
    <p:extLst>
      <p:ext uri="{BB962C8B-B14F-4D97-AF65-F5344CB8AC3E}">
        <p14:creationId xmlns:p14="http://schemas.microsoft.com/office/powerpoint/2010/main" val="15526674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text-1940">
            <a:extLst xmlns:a="http://schemas.openxmlformats.org/drawingml/2006/main">
              <a:ext uri="{FF2B5EF4-FFF2-40B4-BE49-F238E27FC236}">
                <a16:creationId xmlns:a16="http://schemas.microsoft.com/office/drawing/2014/main" id="{2B3880F4-F7A3-4EE3-9D69-ED84B0FA7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AGENT SKILL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66B8032-7C32-411C-A4F3-99660FFDF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8286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跨平台 SKILL.md：最小而清楚</a:t>
            </a:r>
          </a:p>
        </p:txBody>
      </p:sp>
      <p:cxnSp>
        <p:nvCxnSpPr>
          <p:cNvPr id="23" name="shape-1941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1942">
            <a:extLst xmlns:a="http://schemas.openxmlformats.org/drawingml/2006/main">
              <a:ext uri="{FF2B5EF4-FFF2-40B4-BE49-F238E27FC236}">
                <a16:creationId xmlns:a16="http://schemas.microsoft.com/office/drawing/2014/main" id="{AA071AF8-082A-4DD7-86C3-BB3C35898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26FB1BD0-4D51-4207-BC2A-4634C0739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47</a:t>
            </a:r>
          </a:p>
        </p:txBody>
      </p:sp>
      <p:sp>
        <p:nvSpPr>
          <p:cNvPr id="6" name="text-1943">
            <a:extLst xmlns:a="http://schemas.openxmlformats.org/drawingml/2006/main">
              <a:ext uri="{FF2B5EF4-FFF2-40B4-BE49-F238E27FC236}">
                <a16:creationId xmlns:a16="http://schemas.microsoft.com/office/drawing/2014/main" id="{C4EE080C-3A98-476F-8359-28B463BFC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6858000" cy="4324350"/>
          </a:xfrm>
          <a:prstGeom xmlns:a="http://schemas.openxmlformats.org/drawingml/2006/main" prst="roundRect">
            <a:avLst>
              <a:gd name="adj" fmla="val 3524"/>
            </a:avLst>
          </a:prstGeom>
          <a:solidFill xmlns:a="http://schemas.openxmlformats.org/drawingml/2006/main">
            <a:srgbClr val="1B2A3D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  <p:txBody>
          <a:bodyPr xmlns:a="http://schemas.openxmlformats.org/drawingml/2006/main" wrap="square" lIns="247650" tIns="247650" rIns="247650" bIns="2476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DCEBFF"/>
                </a:solidFill>
                <a:latin typeface="Cascadia Mono"/>
                <a:ea typeface="Cascadia Mono"/>
                <a:cs typeface="Cascadia Mono"/>
              </a:defRPr>
            </a:pPr>
            <a:r>
              <a:rPr sz="1350" b="0">
                <a:solidFill>
                  <a:srgbClr val="DCEBFF"/>
                </a:solidFill>
                <a:latin typeface="Cascadia Mono"/>
                <a:ea typeface="Cascadia Mono"/>
                <a:cs typeface="Cascadia Mono"/>
              </a:rPr>
              <a:t>---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DCEBFF"/>
                </a:solidFill>
                <a:latin typeface="Cascadia Mono"/>
                <a:ea typeface="Cascadia Mono"/>
                <a:cs typeface="Cascadia Mono"/>
              </a:defRPr>
            </a:pPr>
            <a:r>
              <a:rPr sz="1350" b="0">
                <a:solidFill>
                  <a:srgbClr val="DCEBFF"/>
                </a:solidFill>
                <a:latin typeface="Cascadia Mono"/>
                <a:ea typeface="Cascadia Mono"/>
                <a:cs typeface="Cascadia Mono"/>
              </a:rPr>
              <a:t>name: course-site-quality-check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DCEBFF"/>
                </a:solidFill>
                <a:latin typeface="Cascadia Mono"/>
                <a:ea typeface="Cascadia Mono"/>
                <a:cs typeface="Cascadia Mono"/>
              </a:defRPr>
            </a:pPr>
            <a:r>
              <a:rPr sz="1350" b="0">
                <a:solidFill>
                  <a:srgbClr val="DCEBFF"/>
                </a:solidFill>
                <a:latin typeface="Cascadia Mono"/>
                <a:ea typeface="Cascadia Mono"/>
                <a:cs typeface="Cascadia Mono"/>
              </a:rPr>
              <a:t>description: 檢查課程網站的手機版、無障礙、連結與部署狀態；當使用者要求網站上線前總檢時使用。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DCEBFF"/>
                </a:solidFill>
                <a:latin typeface="Cascadia Mono"/>
                <a:ea typeface="Cascadia Mono"/>
                <a:cs typeface="Cascadia Mono"/>
              </a:defRPr>
            </a:pPr>
            <a:r>
              <a:rPr sz="1350" b="0">
                <a:solidFill>
                  <a:srgbClr val="DCEBFF"/>
                </a:solidFill>
                <a:latin typeface="Cascadia Mono"/>
                <a:ea typeface="Cascadia Mono"/>
                <a:cs typeface="Cascadia Mono"/>
              </a:rP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DCEBFF"/>
                </a:solidFill>
                <a:latin typeface="Cascadia Mono"/>
                <a:ea typeface="Cascadia Mono"/>
                <a:cs typeface="Cascadia Mono"/>
              </a:defRPr>
            </a:pPr>
            <a:r>
              <a:rPr sz="1350" b="0">
                <a:solidFill>
                  <a:srgbClr val="DCEBFF"/>
                </a:solidFill>
                <a:latin typeface="Cascadia Mono"/>
                <a:ea typeface="Cascadia Mono"/>
                <a:cs typeface="Cascadia Mono"/>
              </a:rPr>
              <a:t># 課程網站上線前總檢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DCEBFF"/>
                </a:solidFill>
                <a:latin typeface="Cascadia Mono"/>
                <a:ea typeface="Cascadia Mono"/>
                <a:cs typeface="Cascadia Mono"/>
              </a:defRPr>
            </a:pPr>
            <a:r>
              <a:rPr sz="1350" b="0">
                <a:solidFill>
                  <a:srgbClr val="DCEBFF"/>
                </a:solidFill>
                <a:latin typeface="Cascadia Mono"/>
                <a:ea typeface="Cascadia Mono"/>
                <a:cs typeface="Cascadia Mono"/>
              </a:rPr>
              <a:t>1. 先唯讀檢查現況，不直接發布。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DCEBFF"/>
                </a:solidFill>
                <a:latin typeface="Cascadia Mono"/>
                <a:ea typeface="Cascadia Mono"/>
                <a:cs typeface="Cascadia Mono"/>
              </a:defRPr>
            </a:pPr>
            <a:r>
              <a:rPr sz="1350" b="0">
                <a:solidFill>
                  <a:srgbClr val="DCEBFF"/>
                </a:solidFill>
                <a:latin typeface="Cascadia Mono"/>
                <a:ea typeface="Cascadia Mono"/>
                <a:cs typeface="Cascadia Mono"/>
              </a:rPr>
              <a:t>2. 依序檢查手機版、鍵盤操作、連結與隱私。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DCEBFF"/>
                </a:solidFill>
                <a:latin typeface="Cascadia Mono"/>
                <a:ea typeface="Cascadia Mono"/>
                <a:cs typeface="Cascadia Mono"/>
              </a:defRPr>
            </a:pPr>
            <a:r>
              <a:rPr sz="1350" b="0">
                <a:solidFill>
                  <a:srgbClr val="DCEBFF"/>
                </a:solidFill>
                <a:latin typeface="Cascadia Mono"/>
                <a:ea typeface="Cascadia Mono"/>
                <a:cs typeface="Cascadia Mono"/>
              </a:rPr>
              <a:t>3. 對每項標示：通過／失敗／未確認。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DCEBFF"/>
                </a:solidFill>
                <a:latin typeface="Cascadia Mono"/>
                <a:ea typeface="Cascadia Mono"/>
                <a:cs typeface="Cascadia Mono"/>
              </a:defRPr>
            </a:pPr>
            <a:r>
              <a:rPr sz="1350" b="0">
                <a:solidFill>
                  <a:srgbClr val="DCEBFF"/>
                </a:solidFill>
                <a:latin typeface="Cascadia Mono"/>
                <a:ea typeface="Cascadia Mono"/>
                <a:cs typeface="Cascadia Mono"/>
              </a:rPr>
              <a:t>4. 只有在使用者明確授權後才部署。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DCEBFF"/>
                </a:solidFill>
                <a:latin typeface="Cascadia Mono"/>
                <a:ea typeface="Cascadia Mono"/>
                <a:cs typeface="Cascadia Mono"/>
              </a:defRPr>
            </a:pPr>
            <a:r>
              <a:rPr sz="1350" b="0">
                <a:solidFill>
                  <a:srgbClr val="DCEBFF"/>
                </a:solidFill>
                <a:latin typeface="Cascadia Mono"/>
                <a:ea typeface="Cascadia Mono"/>
                <a:cs typeface="Cascadia Mono"/>
              </a:rPr>
              <a:t>5. 交付檢查表、證據與下一步。</a:t>
            </a:r>
          </a:p>
        </p:txBody>
      </p:sp>
      <p:sp>
        <p:nvSpPr>
          <p:cNvPr id="7" name="text-1944">
            <a:extLst xmlns:a="http://schemas.openxmlformats.org/drawingml/2006/main">
              <a:ext uri="{FF2B5EF4-FFF2-40B4-BE49-F238E27FC236}">
                <a16:creationId xmlns:a16="http://schemas.microsoft.com/office/drawing/2014/main" id="{E8844F18-6C42-4771-B2B6-D9FA24007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1752600"/>
            <a:ext cx="3543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7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Frontmatter</a:t>
            </a:r>
          </a:p>
        </p:txBody>
      </p:sp>
      <p:sp>
        <p:nvSpPr>
          <p:cNvPr id="8" name="text-1945">
            <a:extLst xmlns:a="http://schemas.openxmlformats.org/drawingml/2006/main">
              <a:ext uri="{FF2B5EF4-FFF2-40B4-BE49-F238E27FC236}">
                <a16:creationId xmlns:a16="http://schemas.microsoft.com/office/drawing/2014/main" id="{AEC145BA-5529-43E7-B9C0-C3584F9F8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190750"/>
            <a:ext cx="3543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為跨 Antigravity 與 Codex 使用，只保留 name、description。</a:t>
            </a:r>
          </a:p>
        </p:txBody>
      </p:sp>
      <p:sp>
        <p:nvSpPr>
          <p:cNvPr id="9" name="text-1946">
            <a:extLst xmlns:a="http://schemas.openxmlformats.org/drawingml/2006/main">
              <a:ext uri="{FF2B5EF4-FFF2-40B4-BE49-F238E27FC236}">
                <a16:creationId xmlns:a16="http://schemas.microsoft.com/office/drawing/2014/main" id="{A4578C93-1009-4EDB-AA19-141F2A1B6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105150"/>
            <a:ext cx="3543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1">
                <a:solidFill>
                  <a:srgbClr val="0E9F94"/>
                </a:solidFill>
                <a:latin typeface="Noto Sans TC"/>
                <a:ea typeface="Noto Sans TC"/>
                <a:cs typeface="Noto Sans TC"/>
              </a:defRPr>
            </a:pPr>
            <a:r>
              <a:rPr sz="1725" b="1">
                <a:solidFill>
                  <a:srgbClr val="0E9F94"/>
                </a:solidFill>
                <a:latin typeface="Noto Sans TC"/>
                <a:ea typeface="Noto Sans TC"/>
                <a:cs typeface="Noto Sans TC"/>
              </a:rPr>
              <a:t>描述要能觸發</a:t>
            </a:r>
          </a:p>
        </p:txBody>
      </p:sp>
      <p:sp>
        <p:nvSpPr>
          <p:cNvPr id="10" name="text-1947">
            <a:extLst xmlns:a="http://schemas.openxmlformats.org/drawingml/2006/main">
              <a:ext uri="{FF2B5EF4-FFF2-40B4-BE49-F238E27FC236}">
                <a16:creationId xmlns:a16="http://schemas.microsoft.com/office/drawing/2014/main" id="{6DA271FB-7570-4DAD-BDD1-C1081CF06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543300"/>
            <a:ext cx="3543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寫清楚何時使用，以及它解決什麼工作。</a:t>
            </a:r>
          </a:p>
        </p:txBody>
      </p:sp>
      <p:sp>
        <p:nvSpPr>
          <p:cNvPr id="11" name="text-1948">
            <a:extLst xmlns:a="http://schemas.openxmlformats.org/drawingml/2006/main">
              <a:ext uri="{FF2B5EF4-FFF2-40B4-BE49-F238E27FC236}">
                <a16:creationId xmlns:a16="http://schemas.microsoft.com/office/drawing/2014/main" id="{0677CC91-CEA2-485C-B3F4-11EBAE042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4457700"/>
            <a:ext cx="3543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1">
                <a:solidFill>
                  <a:srgbClr val="FF6B4A"/>
                </a:solidFill>
                <a:latin typeface="Noto Sans TC"/>
                <a:ea typeface="Noto Sans TC"/>
                <a:cs typeface="Noto Sans TC"/>
              </a:defRPr>
            </a:pPr>
            <a:r>
              <a:rPr sz="1725" b="1">
                <a:solidFill>
                  <a:srgbClr val="FF6B4A"/>
                </a:solidFill>
                <a:latin typeface="Noto Sans TC"/>
                <a:ea typeface="Noto Sans TC"/>
                <a:cs typeface="Noto Sans TC"/>
              </a:rPr>
              <a:t>流程要能驗收</a:t>
            </a:r>
          </a:p>
        </p:txBody>
      </p:sp>
      <p:sp>
        <p:nvSpPr>
          <p:cNvPr id="12" name="text-1949">
            <a:extLst xmlns:a="http://schemas.openxmlformats.org/drawingml/2006/main">
              <a:ext uri="{FF2B5EF4-FFF2-40B4-BE49-F238E27FC236}">
                <a16:creationId xmlns:a16="http://schemas.microsoft.com/office/drawing/2014/main" id="{29F43E9E-CD60-417A-B02D-3ED5DBAF1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4895850"/>
            <a:ext cx="3543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步驟、狀態與授權邊界都可檢查。</a:t>
            </a:r>
          </a:p>
        </p:txBody>
      </p:sp>
      <p:sp>
        <p:nvSpPr>
          <p:cNvPr id="13" name="text-2408">
            <a:extLst xmlns:a="http://schemas.openxmlformats.org/drawingml/2006/main">
              <a:ext uri="{FF2B5EF4-FFF2-40B4-BE49-F238E27FC236}">
                <a16:creationId xmlns:a16="http://schemas.microsoft.com/office/drawing/2014/main" id="{3D50B945-8E9D-4D19-991E-D7A9A44CD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2038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8903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4f0cc326c44b43e9"/>
              </a:rPr>
              <a:t>Antigravity Skills ↗</a:t>
            </a: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64dda7d2c33a4cf1"/>
              </a:rPr>
              <a:t>Codex Skills ↗</a:t>
            </a: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e9a97adb51f44e43"/>
              </a:rPr>
              <a:t>Skills 資源庫 ↗</a:t>
            </a:r>
          </a:p>
        </p:txBody>
      </p:sp>
      <p:sp>
        <p:nvSpPr>
          <p:cNvPr id="14" name="shape-2514">
            <a:extLst xmlns:a="http://schemas.openxmlformats.org/drawingml/2006/main">
              <a:ext uri="{FF2B5EF4-FFF2-40B4-BE49-F238E27FC236}">
                <a16:creationId xmlns:a16="http://schemas.microsoft.com/office/drawing/2014/main" id="{3E767A29-2377-4E92-A623-F3B19BFEE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247650"/>
            <a:ext cx="2247900" cy="97155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pic>
        <p:nvPicPr>
          <p:cNvPr id="3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029796b7064795"/>
          <a:stretch xmlns:a="http://schemas.openxmlformats.org/drawingml/2006/main"/>
        </p:blipFill>
        <p:spPr>
          <a:xfrm xmlns:a="http://schemas.openxmlformats.org/drawingml/2006/main">
            <a:off x="95059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16" name="text-2515">
            <a:extLst xmlns:a="http://schemas.openxmlformats.org/drawingml/2006/main">
              <a:ext uri="{FF2B5EF4-FFF2-40B4-BE49-F238E27FC236}">
                <a16:creationId xmlns:a16="http://schemas.microsoft.com/office/drawing/2014/main" id="{E8D4CA56-DC31-4A91-B43B-AFA768AF5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Antigravity </a:t>
            </a:r>
          </a:p>
        </p:txBody>
      </p:sp>
      <p:pic>
        <p:nvPicPr>
          <p:cNvPr id="3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193b4953e94230"/>
          <a:stretch xmlns:a="http://schemas.openxmlformats.org/drawingml/2006/main"/>
        </p:blipFill>
        <p:spPr>
          <a:xfrm xmlns:a="http://schemas.openxmlformats.org/drawingml/2006/main">
            <a:off x="102298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18" name="text-2516">
            <a:extLst xmlns:a="http://schemas.openxmlformats.org/drawingml/2006/main">
              <a:ext uri="{FF2B5EF4-FFF2-40B4-BE49-F238E27FC236}">
                <a16:creationId xmlns:a16="http://schemas.microsoft.com/office/drawing/2014/main" id="{44F38E0A-56E0-4DD8-9911-6BF32DB5B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98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Codex Skills</a:t>
            </a:r>
          </a:p>
        </p:txBody>
      </p:sp>
      <p:pic>
        <p:nvPicPr>
          <p:cNvPr id="3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1e77c35cd241ec"/>
          <a:stretch xmlns:a="http://schemas.openxmlformats.org/drawingml/2006/main"/>
        </p:blipFill>
        <p:spPr>
          <a:xfrm xmlns:a="http://schemas.openxmlformats.org/drawingml/2006/main">
            <a:off x="109537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20" name="text-2517">
            <a:extLst xmlns:a="http://schemas.openxmlformats.org/drawingml/2006/main">
              <a:ext uri="{FF2B5EF4-FFF2-40B4-BE49-F238E27FC236}">
                <a16:creationId xmlns:a16="http://schemas.microsoft.com/office/drawing/2014/main" id="{332E3BF0-ACDE-4681-94C9-1D273DAD7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Skills 資源庫</a:t>
            </a:r>
          </a:p>
        </p:txBody>
      </p:sp>
    </p:spTree>
    <p:extLst>
      <p:ext uri="{BB962C8B-B14F-4D97-AF65-F5344CB8AC3E}">
        <p14:creationId xmlns:p14="http://schemas.microsoft.com/office/powerpoint/2010/main" val="193110279"/>
      </p:ext>
    </p:extLst>
  </p:cSld>
</p:sld>
</file>

<file path=ppt/slides/slide48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text-1950">
            <a:extLst xmlns:a="http://schemas.openxmlformats.org/drawingml/2006/main">
              <a:ext uri="{FF2B5EF4-FFF2-40B4-BE49-F238E27FC236}">
                <a16:creationId xmlns:a16="http://schemas.microsoft.com/office/drawing/2014/main" id="{D654F8BF-5A98-413C-8519-D8952F712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PROGRESSIVE DISCLOSURE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5E8251A-5724-42F1-A4DA-7580937ED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8286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漸進式揭露：Agent 需要時才讀細節</a:t>
            </a:r>
          </a:p>
        </p:txBody>
      </p:sp>
      <p:cxnSp>
        <p:nvCxnSpPr>
          <p:cNvPr id="36" name="shape-1951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1952">
            <a:extLst xmlns:a="http://schemas.openxmlformats.org/drawingml/2006/main">
              <a:ext uri="{FF2B5EF4-FFF2-40B4-BE49-F238E27FC236}">
                <a16:creationId xmlns:a16="http://schemas.microsoft.com/office/drawing/2014/main" id="{0D6A7521-0CB6-4793-B6F7-A38B65029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FF5A2F6A-3320-4A02-878D-4414BE6A3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48</a:t>
            </a:r>
          </a:p>
        </p:txBody>
      </p:sp>
      <p:sp>
        <p:nvSpPr>
          <p:cNvPr id="6" name="shape-1953">
            <a:extLst xmlns:a="http://schemas.openxmlformats.org/drawingml/2006/main">
              <a:ext uri="{FF2B5EF4-FFF2-40B4-BE49-F238E27FC236}">
                <a16:creationId xmlns:a16="http://schemas.microsoft.com/office/drawing/2014/main" id="{3F617736-CE9C-42F7-A616-56090C7D6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3581400" cy="4305300"/>
          </a:xfrm>
          <a:prstGeom xmlns:a="http://schemas.openxmlformats.org/drawingml/2006/main" prst="roundRect">
            <a:avLst>
              <a:gd name="adj" fmla="val 42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7" name="text-1954">
            <a:extLst xmlns:a="http://schemas.openxmlformats.org/drawingml/2006/main">
              <a:ext uri="{FF2B5EF4-FFF2-40B4-BE49-F238E27FC236}">
                <a16:creationId xmlns:a16="http://schemas.microsoft.com/office/drawing/2014/main" id="{71E475F5-221C-4D36-A772-67C17776E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01</a:t>
            </a:r>
          </a:p>
        </p:txBody>
      </p:sp>
      <p:sp>
        <p:nvSpPr>
          <p:cNvPr id="8" name="text-1955">
            <a:extLst xmlns:a="http://schemas.openxmlformats.org/drawingml/2006/main">
              <a:ext uri="{FF2B5EF4-FFF2-40B4-BE49-F238E27FC236}">
                <a16:creationId xmlns:a16="http://schemas.microsoft.com/office/drawing/2014/main" id="{621C9474-5005-4B05-9913-82A9B0F76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57450"/>
            <a:ext cx="3162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第一層：描述</a:t>
            </a:r>
          </a:p>
        </p:txBody>
      </p:sp>
      <p:sp>
        <p:nvSpPr>
          <p:cNvPr id="9" name="text-1956">
            <a:extLst xmlns:a="http://schemas.openxmlformats.org/drawingml/2006/main">
              <a:ext uri="{FF2B5EF4-FFF2-40B4-BE49-F238E27FC236}">
                <a16:creationId xmlns:a16="http://schemas.microsoft.com/office/drawing/2014/main" id="{568000AF-B828-415E-A03B-653D2AD3E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28950"/>
            <a:ext cx="3162300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Agent 先看名稱與 description，判斷是否適用。</a:t>
            </a:r>
          </a:p>
        </p:txBody>
      </p:sp>
      <p:sp>
        <p:nvSpPr>
          <p:cNvPr id="10" name="shape-1957">
            <a:extLst xmlns:a="http://schemas.openxmlformats.org/drawingml/2006/main">
              <a:ext uri="{FF2B5EF4-FFF2-40B4-BE49-F238E27FC236}">
                <a16:creationId xmlns:a16="http://schemas.microsoft.com/office/drawing/2014/main" id="{D1050F62-D494-4AB5-973A-62B4146D7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1676400"/>
            <a:ext cx="3581400" cy="4305300"/>
          </a:xfrm>
          <a:prstGeom xmlns:a="http://schemas.openxmlformats.org/drawingml/2006/main" prst="roundRect">
            <a:avLst>
              <a:gd name="adj" fmla="val 42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1" name="text-1958">
            <a:extLst xmlns:a="http://schemas.openxmlformats.org/drawingml/2006/main">
              <a:ext uri="{FF2B5EF4-FFF2-40B4-BE49-F238E27FC236}">
                <a16:creationId xmlns:a16="http://schemas.microsoft.com/office/drawing/2014/main" id="{D2F4D1C2-3106-4A99-AADA-954BA4792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0E9F9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02</a:t>
            </a:r>
          </a:p>
        </p:txBody>
      </p:sp>
      <p:sp>
        <p:nvSpPr>
          <p:cNvPr id="12" name="text-1959">
            <a:extLst xmlns:a="http://schemas.openxmlformats.org/drawingml/2006/main">
              <a:ext uri="{FF2B5EF4-FFF2-40B4-BE49-F238E27FC236}">
                <a16:creationId xmlns:a16="http://schemas.microsoft.com/office/drawing/2014/main" id="{C24EF170-745A-435E-A229-34286AE71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457450"/>
            <a:ext cx="3162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第二層：主流程</a:t>
            </a:r>
          </a:p>
        </p:txBody>
      </p:sp>
      <p:sp>
        <p:nvSpPr>
          <p:cNvPr id="13" name="text-1960">
            <a:extLst xmlns:a="http://schemas.openxmlformats.org/drawingml/2006/main">
              <a:ext uri="{FF2B5EF4-FFF2-40B4-BE49-F238E27FC236}">
                <a16:creationId xmlns:a16="http://schemas.microsoft.com/office/drawing/2014/main" id="{F14CEE03-4F20-4DAB-9ABE-A42CDF0D8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028950"/>
            <a:ext cx="3162300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觸發後讀 SKILL.md，取得核心步驟與規則。</a:t>
            </a:r>
          </a:p>
        </p:txBody>
      </p:sp>
      <p:sp>
        <p:nvSpPr>
          <p:cNvPr id="14" name="shape-1961">
            <a:extLst xmlns:a="http://schemas.openxmlformats.org/drawingml/2006/main">
              <a:ext uri="{FF2B5EF4-FFF2-40B4-BE49-F238E27FC236}">
                <a16:creationId xmlns:a16="http://schemas.microsoft.com/office/drawing/2014/main" id="{BE6ACCDE-F27A-41D3-AC81-A4125F587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1676400"/>
            <a:ext cx="3581400" cy="4305300"/>
          </a:xfrm>
          <a:prstGeom xmlns:a="http://schemas.openxmlformats.org/drawingml/2006/main" prst="roundRect">
            <a:avLst>
              <a:gd name="adj" fmla="val 42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5" name="text-1962">
            <a:extLst xmlns:a="http://schemas.openxmlformats.org/drawingml/2006/main">
              <a:ext uri="{FF2B5EF4-FFF2-40B4-BE49-F238E27FC236}">
                <a16:creationId xmlns:a16="http://schemas.microsoft.com/office/drawing/2014/main" id="{18969295-8DD3-4AD7-B3AC-3D513139B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F6B4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03</a:t>
            </a:r>
          </a:p>
        </p:txBody>
      </p:sp>
      <p:sp>
        <p:nvSpPr>
          <p:cNvPr id="16" name="text-1963">
            <a:extLst xmlns:a="http://schemas.openxmlformats.org/drawingml/2006/main">
              <a:ext uri="{FF2B5EF4-FFF2-40B4-BE49-F238E27FC236}">
                <a16:creationId xmlns:a16="http://schemas.microsoft.com/office/drawing/2014/main" id="{B9F8FBF0-650A-454F-B54C-DE31477C4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2457450"/>
            <a:ext cx="3162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第三層：附件</a:t>
            </a:r>
          </a:p>
        </p:txBody>
      </p:sp>
      <p:sp>
        <p:nvSpPr>
          <p:cNvPr id="17" name="text-1964">
            <a:extLst xmlns:a="http://schemas.openxmlformats.org/drawingml/2006/main">
              <a:ext uri="{FF2B5EF4-FFF2-40B4-BE49-F238E27FC236}">
                <a16:creationId xmlns:a16="http://schemas.microsoft.com/office/drawing/2014/main" id="{F4C4C945-CF60-43F7-AAB7-75DF1385A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3028950"/>
            <a:ext cx="3162300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任務需要時才讀 references、執行 scripts、取用 assets。</a:t>
            </a:r>
          </a:p>
        </p:txBody>
      </p:sp>
      <p:sp>
        <p:nvSpPr>
          <p:cNvPr id="18" name="text-1965">
            <a:extLst xmlns:a="http://schemas.openxmlformats.org/drawingml/2006/main">
              <a:ext uri="{FF2B5EF4-FFF2-40B4-BE49-F238E27FC236}">
                <a16:creationId xmlns:a16="http://schemas.microsoft.com/office/drawing/2014/main" id="{779DEE13-921C-4E82-AEA9-672F26A12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933950"/>
            <a:ext cx="1714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E2EDF8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  <p:txBody>
          <a:bodyPr xmlns:a="http://schemas.openxmlformats.org/drawingml/2006/main" wrap="square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12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描述</a:t>
            </a:r>
          </a:p>
        </p:txBody>
      </p:sp>
      <p:sp>
        <p:nvSpPr>
          <p:cNvPr id="19" name="text-1966">
            <a:extLst xmlns:a="http://schemas.openxmlformats.org/drawingml/2006/main">
              <a:ext uri="{FF2B5EF4-FFF2-40B4-BE49-F238E27FC236}">
                <a16:creationId xmlns:a16="http://schemas.microsoft.com/office/drawing/2014/main" id="{CDECBBE4-8FF1-4D0F-ADCF-DF55A3F59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933950"/>
            <a:ext cx="1714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E2EDF8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  <p:txBody>
          <a:bodyPr xmlns:a="http://schemas.openxmlformats.org/drawingml/2006/main" wrap="square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12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SKILL.md</a:t>
            </a:r>
          </a:p>
        </p:txBody>
      </p:sp>
      <p:sp>
        <p:nvSpPr>
          <p:cNvPr id="20" name="text-1967">
            <a:extLst xmlns:a="http://schemas.openxmlformats.org/drawingml/2006/main">
              <a:ext uri="{FF2B5EF4-FFF2-40B4-BE49-F238E27FC236}">
                <a16:creationId xmlns:a16="http://schemas.microsoft.com/office/drawing/2014/main" id="{F8C4BA45-89F2-4BD4-92B6-C6F4D1DEE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933950"/>
            <a:ext cx="1714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E2EDF8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  <p:txBody>
          <a:bodyPr xmlns:a="http://schemas.openxmlformats.org/drawingml/2006/main" wrap="square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12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附件</a:t>
            </a:r>
          </a:p>
        </p:txBody>
      </p:sp>
      <p:sp>
        <p:nvSpPr>
          <p:cNvPr id="21" name="text-1968">
            <a:extLst xmlns:a="http://schemas.openxmlformats.org/drawingml/2006/main">
              <a:ext uri="{FF2B5EF4-FFF2-40B4-BE49-F238E27FC236}">
                <a16:creationId xmlns:a16="http://schemas.microsoft.com/office/drawing/2014/main" id="{3D8DC8A7-C81D-4886-A063-96DF5F6BC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4933950"/>
            <a:ext cx="1714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EECE7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  <p:txBody>
          <a:bodyPr xmlns:a="http://schemas.openxmlformats.org/drawingml/2006/main" wrap="square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125" b="1">
                <a:solidFill>
                  <a:srgbClr val="FF6B4A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FF6B4A"/>
                </a:solidFill>
                <a:latin typeface="Noto Sans TC"/>
                <a:ea typeface="Noto Sans TC"/>
                <a:cs typeface="Noto Sans TC"/>
              </a:rPr>
              <a:t>可驗證成果</a:t>
            </a:r>
          </a:p>
        </p:txBody>
      </p:sp>
      <p:cxnSp>
        <p:nvCxnSpPr>
          <p:cNvPr id="55" name=""/>
          <p:cNvCxnSpPr>
            <a:stCxn xmlns:a="http://schemas.openxmlformats.org/drawingml/2006/main" id="18" idx="3"/>
            <a:endCxn xmlns:a="http://schemas.openxmlformats.org/drawingml/2006/main" id="19" idx="1"/>
          </p:cNvCxnSpPr>
          <p:nvPr/>
        </p:nvCxnSpPr>
        <p:spPr>
          <a:xfrm xmlns:a="http://schemas.openxmlformats.org/drawingml/2006/main">
            <a:off x="2628900" y="5181600"/>
            <a:ext cx="9525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B64DA"/>
            </a:solidFill>
            <a:prstDash val="solid"/>
            <a:tailEnd type="arrow" w="sm" len="sm"/>
          </a:ln>
        </p:spPr>
      </p:cxnSp>
      <p:cxnSp>
        <p:nvCxnSpPr>
          <p:cNvPr id="56" name=""/>
          <p:cNvCxnSpPr>
            <a:stCxn xmlns:a="http://schemas.openxmlformats.org/drawingml/2006/main" id="19" idx="3"/>
            <a:endCxn xmlns:a="http://schemas.openxmlformats.org/drawingml/2006/main" id="20" idx="1"/>
          </p:cNvCxnSpPr>
          <p:nvPr/>
        </p:nvCxnSpPr>
        <p:spPr>
          <a:xfrm xmlns:a="http://schemas.openxmlformats.org/drawingml/2006/main">
            <a:off x="5295900" y="5181600"/>
            <a:ext cx="9525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B64DA"/>
            </a:solidFill>
            <a:prstDash val="solid"/>
            <a:tailEnd type="arrow" w="sm" len="sm"/>
          </a:ln>
        </p:spPr>
      </p:cxnSp>
      <p:cxnSp>
        <p:nvCxnSpPr>
          <p:cNvPr id="57" name=""/>
          <p:cNvCxnSpPr>
            <a:stCxn xmlns:a="http://schemas.openxmlformats.org/drawingml/2006/main" id="20" idx="3"/>
            <a:endCxn xmlns:a="http://schemas.openxmlformats.org/drawingml/2006/main" id="21" idx="1"/>
          </p:cNvCxnSpPr>
          <p:nvPr/>
        </p:nvCxnSpPr>
        <p:spPr>
          <a:xfrm xmlns:a="http://schemas.openxmlformats.org/drawingml/2006/main">
            <a:off x="7962900" y="5181600"/>
            <a:ext cx="9525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FF6B4A"/>
            </a:solidFill>
            <a:prstDash val="solid"/>
            <a:tailEnd type="arrow" w="sm" len="sm"/>
          </a:ln>
        </p:spPr>
      </p:cxnSp>
      <p:sp>
        <p:nvSpPr>
          <p:cNvPr id="25" name="text-1969">
            <a:extLst xmlns:a="http://schemas.openxmlformats.org/drawingml/2006/main">
              <a:ext uri="{FF2B5EF4-FFF2-40B4-BE49-F238E27FC236}">
                <a16:creationId xmlns:a16="http://schemas.microsoft.com/office/drawing/2014/main" id="{77517EBD-03EB-4667-A4FA-D5E1CBE8C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5619750"/>
            <a:ext cx="5600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按需載入，不把整個知識庫一次塞進主文</a:t>
            </a:r>
          </a:p>
        </p:txBody>
      </p:sp>
      <p:sp>
        <p:nvSpPr>
          <p:cNvPr id="26" name="text-2409">
            <a:extLst xmlns:a="http://schemas.openxmlformats.org/drawingml/2006/main">
              <a:ext uri="{FF2B5EF4-FFF2-40B4-BE49-F238E27FC236}">
                <a16:creationId xmlns:a16="http://schemas.microsoft.com/office/drawing/2014/main" id="{E15707B5-D9D7-4817-930E-55D58E4BF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2038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8903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47979675e7974e2b"/>
              </a:rPr>
              <a:t>Antigravity Skills ↗</a:t>
            </a: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e76cb8efb9444417"/>
              </a:rPr>
              <a:t>Codex Skills ↗</a:t>
            </a: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e11ab142b97044ce"/>
              </a:rPr>
              <a:t>Skills 資源庫 ↗</a:t>
            </a:r>
          </a:p>
        </p:txBody>
      </p:sp>
      <p:sp>
        <p:nvSpPr>
          <p:cNvPr id="27" name="shape-2518">
            <a:extLst xmlns:a="http://schemas.openxmlformats.org/drawingml/2006/main">
              <a:ext uri="{FF2B5EF4-FFF2-40B4-BE49-F238E27FC236}">
                <a16:creationId xmlns:a16="http://schemas.microsoft.com/office/drawing/2014/main" id="{38A186BC-E218-4AB6-A9C0-D82691531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247650"/>
            <a:ext cx="2247900" cy="97155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pic>
        <p:nvPicPr>
          <p:cNvPr id="6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dfeb16665b4a46"/>
          <a:stretch xmlns:a="http://schemas.openxmlformats.org/drawingml/2006/main"/>
        </p:blipFill>
        <p:spPr>
          <a:xfrm xmlns:a="http://schemas.openxmlformats.org/drawingml/2006/main">
            <a:off x="95059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29" name="text-2519">
            <a:extLst xmlns:a="http://schemas.openxmlformats.org/drawingml/2006/main">
              <a:ext uri="{FF2B5EF4-FFF2-40B4-BE49-F238E27FC236}">
                <a16:creationId xmlns:a16="http://schemas.microsoft.com/office/drawing/2014/main" id="{50C826F5-C865-48FC-BBF0-6E74503D2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Antigravity </a:t>
            </a:r>
          </a:p>
        </p:txBody>
      </p:sp>
      <p:pic>
        <p:nvPicPr>
          <p:cNvPr id="6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cde15abee8445e"/>
          <a:stretch xmlns:a="http://schemas.openxmlformats.org/drawingml/2006/main"/>
        </p:blipFill>
        <p:spPr>
          <a:xfrm xmlns:a="http://schemas.openxmlformats.org/drawingml/2006/main">
            <a:off x="102298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31" name="text-2520">
            <a:extLst xmlns:a="http://schemas.openxmlformats.org/drawingml/2006/main">
              <a:ext uri="{FF2B5EF4-FFF2-40B4-BE49-F238E27FC236}">
                <a16:creationId xmlns:a16="http://schemas.microsoft.com/office/drawing/2014/main" id="{EDE851D0-3784-4904-A43C-B9C5EF426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98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Codex Skills</a:t>
            </a:r>
          </a:p>
        </p:txBody>
      </p:sp>
      <p:pic>
        <p:nvPicPr>
          <p:cNvPr id="6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f2042dc8054b0d"/>
          <a:stretch xmlns:a="http://schemas.openxmlformats.org/drawingml/2006/main"/>
        </p:blipFill>
        <p:spPr>
          <a:xfrm xmlns:a="http://schemas.openxmlformats.org/drawingml/2006/main">
            <a:off x="109537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33" name="text-2521">
            <a:extLst xmlns:a="http://schemas.openxmlformats.org/drawingml/2006/main">
              <a:ext uri="{FF2B5EF4-FFF2-40B4-BE49-F238E27FC236}">
                <a16:creationId xmlns:a16="http://schemas.microsoft.com/office/drawing/2014/main" id="{EDC30C79-7815-4BFC-B80A-EC9AA0D18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Skills 資源庫</a:t>
            </a:r>
          </a:p>
        </p:txBody>
      </p:sp>
    </p:spTree>
    <p:extLst>
      <p:ext uri="{BB962C8B-B14F-4D97-AF65-F5344CB8AC3E}">
        <p14:creationId xmlns:p14="http://schemas.microsoft.com/office/powerpoint/2010/main" val="1738099673"/>
      </p:ext>
    </p:extLst>
  </p:cSld>
</p:sld>
</file>

<file path=ppt/slides/slide49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text-1970">
            <a:extLst xmlns:a="http://schemas.openxmlformats.org/drawingml/2006/main">
              <a:ext uri="{FF2B5EF4-FFF2-40B4-BE49-F238E27FC236}">
                <a16:creationId xmlns:a16="http://schemas.microsoft.com/office/drawing/2014/main" id="{C09E45D7-9643-4934-9799-7A978BA13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HANDS-ON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DC4D8BD-F6A6-4FEB-B4E0-022DCE111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8286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實作 C｜把一筆提示詞升級成教育 Skill</a:t>
            </a:r>
          </a:p>
        </p:txBody>
      </p:sp>
      <p:cxnSp>
        <p:nvCxnSpPr>
          <p:cNvPr id="29" name="shape-1971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1972">
            <a:extLst xmlns:a="http://schemas.openxmlformats.org/drawingml/2006/main">
              <a:ext uri="{FF2B5EF4-FFF2-40B4-BE49-F238E27FC236}">
                <a16:creationId xmlns:a16="http://schemas.microsoft.com/office/drawing/2014/main" id="{5921B1EB-D19E-48D7-9EDC-DDF9B5161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85BE83CD-11B4-48A9-985E-87A0E8668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49</a:t>
            </a:r>
          </a:p>
        </p:txBody>
      </p:sp>
      <p:sp>
        <p:nvSpPr>
          <p:cNvPr id="6" name="text-1973">
            <a:extLst xmlns:a="http://schemas.openxmlformats.org/drawingml/2006/main">
              <a:ext uri="{FF2B5EF4-FFF2-40B4-BE49-F238E27FC236}">
                <a16:creationId xmlns:a16="http://schemas.microsoft.com/office/drawing/2014/main" id="{D2E72797-4233-4E68-B83B-C2D57558A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2000250" cy="20002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31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28</a:t>
            </a:r>
          </a:p>
          <a:p xmlns:a="http://schemas.openxmlformats.org/drawingml/2006/main">
            <a:pPr algn="ctr">
              <a:lnSpc>
                <a:spcPct val="108000"/>
              </a:lnSpc>
              <a:buNone/>
              <a:defRPr sz="31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分鐘</a:t>
            </a:r>
          </a:p>
        </p:txBody>
      </p:sp>
      <p:sp>
        <p:nvSpPr>
          <p:cNvPr id="7" name="text-1974">
            <a:extLst xmlns:a="http://schemas.openxmlformats.org/drawingml/2006/main">
              <a:ext uri="{FF2B5EF4-FFF2-40B4-BE49-F238E27FC236}">
                <a16:creationId xmlns:a16="http://schemas.microsoft.com/office/drawing/2014/main" id="{91A4FDE8-788F-4D1D-BF9A-EC563F549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1733550"/>
            <a:ext cx="3143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21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操作步驟</a:t>
            </a:r>
          </a:p>
        </p:txBody>
      </p:sp>
      <p:sp>
        <p:nvSpPr>
          <p:cNvPr id="8" name="text-1975">
            <a:extLst xmlns:a="http://schemas.openxmlformats.org/drawingml/2006/main">
              <a:ext uri="{FF2B5EF4-FFF2-40B4-BE49-F238E27FC236}">
                <a16:creationId xmlns:a16="http://schemas.microsoft.com/office/drawing/2014/main" id="{11559512-5720-4A4C-856B-0F9763FE5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240030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2EDF8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1</a:t>
            </a:r>
          </a:p>
        </p:txBody>
      </p:sp>
      <p:sp>
        <p:nvSpPr>
          <p:cNvPr id="9" name="text-1976">
            <a:extLst xmlns:a="http://schemas.openxmlformats.org/drawingml/2006/main">
              <a:ext uri="{FF2B5EF4-FFF2-40B4-BE49-F238E27FC236}">
                <a16:creationId xmlns:a16="http://schemas.microsoft.com/office/drawing/2014/main" id="{C26ECDAC-EE05-4051-9D2A-B5834FCF1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2400300"/>
            <a:ext cx="5048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從快捷面板選一個高頻提示詞</a:t>
            </a:r>
          </a:p>
        </p:txBody>
      </p:sp>
      <p:sp>
        <p:nvSpPr>
          <p:cNvPr id="10" name="text-1977">
            <a:extLst xmlns:a="http://schemas.openxmlformats.org/drawingml/2006/main">
              <a:ext uri="{FF2B5EF4-FFF2-40B4-BE49-F238E27FC236}">
                <a16:creationId xmlns:a16="http://schemas.microsoft.com/office/drawing/2014/main" id="{8C8723D6-582E-4EFB-A12B-CF9712F79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310515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2EDF8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2</a:t>
            </a:r>
          </a:p>
        </p:txBody>
      </p:sp>
      <p:sp>
        <p:nvSpPr>
          <p:cNvPr id="11" name="text-1978">
            <a:extLst xmlns:a="http://schemas.openxmlformats.org/drawingml/2006/main">
              <a:ext uri="{FF2B5EF4-FFF2-40B4-BE49-F238E27FC236}">
                <a16:creationId xmlns:a16="http://schemas.microsoft.com/office/drawing/2014/main" id="{8B5225B8-90CB-4E5C-87C7-6EC28FAB6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3105150"/>
            <a:ext cx="5048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補齊輸入、步驟、限制與驗收</a:t>
            </a:r>
          </a:p>
        </p:txBody>
      </p:sp>
      <p:sp>
        <p:nvSpPr>
          <p:cNvPr id="12" name="text-1979">
            <a:extLst xmlns:a="http://schemas.openxmlformats.org/drawingml/2006/main">
              <a:ext uri="{FF2B5EF4-FFF2-40B4-BE49-F238E27FC236}">
                <a16:creationId xmlns:a16="http://schemas.microsoft.com/office/drawing/2014/main" id="{352884D0-0A77-4B4B-BA35-3D9258C2B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381000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2EDF8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3</a:t>
            </a:r>
          </a:p>
        </p:txBody>
      </p:sp>
      <p:sp>
        <p:nvSpPr>
          <p:cNvPr id="13" name="text-1980">
            <a:extLst xmlns:a="http://schemas.openxmlformats.org/drawingml/2006/main">
              <a:ext uri="{FF2B5EF4-FFF2-40B4-BE49-F238E27FC236}">
                <a16:creationId xmlns:a16="http://schemas.microsoft.com/office/drawing/2014/main" id="{923799BB-AF5A-4993-B910-0ECBEE3F8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3810000"/>
            <a:ext cx="5048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建立資料夾與 SKILL.md</a:t>
            </a:r>
          </a:p>
        </p:txBody>
      </p:sp>
      <p:sp>
        <p:nvSpPr>
          <p:cNvPr id="14" name="text-1981">
            <a:extLst xmlns:a="http://schemas.openxmlformats.org/drawingml/2006/main">
              <a:ext uri="{FF2B5EF4-FFF2-40B4-BE49-F238E27FC236}">
                <a16:creationId xmlns:a16="http://schemas.microsoft.com/office/drawing/2014/main" id="{487AB1FE-40A6-4C46-8284-18EF9C261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451485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2EDF8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4</a:t>
            </a:r>
          </a:p>
        </p:txBody>
      </p:sp>
      <p:sp>
        <p:nvSpPr>
          <p:cNvPr id="15" name="text-1982">
            <a:extLst xmlns:a="http://schemas.openxmlformats.org/drawingml/2006/main">
              <a:ext uri="{FF2B5EF4-FFF2-40B4-BE49-F238E27FC236}">
                <a16:creationId xmlns:a16="http://schemas.microsoft.com/office/drawing/2014/main" id="{DE975910-806A-4F12-9597-83E6C8312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4514850"/>
            <a:ext cx="5048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在 Agent 中用自然語句觸發並修正</a:t>
            </a:r>
          </a:p>
        </p:txBody>
      </p:sp>
      <p:sp>
        <p:nvSpPr>
          <p:cNvPr id="16" name="shape-1983">
            <a:extLst xmlns:a="http://schemas.openxmlformats.org/drawingml/2006/main">
              <a:ext uri="{FF2B5EF4-FFF2-40B4-BE49-F238E27FC236}">
                <a16:creationId xmlns:a16="http://schemas.microsoft.com/office/drawing/2014/main" id="{A4F067DE-0D7C-4525-9A34-84609547C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1790700"/>
            <a:ext cx="2362200" cy="3905250"/>
          </a:xfrm>
          <a:prstGeom xmlns:a="http://schemas.openxmlformats.org/drawingml/2006/main" prst="roundRect">
            <a:avLst>
              <a:gd name="adj" fmla="val 645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7" name="text-1984">
            <a:extLst xmlns:a="http://schemas.openxmlformats.org/drawingml/2006/main">
              <a:ext uri="{FF2B5EF4-FFF2-40B4-BE49-F238E27FC236}">
                <a16:creationId xmlns:a16="http://schemas.microsoft.com/office/drawing/2014/main" id="{C3FFA652-CEE8-48DA-B348-92D6C4A95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057400"/>
            <a:ext cx="18669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1">
                <a:solidFill>
                  <a:srgbClr val="FF6B4A"/>
                </a:solidFill>
                <a:latin typeface="Noto Sans TC"/>
                <a:ea typeface="Noto Sans TC"/>
                <a:cs typeface="Noto Sans TC"/>
              </a:defRPr>
            </a:pPr>
            <a:r>
              <a:rPr sz="1725" b="1">
                <a:solidFill>
                  <a:srgbClr val="FF6B4A"/>
                </a:solidFill>
                <a:latin typeface="Noto Sans TC"/>
                <a:ea typeface="Noto Sans TC"/>
                <a:cs typeface="Noto Sans TC"/>
              </a:rPr>
              <a:t>完成條件</a:t>
            </a:r>
          </a:p>
        </p:txBody>
      </p:sp>
      <p:sp>
        <p:nvSpPr>
          <p:cNvPr id="18" name="text-1985">
            <a:extLst xmlns:a="http://schemas.openxmlformats.org/drawingml/2006/main">
              <a:ext uri="{FF2B5EF4-FFF2-40B4-BE49-F238E27FC236}">
                <a16:creationId xmlns:a16="http://schemas.microsoft.com/office/drawing/2014/main" id="{D6E90166-617D-4B58-8739-3C8B0692E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705100"/>
            <a:ext cx="18669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✓ 名稱與描述清楚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✓ 流程可重複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✓ 有至少一項驗收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✓ 需要授權的動作會停</a:t>
            </a:r>
          </a:p>
        </p:txBody>
      </p:sp>
      <p:sp>
        <p:nvSpPr>
          <p:cNvPr id="19" name="text-2410">
            <a:extLst xmlns:a="http://schemas.openxmlformats.org/drawingml/2006/main">
              <a:ext uri="{FF2B5EF4-FFF2-40B4-BE49-F238E27FC236}">
                <a16:creationId xmlns:a16="http://schemas.microsoft.com/office/drawing/2014/main" id="{F6290135-588C-49BC-BC3F-94B7757D0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2038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8903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b3411560a09f465c"/>
              </a:rPr>
              <a:t>Antigravity Skills ↗</a:t>
            </a: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647c4897089e455d"/>
              </a:rPr>
              <a:t>Codex Skills ↗</a:t>
            </a: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6bc123585e8c4989"/>
              </a:rPr>
              <a:t>Skills 資源庫 ↗</a:t>
            </a:r>
          </a:p>
        </p:txBody>
      </p:sp>
      <p:sp>
        <p:nvSpPr>
          <p:cNvPr id="20" name="shape-2522">
            <a:extLst xmlns:a="http://schemas.openxmlformats.org/drawingml/2006/main">
              <a:ext uri="{FF2B5EF4-FFF2-40B4-BE49-F238E27FC236}">
                <a16:creationId xmlns:a16="http://schemas.microsoft.com/office/drawing/2014/main" id="{00D1C1E3-0A4B-48C0-914E-350AAEA58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247650"/>
            <a:ext cx="2247900" cy="97155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pic>
        <p:nvPicPr>
          <p:cNvPr id="4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7971a6d73245bd"/>
          <a:stretch xmlns:a="http://schemas.openxmlformats.org/drawingml/2006/main"/>
        </p:blipFill>
        <p:spPr>
          <a:xfrm xmlns:a="http://schemas.openxmlformats.org/drawingml/2006/main">
            <a:off x="95059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22" name="text-2523">
            <a:extLst xmlns:a="http://schemas.openxmlformats.org/drawingml/2006/main">
              <a:ext uri="{FF2B5EF4-FFF2-40B4-BE49-F238E27FC236}">
                <a16:creationId xmlns:a16="http://schemas.microsoft.com/office/drawing/2014/main" id="{29E42AB7-29C4-4E45-98A1-815E4487B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Antigravity </a:t>
            </a:r>
          </a:p>
        </p:txBody>
      </p:sp>
      <p:pic>
        <p:nvPicPr>
          <p:cNvPr id="4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7f8f116f774fad"/>
          <a:stretch xmlns:a="http://schemas.openxmlformats.org/drawingml/2006/main"/>
        </p:blipFill>
        <p:spPr>
          <a:xfrm xmlns:a="http://schemas.openxmlformats.org/drawingml/2006/main">
            <a:off x="102298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24" name="text-2524">
            <a:extLst xmlns:a="http://schemas.openxmlformats.org/drawingml/2006/main">
              <a:ext uri="{FF2B5EF4-FFF2-40B4-BE49-F238E27FC236}">
                <a16:creationId xmlns:a16="http://schemas.microsoft.com/office/drawing/2014/main" id="{207CF9FD-7EBE-4F7C-84EE-D3A8A22E6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98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Codex Skills</a:t>
            </a:r>
          </a:p>
        </p:txBody>
      </p:sp>
      <p:pic>
        <p:nvPicPr>
          <p:cNvPr id="5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a6756013df4788"/>
          <a:stretch xmlns:a="http://schemas.openxmlformats.org/drawingml/2006/main"/>
        </p:blipFill>
        <p:spPr>
          <a:xfrm xmlns:a="http://schemas.openxmlformats.org/drawingml/2006/main">
            <a:off x="109537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26" name="text-2525">
            <a:extLst xmlns:a="http://schemas.openxmlformats.org/drawingml/2006/main">
              <a:ext uri="{FF2B5EF4-FFF2-40B4-BE49-F238E27FC236}">
                <a16:creationId xmlns:a16="http://schemas.microsoft.com/office/drawing/2014/main" id="{A031E856-5CF5-465C-9926-2607B85DE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Skills 資源庫</a:t>
            </a:r>
          </a:p>
        </p:txBody>
      </p:sp>
    </p:spTree>
    <p:extLst>
      <p:ext uri="{BB962C8B-B14F-4D97-AF65-F5344CB8AC3E}">
        <p14:creationId xmlns:p14="http://schemas.microsoft.com/office/powerpoint/2010/main" val="1938931518"/>
      </p:ext>
    </p:extLst>
  </p:cSld>
</p:sld>
</file>

<file path=ppt/slides/slide50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text-1986">
            <a:extLst xmlns:a="http://schemas.openxmlformats.org/drawingml/2006/main">
              <a:ext uri="{FF2B5EF4-FFF2-40B4-BE49-F238E27FC236}">
                <a16:creationId xmlns:a16="http://schemas.microsoft.com/office/drawing/2014/main" id="{4AE07E1B-99AD-4669-8DCD-70A193F62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CROSS-AGENT TEST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4305649-31FD-451D-A3EB-F2A61DC80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8286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同一個 Skill，做兩輪交叉測試</a:t>
            </a:r>
          </a:p>
        </p:txBody>
      </p:sp>
      <p:cxnSp>
        <p:nvCxnSpPr>
          <p:cNvPr id="32" name="shape-1987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1988">
            <a:extLst xmlns:a="http://schemas.openxmlformats.org/drawingml/2006/main">
              <a:ext uri="{FF2B5EF4-FFF2-40B4-BE49-F238E27FC236}">
                <a16:creationId xmlns:a16="http://schemas.microsoft.com/office/drawing/2014/main" id="{1A10EFE9-B871-45A8-A2FA-C8EB8EEB8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B07055FD-CBE5-428F-B887-D4034F67D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50</a:t>
            </a:r>
          </a:p>
        </p:txBody>
      </p:sp>
      <p:sp>
        <p:nvSpPr>
          <p:cNvPr id="6" name="shape-1989">
            <a:extLst xmlns:a="http://schemas.openxmlformats.org/drawingml/2006/main">
              <a:ext uri="{FF2B5EF4-FFF2-40B4-BE49-F238E27FC236}">
                <a16:creationId xmlns:a16="http://schemas.microsoft.com/office/drawing/2014/main" id="{82B9C29F-0BD0-4F8A-A825-1D8D9EEED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7" name="text-1990">
            <a:extLst xmlns:a="http://schemas.openxmlformats.org/drawingml/2006/main">
              <a:ext uri="{FF2B5EF4-FFF2-40B4-BE49-F238E27FC236}">
                <a16:creationId xmlns:a16="http://schemas.microsoft.com/office/drawing/2014/main" id="{11FBBC7C-C271-4CCB-9584-46C882A3D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01</a:t>
            </a:r>
          </a:p>
        </p:txBody>
      </p:sp>
      <p:sp>
        <p:nvSpPr>
          <p:cNvPr id="8" name="text-1991">
            <a:extLst xmlns:a="http://schemas.openxmlformats.org/drawingml/2006/main">
              <a:ext uri="{FF2B5EF4-FFF2-40B4-BE49-F238E27FC236}">
                <a16:creationId xmlns:a16="http://schemas.microsoft.com/office/drawing/2014/main" id="{3DD4CDDA-A256-4F60-9BC7-844223DA6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觸發</a:t>
            </a:r>
          </a:p>
        </p:txBody>
      </p:sp>
      <p:sp>
        <p:nvSpPr>
          <p:cNvPr id="9" name="text-1992">
            <a:extLst xmlns:a="http://schemas.openxmlformats.org/drawingml/2006/main">
              <a:ext uri="{FF2B5EF4-FFF2-40B4-BE49-F238E27FC236}">
                <a16:creationId xmlns:a16="http://schemas.microsoft.com/office/drawing/2014/main" id="{7D89DDF5-2BD9-41E7-8470-CE210732A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Antigravity 與 Codex 是否都能從 description 判斷何時使用？</a:t>
            </a:r>
          </a:p>
        </p:txBody>
      </p:sp>
      <p:sp>
        <p:nvSpPr>
          <p:cNvPr id="10" name="shape-1993">
            <a:extLst xmlns:a="http://schemas.openxmlformats.org/drawingml/2006/main">
              <a:ext uri="{FF2B5EF4-FFF2-40B4-BE49-F238E27FC236}">
                <a16:creationId xmlns:a16="http://schemas.microsoft.com/office/drawing/2014/main" id="{883957C9-C392-4C33-96CB-3169794D8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7563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1" name="text-1994">
            <a:extLst xmlns:a="http://schemas.openxmlformats.org/drawingml/2006/main">
              <a:ext uri="{FF2B5EF4-FFF2-40B4-BE49-F238E27FC236}">
                <a16:creationId xmlns:a16="http://schemas.microsoft.com/office/drawing/2014/main" id="{A3C14DA4-CAF7-460C-AABA-0D14CFB67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02</a:t>
            </a:r>
          </a:p>
        </p:txBody>
      </p:sp>
      <p:sp>
        <p:nvSpPr>
          <p:cNvPr id="12" name="text-1995">
            <a:extLst xmlns:a="http://schemas.openxmlformats.org/drawingml/2006/main">
              <a:ext uri="{FF2B5EF4-FFF2-40B4-BE49-F238E27FC236}">
                <a16:creationId xmlns:a16="http://schemas.microsoft.com/office/drawing/2014/main" id="{8E1680F8-CCD5-48E9-B1EE-906D4BBC9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步驟</a:t>
            </a:r>
          </a:p>
        </p:txBody>
      </p:sp>
      <p:sp>
        <p:nvSpPr>
          <p:cNvPr id="13" name="text-1996">
            <a:extLst xmlns:a="http://schemas.openxmlformats.org/drawingml/2006/main">
              <a:ext uri="{FF2B5EF4-FFF2-40B4-BE49-F238E27FC236}">
                <a16:creationId xmlns:a16="http://schemas.microsoft.com/office/drawing/2014/main" id="{FF1BB55F-0B6C-4530-B218-707516387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是否按相同順序處理，或清楚說明環境差異？</a:t>
            </a:r>
          </a:p>
        </p:txBody>
      </p:sp>
      <p:sp>
        <p:nvSpPr>
          <p:cNvPr id="14" name="shape-1997">
            <a:extLst xmlns:a="http://schemas.openxmlformats.org/drawingml/2006/main">
              <a:ext uri="{FF2B5EF4-FFF2-40B4-BE49-F238E27FC236}">
                <a16:creationId xmlns:a16="http://schemas.microsoft.com/office/drawing/2014/main" id="{5BCF205E-17A5-4D3E-AB87-54726CAEE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5" name="text-1998">
            <a:extLst xmlns:a="http://schemas.openxmlformats.org/drawingml/2006/main">
              <a:ext uri="{FF2B5EF4-FFF2-40B4-BE49-F238E27FC236}">
                <a16:creationId xmlns:a16="http://schemas.microsoft.com/office/drawing/2014/main" id="{4871405F-0E7B-40DC-A1FC-83D00D548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03</a:t>
            </a:r>
          </a:p>
        </p:txBody>
      </p:sp>
      <p:sp>
        <p:nvSpPr>
          <p:cNvPr id="16" name="text-1999">
            <a:extLst xmlns:a="http://schemas.openxmlformats.org/drawingml/2006/main">
              <a:ext uri="{FF2B5EF4-FFF2-40B4-BE49-F238E27FC236}">
                <a16:creationId xmlns:a16="http://schemas.microsoft.com/office/drawing/2014/main" id="{3AF32AFD-E165-42ED-88B9-061D2917A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護欄</a:t>
            </a:r>
          </a:p>
        </p:txBody>
      </p:sp>
      <p:sp>
        <p:nvSpPr>
          <p:cNvPr id="17" name="text-2000">
            <a:extLst xmlns:a="http://schemas.openxmlformats.org/drawingml/2006/main">
              <a:ext uri="{FF2B5EF4-FFF2-40B4-BE49-F238E27FC236}">
                <a16:creationId xmlns:a16="http://schemas.microsoft.com/office/drawing/2014/main" id="{9B10454D-5A5F-4591-8BE3-7845B1011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是否都在發布、刪除、寄送或改權限前停下？</a:t>
            </a:r>
          </a:p>
        </p:txBody>
      </p:sp>
      <p:sp>
        <p:nvSpPr>
          <p:cNvPr id="18" name="shape-2001">
            <a:extLst xmlns:a="http://schemas.openxmlformats.org/drawingml/2006/main">
              <a:ext uri="{FF2B5EF4-FFF2-40B4-BE49-F238E27FC236}">
                <a16:creationId xmlns:a16="http://schemas.microsoft.com/office/drawing/2014/main" id="{44C7056A-1017-4C5D-BEF5-C2882F845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3988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9" name="text-2002">
            <a:extLst xmlns:a="http://schemas.openxmlformats.org/drawingml/2006/main">
              <a:ext uri="{FF2B5EF4-FFF2-40B4-BE49-F238E27FC236}">
                <a16:creationId xmlns:a16="http://schemas.microsoft.com/office/drawing/2014/main" id="{BF8D46F3-4CD1-4643-8C1B-837A6E0E7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04</a:t>
            </a:r>
          </a:p>
        </p:txBody>
      </p:sp>
      <p:sp>
        <p:nvSpPr>
          <p:cNvPr id="20" name="text-2003">
            <a:extLst xmlns:a="http://schemas.openxmlformats.org/drawingml/2006/main">
              <a:ext uri="{FF2B5EF4-FFF2-40B4-BE49-F238E27FC236}">
                <a16:creationId xmlns:a16="http://schemas.microsoft.com/office/drawing/2014/main" id="{031E274D-77B0-45C7-887A-B8A30983F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證據</a:t>
            </a:r>
          </a:p>
        </p:txBody>
      </p:sp>
      <p:sp>
        <p:nvSpPr>
          <p:cNvPr id="21" name="text-2004">
            <a:extLst xmlns:a="http://schemas.openxmlformats.org/drawingml/2006/main">
              <a:ext uri="{FF2B5EF4-FFF2-40B4-BE49-F238E27FC236}">
                <a16:creationId xmlns:a16="http://schemas.microsoft.com/office/drawing/2014/main" id="{BBC7BC11-F677-4E43-9C30-C389572DE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是否都回報通過、失敗與未確認，而非只說完成？</a:t>
            </a:r>
          </a:p>
        </p:txBody>
      </p:sp>
      <p:sp>
        <p:nvSpPr>
          <p:cNvPr id="22" name="text-2411">
            <a:extLst xmlns:a="http://schemas.openxmlformats.org/drawingml/2006/main">
              <a:ext uri="{FF2B5EF4-FFF2-40B4-BE49-F238E27FC236}">
                <a16:creationId xmlns:a16="http://schemas.microsoft.com/office/drawing/2014/main" id="{80FAD99D-C5D1-46BD-9131-91C7A289A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2038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8903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df350cd2cfc54e9b"/>
              </a:rPr>
              <a:t>Antigravity Skills ↗</a:t>
            </a: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2bd4eba46e3c4fae"/>
              </a:rPr>
              <a:t>Codex Skills ↗</a:t>
            </a: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350e7e4c67cc43dd"/>
              </a:rPr>
              <a:t>Skills 資源庫 ↗</a:t>
            </a:r>
          </a:p>
        </p:txBody>
      </p:sp>
      <p:sp>
        <p:nvSpPr>
          <p:cNvPr id="23" name="shape-2526">
            <a:extLst xmlns:a="http://schemas.openxmlformats.org/drawingml/2006/main">
              <a:ext uri="{FF2B5EF4-FFF2-40B4-BE49-F238E27FC236}">
                <a16:creationId xmlns:a16="http://schemas.microsoft.com/office/drawing/2014/main" id="{19218EC7-9083-4A23-98C8-E72FE6D42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247650"/>
            <a:ext cx="2247900" cy="97155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pic>
        <p:nvPicPr>
          <p:cNvPr id="5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ac182e406144d0"/>
          <a:stretch xmlns:a="http://schemas.openxmlformats.org/drawingml/2006/main"/>
        </p:blipFill>
        <p:spPr>
          <a:xfrm xmlns:a="http://schemas.openxmlformats.org/drawingml/2006/main">
            <a:off x="95059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25" name="text-2527">
            <a:extLst xmlns:a="http://schemas.openxmlformats.org/drawingml/2006/main">
              <a:ext uri="{FF2B5EF4-FFF2-40B4-BE49-F238E27FC236}">
                <a16:creationId xmlns:a16="http://schemas.microsoft.com/office/drawing/2014/main" id="{7C3206BE-A4B1-48E9-B67C-FF22BA50B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Antigravity </a:t>
            </a:r>
          </a:p>
        </p:txBody>
      </p:sp>
      <p:pic>
        <p:nvPicPr>
          <p:cNvPr id="5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cccb43a43547aa"/>
          <a:stretch xmlns:a="http://schemas.openxmlformats.org/drawingml/2006/main"/>
        </p:blipFill>
        <p:spPr>
          <a:xfrm xmlns:a="http://schemas.openxmlformats.org/drawingml/2006/main">
            <a:off x="102298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27" name="text-2528">
            <a:extLst xmlns:a="http://schemas.openxmlformats.org/drawingml/2006/main">
              <a:ext uri="{FF2B5EF4-FFF2-40B4-BE49-F238E27FC236}">
                <a16:creationId xmlns:a16="http://schemas.microsoft.com/office/drawing/2014/main" id="{C46496A9-D640-4AF2-934C-FE410E597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98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Codex Skills</a:t>
            </a:r>
          </a:p>
        </p:txBody>
      </p:sp>
      <p:pic>
        <p:nvPicPr>
          <p:cNvPr id="5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cce1af47974d81"/>
          <a:stretch xmlns:a="http://schemas.openxmlformats.org/drawingml/2006/main"/>
        </p:blipFill>
        <p:spPr>
          <a:xfrm xmlns:a="http://schemas.openxmlformats.org/drawingml/2006/main">
            <a:off x="109537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29" name="text-2529">
            <a:extLst xmlns:a="http://schemas.openxmlformats.org/drawingml/2006/main">
              <a:ext uri="{FF2B5EF4-FFF2-40B4-BE49-F238E27FC236}">
                <a16:creationId xmlns:a16="http://schemas.microsoft.com/office/drawing/2014/main" id="{067131EA-70D4-4A22-9081-AC3E622FF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Skills 資源庫</a:t>
            </a:r>
          </a:p>
        </p:txBody>
      </p:sp>
    </p:spTree>
    <p:extLst>
      <p:ext uri="{BB962C8B-B14F-4D97-AF65-F5344CB8AC3E}">
        <p14:creationId xmlns:p14="http://schemas.microsoft.com/office/powerpoint/2010/main" val="315977997"/>
      </p:ext>
    </p:extLst>
  </p:cSld>
</p:sld>
</file>

<file path=ppt/slides/slide51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text-2005">
            <a:extLst xmlns:a="http://schemas.openxmlformats.org/drawingml/2006/main">
              <a:ext uri="{FF2B5EF4-FFF2-40B4-BE49-F238E27FC236}">
                <a16:creationId xmlns:a16="http://schemas.microsoft.com/office/drawing/2014/main" id="{45747344-FCBA-4AF7-96C0-9D4B86EB2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2450"/>
            <a:ext cx="2000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4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84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04</a:t>
            </a:r>
          </a:p>
        </p:txBody>
      </p:sp>
      <p:sp>
        <p:nvSpPr>
          <p:cNvPr id="2" name="text-2006">
            <a:extLst xmlns:a="http://schemas.openxmlformats.org/drawingml/2006/main">
              <a:ext uri="{FF2B5EF4-FFF2-40B4-BE49-F238E27FC236}">
                <a16:creationId xmlns:a16="http://schemas.microsoft.com/office/drawing/2014/main" id="{DD0F1F1C-1516-4E06-8214-8A8815846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343150"/>
            <a:ext cx="10668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40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40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AI 分析學生資料</a:t>
            </a:r>
          </a:p>
        </p:txBody>
      </p:sp>
      <p:sp>
        <p:nvSpPr>
          <p:cNvPr id="3" name="text-2007">
            <a:extLst xmlns:a="http://schemas.openxmlformats.org/drawingml/2006/main">
              <a:ext uri="{FF2B5EF4-FFF2-40B4-BE49-F238E27FC236}">
                <a16:creationId xmlns:a16="http://schemas.microsoft.com/office/drawing/2014/main" id="{9DD63156-2070-4A83-B947-128E92D56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695700"/>
            <a:ext cx="84772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210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把選擇題統計與簡答題編碼分流處理，再用人工複核與一致性檢查，把 AI 變成研究助理而不是黑箱評分者。</a:t>
            </a:r>
          </a:p>
        </p:txBody>
      </p:sp>
      <p:sp>
        <p:nvSpPr>
          <p:cNvPr id="4" name="shape-2008">
            <a:extLst xmlns:a="http://schemas.openxmlformats.org/drawingml/2006/main">
              <a:ext uri="{FF2B5EF4-FFF2-40B4-BE49-F238E27FC236}">
                <a16:creationId xmlns:a16="http://schemas.microsoft.com/office/drawing/2014/main" id="{F4E4CEB0-3C32-431C-BA37-E2722B89F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3810000"/>
            <a:ext cx="1524000" cy="152400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text-2009">
            <a:extLst xmlns:a="http://schemas.openxmlformats.org/drawingml/2006/main">
              <a:ext uri="{FF2B5EF4-FFF2-40B4-BE49-F238E27FC236}">
                <a16:creationId xmlns:a16="http://schemas.microsoft.com/office/drawing/2014/main" id="{6FB56131-1EF6-4925-A643-74EC64944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58375" y="4114800"/>
            <a:ext cx="1143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4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24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動手</a:t>
            </a:r>
          </a:p>
          <a:p xmlns:a="http://schemas.openxmlformats.org/drawingml/2006/main">
            <a:pPr algn="ctr">
              <a:lnSpc>
                <a:spcPct val="108000"/>
              </a:lnSpc>
              <a:buNone/>
              <a:defRPr sz="24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24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做</a:t>
            </a:r>
          </a:p>
        </p:txBody>
      </p:sp>
      <p:cxnSp>
        <p:nvCxnSpPr>
          <p:cNvPr id="20" name="shape-2010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7" name="text-2011">
            <a:extLst xmlns:a="http://schemas.openxmlformats.org/drawingml/2006/main">
              <a:ext uri="{FF2B5EF4-FFF2-40B4-BE49-F238E27FC236}">
                <a16:creationId xmlns:a16="http://schemas.microsoft.com/office/drawing/2014/main" id="{23816A4B-0EB7-4660-BD8F-91BA8D89F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8" name="page-number">
            <a:extLst xmlns:a="http://schemas.openxmlformats.org/drawingml/2006/main">
              <a:ext uri="{FF2B5EF4-FFF2-40B4-BE49-F238E27FC236}">
                <a16:creationId xmlns:a16="http://schemas.microsoft.com/office/drawing/2014/main" id="{033E8BF0-1EBA-4D37-A6BA-AC31305C7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51</a:t>
            </a:r>
          </a:p>
        </p:txBody>
      </p:sp>
      <p:sp>
        <p:nvSpPr>
          <p:cNvPr id="9" name="text-2413">
            <a:extLst xmlns:a="http://schemas.openxmlformats.org/drawingml/2006/main">
              <a:ext uri="{FF2B5EF4-FFF2-40B4-BE49-F238E27FC236}">
                <a16:creationId xmlns:a16="http://schemas.microsoft.com/office/drawing/2014/main" id="{29AC5075-1881-4BAF-B697-E11B5303B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2457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b427ccb0b1b34f01"/>
              </a:rPr>
              <a:t>Antigravity ↗</a:t>
            </a: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8647e37e2c774422"/>
              </a:rPr>
              <a:t>Codex ↗</a:t>
            </a:r>
          </a:p>
        </p:txBody>
      </p:sp>
      <p:sp>
        <p:nvSpPr>
          <p:cNvPr id="10" name="shape-2532">
            <a:extLst xmlns:a="http://schemas.openxmlformats.org/drawingml/2006/main">
              <a:ext uri="{FF2B5EF4-FFF2-40B4-BE49-F238E27FC236}">
                <a16:creationId xmlns:a16="http://schemas.microsoft.com/office/drawing/2014/main" id="{7DF5EABD-0DC2-46A0-BBCC-BC49266A3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247650"/>
            <a:ext cx="1828800" cy="11239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8a545a658148c6"/>
          <a:stretch xmlns:a="http://schemas.openxmlformats.org/drawingml/2006/main"/>
        </p:blipFill>
        <p:spPr>
          <a:xfrm xmlns:a="http://schemas.openxmlformats.org/drawingml/2006/main">
            <a:off x="9925050" y="314325"/>
            <a:ext cx="800100" cy="800100"/>
          </a:xfrm>
          <a:prstGeom xmlns:a="http://schemas.openxmlformats.org/drawingml/2006/main" prst="roundRect">
            <a:avLst>
              <a:gd name="adj" fmla="val 9524"/>
            </a:avLst>
          </a:prstGeom>
        </p:spPr>
      </p:pic>
      <p:sp>
        <p:nvSpPr>
          <p:cNvPr id="12" name="text-2533">
            <a:extLst xmlns:a="http://schemas.openxmlformats.org/drawingml/2006/main">
              <a:ext uri="{FF2B5EF4-FFF2-40B4-BE49-F238E27FC236}">
                <a16:creationId xmlns:a16="http://schemas.microsoft.com/office/drawing/2014/main" id="{391280A7-5F63-4D15-A73D-BD46F03E1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1133475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Antigravity</a:t>
            </a:r>
          </a:p>
        </p:txBody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cfb220cd7e4e45"/>
          <a:stretch xmlns:a="http://schemas.openxmlformats.org/drawingml/2006/main"/>
        </p:blipFill>
        <p:spPr>
          <a:xfrm xmlns:a="http://schemas.openxmlformats.org/drawingml/2006/main">
            <a:off x="10801350" y="314325"/>
            <a:ext cx="800100" cy="800100"/>
          </a:xfrm>
          <a:prstGeom xmlns:a="http://schemas.openxmlformats.org/drawingml/2006/main" prst="roundRect">
            <a:avLst>
              <a:gd name="adj" fmla="val 9524"/>
            </a:avLst>
          </a:prstGeom>
        </p:spPr>
      </p:pic>
      <p:sp>
        <p:nvSpPr>
          <p:cNvPr id="14" name="text-2534">
            <a:extLst xmlns:a="http://schemas.openxmlformats.org/drawingml/2006/main">
              <a:ext uri="{FF2B5EF4-FFF2-40B4-BE49-F238E27FC236}">
                <a16:creationId xmlns:a16="http://schemas.microsoft.com/office/drawing/2014/main" id="{B8B7782B-9E83-4BF1-BAB4-6A522B8AD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1133475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Codex</a:t>
            </a:r>
          </a:p>
        </p:txBody>
      </p:sp>
    </p:spTree>
    <p:extLst>
      <p:ext uri="{BB962C8B-B14F-4D97-AF65-F5344CB8AC3E}">
        <p14:creationId xmlns:p14="http://schemas.microsoft.com/office/powerpoint/2010/main" val="878959017"/>
      </p:ext>
    </p:extLst>
  </p:cSld>
</p:sld>
</file>

<file path=ppt/slides/slide52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text-2012">
            <a:extLst xmlns:a="http://schemas.openxmlformats.org/drawingml/2006/main">
              <a:ext uri="{FF2B5EF4-FFF2-40B4-BE49-F238E27FC236}">
                <a16:creationId xmlns:a16="http://schemas.microsoft.com/office/drawing/2014/main" id="{16A186F9-81E9-48F3-863C-645563537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TWO DATA LANES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B63DF6F-2B60-4724-B975-25B9CB23D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87058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先分流：選擇題算表現，簡答題讀理解證據</a:t>
            </a:r>
          </a:p>
        </p:txBody>
      </p:sp>
      <p:cxnSp>
        <p:nvCxnSpPr>
          <p:cNvPr id="31" name="shape-2013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2014">
            <a:extLst xmlns:a="http://schemas.openxmlformats.org/drawingml/2006/main">
              <a:ext uri="{FF2B5EF4-FFF2-40B4-BE49-F238E27FC236}">
                <a16:creationId xmlns:a16="http://schemas.microsoft.com/office/drawing/2014/main" id="{F70D1394-B267-4F0A-9A8B-65A525161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B35D2034-B4EB-4442-9D1B-0FE8201AC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52</a:t>
            </a:r>
          </a:p>
        </p:txBody>
      </p:sp>
      <p:sp>
        <p:nvSpPr>
          <p:cNvPr id="6" name="shape-2015">
            <a:extLst xmlns:a="http://schemas.openxmlformats.org/drawingml/2006/main">
              <a:ext uri="{FF2B5EF4-FFF2-40B4-BE49-F238E27FC236}">
                <a16:creationId xmlns:a16="http://schemas.microsoft.com/office/drawing/2014/main" id="{1174DA3E-84AB-419D-B8A4-C477E65B4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5362575" cy="4267200"/>
          </a:xfrm>
          <a:prstGeom xmlns:a="http://schemas.openxmlformats.org/drawingml/2006/main" prst="roundRect">
            <a:avLst>
              <a:gd name="adj" fmla="val 357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7" name="shape-2016">
            <a:extLst xmlns:a="http://schemas.openxmlformats.org/drawingml/2006/main">
              <a:ext uri="{FF2B5EF4-FFF2-40B4-BE49-F238E27FC236}">
                <a16:creationId xmlns:a16="http://schemas.microsoft.com/office/drawing/2014/main" id="{296D6E70-C146-4AE3-9702-7B794C059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6475" y="1676400"/>
            <a:ext cx="5591175" cy="4267200"/>
          </a:xfrm>
          <a:prstGeom xmlns:a="http://schemas.openxmlformats.org/drawingml/2006/main" prst="roundRect">
            <a:avLst>
              <a:gd name="adj" fmla="val 3571"/>
            </a:avLst>
          </a:prstGeom>
          <a:solidFill xmlns:a="http://schemas.openxmlformats.org/drawingml/2006/main">
            <a:srgbClr val="E2EDF8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8" name="text-2017">
            <a:extLst xmlns:a="http://schemas.openxmlformats.org/drawingml/2006/main">
              <a:ext uri="{FF2B5EF4-FFF2-40B4-BE49-F238E27FC236}">
                <a16:creationId xmlns:a16="http://schemas.microsoft.com/office/drawing/2014/main" id="{C49FA017-8B91-42CF-8F7C-275E1D0F9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000250"/>
            <a:ext cx="47910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202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選擇題／結構化資料</a:t>
            </a:r>
          </a:p>
        </p:txBody>
      </p:sp>
      <p:sp>
        <p:nvSpPr>
          <p:cNvPr id="9" name="text-2018">
            <a:extLst xmlns:a="http://schemas.openxmlformats.org/drawingml/2006/main">
              <a:ext uri="{FF2B5EF4-FFF2-40B4-BE49-F238E27FC236}">
                <a16:creationId xmlns:a16="http://schemas.microsoft.com/office/drawing/2014/main" id="{83CFE65E-2627-43E0-AFA1-7A7037F8C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781300"/>
            <a:ext cx="4791075" cy="2686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答案鍵比對與缺漏檢查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全班、分組與題目答對率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干擾選項分布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異常值與資料品質標記</a:t>
            </a:r>
          </a:p>
        </p:txBody>
      </p:sp>
      <p:sp>
        <p:nvSpPr>
          <p:cNvPr id="10" name="text-2019">
            <a:extLst xmlns:a="http://schemas.openxmlformats.org/drawingml/2006/main">
              <a:ext uri="{FF2B5EF4-FFF2-40B4-BE49-F238E27FC236}">
                <a16:creationId xmlns:a16="http://schemas.microsoft.com/office/drawing/2014/main" id="{3FD55C62-EECD-4295-9E12-42500DE2F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000250"/>
            <a:ext cx="49815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20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簡答題／文字資料</a:t>
            </a:r>
          </a:p>
        </p:txBody>
      </p:sp>
      <p:sp>
        <p:nvSpPr>
          <p:cNvPr id="11" name="text-2020">
            <a:extLst xmlns:a="http://schemas.openxmlformats.org/drawingml/2006/main">
              <a:ext uri="{FF2B5EF4-FFF2-40B4-BE49-F238E27FC236}">
                <a16:creationId xmlns:a16="http://schemas.microsoft.com/office/drawing/2014/main" id="{8AF5DED7-DBB0-478F-B729-2AEC744F9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781300"/>
            <a:ext cx="4981575" cy="2686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先定義逐題編碼規準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保留支持編碼的文字證據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AI 初編＋信心與待複核旗標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人工獨立抽查與處理歧異</a:t>
            </a:r>
          </a:p>
        </p:txBody>
      </p:sp>
      <p:sp>
        <p:nvSpPr>
          <p:cNvPr id="12" name="text-2021">
            <a:extLst xmlns:a="http://schemas.openxmlformats.org/drawingml/2006/main">
              <a:ext uri="{FF2B5EF4-FFF2-40B4-BE49-F238E27FC236}">
                <a16:creationId xmlns:a16="http://schemas.microsoft.com/office/drawing/2014/main" id="{B4A79EAF-BF4E-48D2-8200-2C7F12E3E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857750"/>
            <a:ext cx="12573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E2EDF8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  <p:txBody>
          <a:bodyPr xmlns:a="http://schemas.openxmlformats.org/drawingml/2006/main" wrap="square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12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答案鍵</a:t>
            </a:r>
          </a:p>
        </p:txBody>
      </p:sp>
      <p:sp>
        <p:nvSpPr>
          <p:cNvPr id="13" name="text-2022">
            <a:extLst xmlns:a="http://schemas.openxmlformats.org/drawingml/2006/main">
              <a:ext uri="{FF2B5EF4-FFF2-40B4-BE49-F238E27FC236}">
                <a16:creationId xmlns:a16="http://schemas.microsoft.com/office/drawing/2014/main" id="{BD12D9E1-06F9-4F03-9904-20E86B6A5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5050" y="4857750"/>
            <a:ext cx="12573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E2EDF8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  <p:txBody>
          <a:bodyPr xmlns:a="http://schemas.openxmlformats.org/drawingml/2006/main" wrap="square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12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統計</a:t>
            </a:r>
          </a:p>
        </p:txBody>
      </p:sp>
      <p:sp>
        <p:nvSpPr>
          <p:cNvPr id="14" name="text-2023">
            <a:extLst xmlns:a="http://schemas.openxmlformats.org/drawingml/2006/main">
              <a:ext uri="{FF2B5EF4-FFF2-40B4-BE49-F238E27FC236}">
                <a16:creationId xmlns:a16="http://schemas.microsoft.com/office/drawing/2014/main" id="{7B635D11-5A2D-4E6E-BD77-0313DC241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4857750"/>
            <a:ext cx="12573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  <p:txBody>
          <a:bodyPr xmlns:a="http://schemas.openxmlformats.org/drawingml/2006/main" wrap="square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群體趨勢</a:t>
            </a:r>
          </a:p>
        </p:txBody>
      </p:sp>
      <p:cxnSp>
        <p:nvCxnSpPr>
          <p:cNvPr id="43" name=""/>
          <p:cNvCxnSpPr>
            <a:stCxn xmlns:a="http://schemas.openxmlformats.org/drawingml/2006/main" id="12" idx="3"/>
            <a:endCxn xmlns:a="http://schemas.openxmlformats.org/drawingml/2006/main" id="13" idx="1"/>
          </p:cNvCxnSpPr>
          <p:nvPr/>
        </p:nvCxnSpPr>
        <p:spPr>
          <a:xfrm xmlns:a="http://schemas.openxmlformats.org/drawingml/2006/main">
            <a:off x="2038350" y="5105400"/>
            <a:ext cx="2667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B64DA"/>
            </a:solidFill>
            <a:prstDash val="solid"/>
            <a:tailEnd type="arrow" w="sm" len="sm"/>
          </a:ln>
        </p:spPr>
      </p:cxnSp>
      <p:cxnSp>
        <p:nvCxnSpPr>
          <p:cNvPr id="44" name=""/>
          <p:cNvCxnSpPr>
            <a:stCxn xmlns:a="http://schemas.openxmlformats.org/drawingml/2006/main" id="13" idx="3"/>
            <a:endCxn xmlns:a="http://schemas.openxmlformats.org/drawingml/2006/main" id="14" idx="1"/>
          </p:cNvCxnSpPr>
          <p:nvPr/>
        </p:nvCxnSpPr>
        <p:spPr>
          <a:xfrm xmlns:a="http://schemas.openxmlformats.org/drawingml/2006/main">
            <a:off x="3562350" y="5105400"/>
            <a:ext cx="2667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B64DA"/>
            </a:solidFill>
            <a:prstDash val="solid"/>
            <a:tailEnd type="arrow" w="sm" len="sm"/>
          </a:ln>
        </p:spPr>
      </p:cxnSp>
      <p:sp>
        <p:nvSpPr>
          <p:cNvPr id="17" name="text-2024">
            <a:extLst xmlns:a="http://schemas.openxmlformats.org/drawingml/2006/main">
              <a:ext uri="{FF2B5EF4-FFF2-40B4-BE49-F238E27FC236}">
                <a16:creationId xmlns:a16="http://schemas.microsoft.com/office/drawing/2014/main" id="{7FB93DC3-B922-4F6D-92DA-BDC000924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857750"/>
            <a:ext cx="12573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E2EDF8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  <p:txBody>
          <a:bodyPr xmlns:a="http://schemas.openxmlformats.org/drawingml/2006/main" wrap="square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12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編碼規準</a:t>
            </a:r>
          </a:p>
        </p:txBody>
      </p:sp>
      <p:sp>
        <p:nvSpPr>
          <p:cNvPr id="18" name="text-2025">
            <a:extLst xmlns:a="http://schemas.openxmlformats.org/drawingml/2006/main">
              <a:ext uri="{FF2B5EF4-FFF2-40B4-BE49-F238E27FC236}">
                <a16:creationId xmlns:a16="http://schemas.microsoft.com/office/drawing/2014/main" id="{CF166C4A-8E4C-4B70-8307-06D03C45A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4857750"/>
            <a:ext cx="12573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EECE7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  <p:txBody>
          <a:bodyPr xmlns:a="http://schemas.openxmlformats.org/drawingml/2006/main" wrap="square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AI 初編</a:t>
            </a:r>
          </a:p>
        </p:txBody>
      </p:sp>
      <p:sp>
        <p:nvSpPr>
          <p:cNvPr id="19" name="text-2026">
            <a:extLst xmlns:a="http://schemas.openxmlformats.org/drawingml/2006/main">
              <a:ext uri="{FF2B5EF4-FFF2-40B4-BE49-F238E27FC236}">
                <a16:creationId xmlns:a16="http://schemas.microsoft.com/office/drawing/2014/main" id="{34C92BAF-852A-4DFB-B7EF-58A920057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4857750"/>
            <a:ext cx="12573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  <p:txBody>
          <a:bodyPr xmlns:a="http://schemas.openxmlformats.org/drawingml/2006/main" wrap="square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125" b="1">
                <a:solidFill>
                  <a:srgbClr val="FF6B4A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FF6B4A"/>
                </a:solidFill>
                <a:latin typeface="Noto Sans TC"/>
                <a:ea typeface="Noto Sans TC"/>
                <a:cs typeface="Noto Sans TC"/>
              </a:rPr>
              <a:t>人工複核</a:t>
            </a:r>
          </a:p>
        </p:txBody>
      </p:sp>
      <p:cxnSp>
        <p:nvCxnSpPr>
          <p:cNvPr id="48" name=""/>
          <p:cNvCxnSpPr>
            <a:stCxn xmlns:a="http://schemas.openxmlformats.org/drawingml/2006/main" id="17" idx="3"/>
            <a:endCxn xmlns:a="http://schemas.openxmlformats.org/drawingml/2006/main" id="18" idx="1"/>
          </p:cNvCxnSpPr>
          <p:nvPr/>
        </p:nvCxnSpPr>
        <p:spPr>
          <a:xfrm xmlns:a="http://schemas.openxmlformats.org/drawingml/2006/main">
            <a:off x="7677150" y="5105400"/>
            <a:ext cx="2667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0E9F94"/>
            </a:solidFill>
            <a:prstDash val="solid"/>
            <a:tailEnd type="arrow" w="sm" len="sm"/>
          </a:ln>
        </p:spPr>
      </p:cxnSp>
      <p:cxnSp>
        <p:nvCxnSpPr>
          <p:cNvPr id="49" name=""/>
          <p:cNvCxnSpPr>
            <a:stCxn xmlns:a="http://schemas.openxmlformats.org/drawingml/2006/main" id="18" idx="3"/>
            <a:endCxn xmlns:a="http://schemas.openxmlformats.org/drawingml/2006/main" id="19" idx="1"/>
          </p:cNvCxnSpPr>
          <p:nvPr/>
        </p:nvCxnSpPr>
        <p:spPr>
          <a:xfrm xmlns:a="http://schemas.openxmlformats.org/drawingml/2006/main">
            <a:off x="9201150" y="5105400"/>
            <a:ext cx="2667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FF6B4A"/>
            </a:solidFill>
            <a:prstDash val="solid"/>
            <a:tailEnd type="arrow" w="sm" len="sm"/>
          </a:ln>
        </p:spPr>
      </p:cxnSp>
      <p:sp>
        <p:nvSpPr>
          <p:cNvPr id="22" name="text-2027">
            <a:extLst xmlns:a="http://schemas.openxmlformats.org/drawingml/2006/main">
              <a:ext uri="{FF2B5EF4-FFF2-40B4-BE49-F238E27FC236}">
                <a16:creationId xmlns:a16="http://schemas.microsoft.com/office/drawing/2014/main" id="{2A9F0915-B396-46DF-B72C-402BE5AC5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562600"/>
            <a:ext cx="914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兩條資料流，最後在報告層匯合；不要用同一套規則硬套</a:t>
            </a:r>
          </a:p>
        </p:txBody>
      </p:sp>
      <p:sp>
        <p:nvSpPr>
          <p:cNvPr id="23" name="text-2414">
            <a:extLst xmlns:a="http://schemas.openxmlformats.org/drawingml/2006/main">
              <a:ext uri="{FF2B5EF4-FFF2-40B4-BE49-F238E27FC236}">
                <a16:creationId xmlns:a16="http://schemas.microsoft.com/office/drawing/2014/main" id="{FD44F6FB-63DA-40F8-98CE-7B52673DD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2457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f7467a878e17412d"/>
              </a:rPr>
              <a:t>Antigravity ↗</a:t>
            </a: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a8671362e9eb4eae"/>
              </a:rPr>
              <a:t>Codex ↗</a:t>
            </a:r>
          </a:p>
        </p:txBody>
      </p:sp>
      <p:sp>
        <p:nvSpPr>
          <p:cNvPr id="24" name="shape-2535">
            <a:extLst xmlns:a="http://schemas.openxmlformats.org/drawingml/2006/main">
              <a:ext uri="{FF2B5EF4-FFF2-40B4-BE49-F238E27FC236}">
                <a16:creationId xmlns:a16="http://schemas.microsoft.com/office/drawing/2014/main" id="{AC39DE78-E173-4E19-ACEC-9B590F96D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247650"/>
            <a:ext cx="1828800" cy="11239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pic>
        <p:nvPicPr>
          <p:cNvPr id="5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48204f1b324af7"/>
          <a:stretch xmlns:a="http://schemas.openxmlformats.org/drawingml/2006/main"/>
        </p:blipFill>
        <p:spPr>
          <a:xfrm xmlns:a="http://schemas.openxmlformats.org/drawingml/2006/main">
            <a:off x="9925050" y="314325"/>
            <a:ext cx="800100" cy="800100"/>
          </a:xfrm>
          <a:prstGeom xmlns:a="http://schemas.openxmlformats.org/drawingml/2006/main" prst="roundRect">
            <a:avLst>
              <a:gd name="adj" fmla="val 9524"/>
            </a:avLst>
          </a:prstGeom>
        </p:spPr>
      </p:pic>
      <p:sp>
        <p:nvSpPr>
          <p:cNvPr id="26" name="text-2536">
            <a:extLst xmlns:a="http://schemas.openxmlformats.org/drawingml/2006/main">
              <a:ext uri="{FF2B5EF4-FFF2-40B4-BE49-F238E27FC236}">
                <a16:creationId xmlns:a16="http://schemas.microsoft.com/office/drawing/2014/main" id="{8D3C9DBF-A2D6-40CD-93D5-B28CB740C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1133475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Antigravity</a:t>
            </a:r>
          </a:p>
        </p:txBody>
      </p:sp>
      <p:pic>
        <p:nvPicPr>
          <p:cNvPr id="5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bb153d782c479c"/>
          <a:stretch xmlns:a="http://schemas.openxmlformats.org/drawingml/2006/main"/>
        </p:blipFill>
        <p:spPr>
          <a:xfrm xmlns:a="http://schemas.openxmlformats.org/drawingml/2006/main">
            <a:off x="10801350" y="314325"/>
            <a:ext cx="800100" cy="800100"/>
          </a:xfrm>
          <a:prstGeom xmlns:a="http://schemas.openxmlformats.org/drawingml/2006/main" prst="roundRect">
            <a:avLst>
              <a:gd name="adj" fmla="val 9524"/>
            </a:avLst>
          </a:prstGeom>
        </p:spPr>
      </p:pic>
      <p:sp>
        <p:nvSpPr>
          <p:cNvPr id="28" name="text-2537">
            <a:extLst xmlns:a="http://schemas.openxmlformats.org/drawingml/2006/main">
              <a:ext uri="{FF2B5EF4-FFF2-40B4-BE49-F238E27FC236}">
                <a16:creationId xmlns:a16="http://schemas.microsoft.com/office/drawing/2014/main" id="{2C5C0DF2-615E-44A5-8AE4-92D40D8A6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1133475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Codex</a:t>
            </a:r>
          </a:p>
        </p:txBody>
      </p:sp>
    </p:spTree>
    <p:extLst>
      <p:ext uri="{BB962C8B-B14F-4D97-AF65-F5344CB8AC3E}">
        <p14:creationId xmlns:p14="http://schemas.microsoft.com/office/powerpoint/2010/main" val="339293284"/>
      </p:ext>
    </p:extLst>
  </p:cSld>
</p:sld>
</file>

<file path=ppt/slides/slide53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4" name="text-2028">
            <a:extLst xmlns:a="http://schemas.openxmlformats.org/drawingml/2006/main">
              <a:ext uri="{FF2B5EF4-FFF2-40B4-BE49-F238E27FC236}">
                <a16:creationId xmlns:a16="http://schemas.microsoft.com/office/drawing/2014/main" id="{E29730A6-4688-4FF1-8A79-BD35AAED8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EVIDENCE PIPELINE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FAE4E93-905D-4FEC-9BCD-5293E7CF0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87058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七步研究流程：從原始資料到可追查報告</a:t>
            </a:r>
          </a:p>
        </p:txBody>
      </p:sp>
      <p:cxnSp>
        <p:nvCxnSpPr>
          <p:cNvPr id="56" name="shape-2029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2030">
            <a:extLst xmlns:a="http://schemas.openxmlformats.org/drawingml/2006/main">
              <a:ext uri="{FF2B5EF4-FFF2-40B4-BE49-F238E27FC236}">
                <a16:creationId xmlns:a16="http://schemas.microsoft.com/office/drawing/2014/main" id="{E62AB435-0BF8-4A69-A384-BEC5FBDA1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39CCB65A-973A-43C5-A79C-1B9A6DBC4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53</a:t>
            </a:r>
          </a:p>
        </p:txBody>
      </p:sp>
      <p:sp>
        <p:nvSpPr>
          <p:cNvPr id="6" name="shape-2031">
            <a:extLst xmlns:a="http://schemas.openxmlformats.org/drawingml/2006/main">
              <a:ext uri="{FF2B5EF4-FFF2-40B4-BE49-F238E27FC236}">
                <a16:creationId xmlns:a16="http://schemas.microsoft.com/office/drawing/2014/main" id="{B50798CA-F8A4-4C44-8AFA-E9CAA408B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1676400"/>
            <a:ext cx="1600200" cy="31432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7" name="shape-2032">
            <a:extLst xmlns:a="http://schemas.openxmlformats.org/drawingml/2006/main">
              <a:ext uri="{FF2B5EF4-FFF2-40B4-BE49-F238E27FC236}">
                <a16:creationId xmlns:a16="http://schemas.microsoft.com/office/drawing/2014/main" id="{01DC87C0-5538-4944-970B-CEC2D8893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90700"/>
            <a:ext cx="12573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text-2033">
            <a:extLst xmlns:a="http://schemas.openxmlformats.org/drawingml/2006/main">
              <a:ext uri="{FF2B5EF4-FFF2-40B4-BE49-F238E27FC236}">
                <a16:creationId xmlns:a16="http://schemas.microsoft.com/office/drawing/2014/main" id="{DC35E6E6-8D3B-4400-B891-ECBBF4E6F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1</a:t>
            </a:r>
          </a:p>
        </p:txBody>
      </p:sp>
      <p:sp>
        <p:nvSpPr>
          <p:cNvPr id="9" name="text-2034">
            <a:extLst xmlns:a="http://schemas.openxmlformats.org/drawingml/2006/main">
              <a:ext uri="{FF2B5EF4-FFF2-40B4-BE49-F238E27FC236}">
                <a16:creationId xmlns:a16="http://schemas.microsoft.com/office/drawing/2014/main" id="{28DFA32D-3E0E-4724-A6B9-81BD54E28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86050"/>
            <a:ext cx="1447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去識別</a:t>
            </a:r>
          </a:p>
        </p:txBody>
      </p:sp>
      <p:sp>
        <p:nvSpPr>
          <p:cNvPr id="10" name="text-2035">
            <a:extLst xmlns:a="http://schemas.openxmlformats.org/drawingml/2006/main">
              <a:ext uri="{FF2B5EF4-FFF2-40B4-BE49-F238E27FC236}">
                <a16:creationId xmlns:a16="http://schemas.microsoft.com/office/drawing/2014/main" id="{582E8A9D-8BCD-4FF2-BF54-026CDB5F4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52800"/>
            <a:ext cx="11811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移除姓名與直接識別欄位</a:t>
            </a:r>
          </a:p>
        </p:txBody>
      </p:sp>
      <p:sp>
        <p:nvSpPr>
          <p:cNvPr id="11" name="text-2036">
            <a:extLst xmlns:a="http://schemas.openxmlformats.org/drawingml/2006/main">
              <a:ext uri="{FF2B5EF4-FFF2-40B4-BE49-F238E27FC236}">
                <a16:creationId xmlns:a16="http://schemas.microsoft.com/office/drawing/2014/main" id="{F05612B1-B10E-406B-959D-550B5AF23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71675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12" name="shape-2037">
            <a:extLst xmlns:a="http://schemas.openxmlformats.org/drawingml/2006/main">
              <a:ext uri="{FF2B5EF4-FFF2-40B4-BE49-F238E27FC236}">
                <a16:creationId xmlns:a16="http://schemas.microsoft.com/office/drawing/2014/main" id="{D1BB182F-3B1A-457B-80D4-511366131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7400" y="1676400"/>
            <a:ext cx="1600200" cy="31432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3" name="shape-2038">
            <a:extLst xmlns:a="http://schemas.openxmlformats.org/drawingml/2006/main">
              <a:ext uri="{FF2B5EF4-FFF2-40B4-BE49-F238E27FC236}">
                <a16:creationId xmlns:a16="http://schemas.microsoft.com/office/drawing/2014/main" id="{FB1A0BB4-7D7F-4983-82C1-A3F260D07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28850" y="1790700"/>
            <a:ext cx="12573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text-2039">
            <a:extLst xmlns:a="http://schemas.openxmlformats.org/drawingml/2006/main">
              <a:ext uri="{FF2B5EF4-FFF2-40B4-BE49-F238E27FC236}">
                <a16:creationId xmlns:a16="http://schemas.microsoft.com/office/drawing/2014/main" id="{3BB6288A-3762-4AD4-810E-36BC36151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2</a:t>
            </a:r>
          </a:p>
        </p:txBody>
      </p:sp>
      <p:sp>
        <p:nvSpPr>
          <p:cNvPr id="15" name="text-2040">
            <a:extLst xmlns:a="http://schemas.openxmlformats.org/drawingml/2006/main">
              <a:ext uri="{FF2B5EF4-FFF2-40B4-BE49-F238E27FC236}">
                <a16:creationId xmlns:a16="http://schemas.microsoft.com/office/drawing/2014/main" id="{FFDFEB76-BAF3-4166-A6E3-FCA8764C0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2686050"/>
            <a:ext cx="1447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資料字典</a:t>
            </a:r>
          </a:p>
        </p:txBody>
      </p:sp>
      <p:sp>
        <p:nvSpPr>
          <p:cNvPr id="16" name="text-2041">
            <a:extLst xmlns:a="http://schemas.openxmlformats.org/drawingml/2006/main">
              <a:ext uri="{FF2B5EF4-FFF2-40B4-BE49-F238E27FC236}">
                <a16:creationId xmlns:a16="http://schemas.microsoft.com/office/drawing/2014/main" id="{0B608A3B-68A7-4EB0-998E-4C786C484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3352800"/>
            <a:ext cx="11811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欄位、答案鍵、缺失值</a:t>
            </a:r>
          </a:p>
        </p:txBody>
      </p:sp>
      <p:sp>
        <p:nvSpPr>
          <p:cNvPr id="17" name="text-2042">
            <a:extLst xmlns:a="http://schemas.openxmlformats.org/drawingml/2006/main">
              <a:ext uri="{FF2B5EF4-FFF2-40B4-BE49-F238E27FC236}">
                <a16:creationId xmlns:a16="http://schemas.microsoft.com/office/drawing/2014/main" id="{E76294B6-40EC-4607-9027-09D1F6849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18" name="shape-2043">
            <a:extLst xmlns:a="http://schemas.openxmlformats.org/drawingml/2006/main">
              <a:ext uri="{FF2B5EF4-FFF2-40B4-BE49-F238E27FC236}">
                <a16:creationId xmlns:a16="http://schemas.microsoft.com/office/drawing/2014/main" id="{BB42908D-9927-4931-8BEF-9BC00AC94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1676400"/>
            <a:ext cx="1600200" cy="31432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9" name="shape-2044">
            <a:extLst xmlns:a="http://schemas.openxmlformats.org/drawingml/2006/main">
              <a:ext uri="{FF2B5EF4-FFF2-40B4-BE49-F238E27FC236}">
                <a16:creationId xmlns:a16="http://schemas.microsoft.com/office/drawing/2014/main" id="{062F6F54-D7F4-401B-8BE6-D8C8D6AED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8100" y="1790700"/>
            <a:ext cx="12573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text-2045">
            <a:extLst xmlns:a="http://schemas.openxmlformats.org/drawingml/2006/main">
              <a:ext uri="{FF2B5EF4-FFF2-40B4-BE49-F238E27FC236}">
                <a16:creationId xmlns:a16="http://schemas.microsoft.com/office/drawing/2014/main" id="{E2091201-5E63-4018-A25A-4724A5B78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3</a:t>
            </a:r>
          </a:p>
        </p:txBody>
      </p:sp>
      <p:sp>
        <p:nvSpPr>
          <p:cNvPr id="21" name="text-2046">
            <a:extLst xmlns:a="http://schemas.openxmlformats.org/drawingml/2006/main">
              <a:ext uri="{FF2B5EF4-FFF2-40B4-BE49-F238E27FC236}">
                <a16:creationId xmlns:a16="http://schemas.microsoft.com/office/drawing/2014/main" id="{D199F63B-A361-4F1D-80C5-D867B5E95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2686050"/>
            <a:ext cx="1447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品質檢查</a:t>
            </a:r>
          </a:p>
        </p:txBody>
      </p:sp>
      <p:sp>
        <p:nvSpPr>
          <p:cNvPr id="22" name="text-2047">
            <a:extLst xmlns:a="http://schemas.openxmlformats.org/drawingml/2006/main">
              <a:ext uri="{FF2B5EF4-FFF2-40B4-BE49-F238E27FC236}">
                <a16:creationId xmlns:a16="http://schemas.microsoft.com/office/drawing/2014/main" id="{A748320F-883A-44F0-8CE7-5C18CBBF1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3352800"/>
            <a:ext cx="11811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重複、空白、非法值</a:t>
            </a:r>
          </a:p>
        </p:txBody>
      </p:sp>
      <p:sp>
        <p:nvSpPr>
          <p:cNvPr id="23" name="text-2048">
            <a:extLst xmlns:a="http://schemas.openxmlformats.org/drawingml/2006/main">
              <a:ext uri="{FF2B5EF4-FFF2-40B4-BE49-F238E27FC236}">
                <a16:creationId xmlns:a16="http://schemas.microsoft.com/office/drawing/2014/main" id="{0FF33150-E9CA-4940-A916-6C8CE8A48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0175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24" name="shape-2049">
            <a:extLst xmlns:a="http://schemas.openxmlformats.org/drawingml/2006/main">
              <a:ext uri="{FF2B5EF4-FFF2-40B4-BE49-F238E27FC236}">
                <a16:creationId xmlns:a16="http://schemas.microsoft.com/office/drawing/2014/main" id="{12DA4510-85A7-4175-B3E8-780548791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1676400"/>
            <a:ext cx="1600200" cy="31432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25" name="shape-2050">
            <a:extLst xmlns:a="http://schemas.openxmlformats.org/drawingml/2006/main">
              <a:ext uri="{FF2B5EF4-FFF2-40B4-BE49-F238E27FC236}">
                <a16:creationId xmlns:a16="http://schemas.microsoft.com/office/drawing/2014/main" id="{7D221653-B8C2-47CB-B069-DB64D005A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7350" y="1790700"/>
            <a:ext cx="12573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text-2051">
            <a:extLst xmlns:a="http://schemas.openxmlformats.org/drawingml/2006/main">
              <a:ext uri="{FF2B5EF4-FFF2-40B4-BE49-F238E27FC236}">
                <a16:creationId xmlns:a16="http://schemas.microsoft.com/office/drawing/2014/main" id="{DDD0AA11-5C09-4D12-AC04-D00D6BD3B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4</a:t>
            </a:r>
          </a:p>
        </p:txBody>
      </p:sp>
      <p:sp>
        <p:nvSpPr>
          <p:cNvPr id="27" name="text-2052">
            <a:extLst xmlns:a="http://schemas.openxmlformats.org/drawingml/2006/main">
              <a:ext uri="{FF2B5EF4-FFF2-40B4-BE49-F238E27FC236}">
                <a16:creationId xmlns:a16="http://schemas.microsoft.com/office/drawing/2014/main" id="{0346E2DD-77F0-48D5-848D-65CB33B22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2686050"/>
            <a:ext cx="1447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選擇題</a:t>
            </a:r>
          </a:p>
        </p:txBody>
      </p:sp>
      <p:sp>
        <p:nvSpPr>
          <p:cNvPr id="28" name="text-2053">
            <a:extLst xmlns:a="http://schemas.openxmlformats.org/drawingml/2006/main">
              <a:ext uri="{FF2B5EF4-FFF2-40B4-BE49-F238E27FC236}">
                <a16:creationId xmlns:a16="http://schemas.microsoft.com/office/drawing/2014/main" id="{CF97CA12-CC42-49D5-98A5-664031DDD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3352800"/>
            <a:ext cx="11811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答對率與選項分布</a:t>
            </a:r>
          </a:p>
        </p:txBody>
      </p:sp>
      <p:sp>
        <p:nvSpPr>
          <p:cNvPr id="29" name="text-2054">
            <a:extLst xmlns:a="http://schemas.openxmlformats.org/drawingml/2006/main">
              <a:ext uri="{FF2B5EF4-FFF2-40B4-BE49-F238E27FC236}">
                <a16:creationId xmlns:a16="http://schemas.microsoft.com/office/drawing/2014/main" id="{066AE8CB-ED42-48D1-8A2E-312BC8C70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9425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30" name="shape-2055">
            <a:extLst xmlns:a="http://schemas.openxmlformats.org/drawingml/2006/main">
              <a:ext uri="{FF2B5EF4-FFF2-40B4-BE49-F238E27FC236}">
                <a16:creationId xmlns:a16="http://schemas.microsoft.com/office/drawing/2014/main" id="{C67D77D4-41A7-4A5B-96FF-993EBC089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5150" y="1676400"/>
            <a:ext cx="1600200" cy="31432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31" name="shape-2056">
            <a:extLst xmlns:a="http://schemas.openxmlformats.org/drawingml/2006/main">
              <a:ext uri="{FF2B5EF4-FFF2-40B4-BE49-F238E27FC236}">
                <a16:creationId xmlns:a16="http://schemas.microsoft.com/office/drawing/2014/main" id="{D146A04C-3A40-4811-BF77-BBB2A4CA5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1790700"/>
            <a:ext cx="12573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text-2057">
            <a:extLst xmlns:a="http://schemas.openxmlformats.org/drawingml/2006/main">
              <a:ext uri="{FF2B5EF4-FFF2-40B4-BE49-F238E27FC236}">
                <a16:creationId xmlns:a16="http://schemas.microsoft.com/office/drawing/2014/main" id="{41756D98-3D4E-4B5F-8109-ED4E2AA2A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5</a:t>
            </a:r>
          </a:p>
        </p:txBody>
      </p:sp>
      <p:sp>
        <p:nvSpPr>
          <p:cNvPr id="33" name="text-2058">
            <a:extLst xmlns:a="http://schemas.openxmlformats.org/drawingml/2006/main">
              <a:ext uri="{FF2B5EF4-FFF2-40B4-BE49-F238E27FC236}">
                <a16:creationId xmlns:a16="http://schemas.microsoft.com/office/drawing/2014/main" id="{BEE9CA0C-27DB-4DAD-9AD7-B7D0BEB2F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2686050"/>
            <a:ext cx="1447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簡答初編</a:t>
            </a:r>
          </a:p>
        </p:txBody>
      </p:sp>
      <p:sp>
        <p:nvSpPr>
          <p:cNvPr id="34" name="text-2059">
            <a:extLst xmlns:a="http://schemas.openxmlformats.org/drawingml/2006/main">
              <a:ext uri="{FF2B5EF4-FFF2-40B4-BE49-F238E27FC236}">
                <a16:creationId xmlns:a16="http://schemas.microsoft.com/office/drawing/2014/main" id="{50B48B52-2625-4E77-875E-0EA24F0DF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3352800"/>
            <a:ext cx="11811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依規準＋文字證據</a:t>
            </a:r>
          </a:p>
        </p:txBody>
      </p:sp>
      <p:sp>
        <p:nvSpPr>
          <p:cNvPr id="35" name="text-2060">
            <a:extLst xmlns:a="http://schemas.openxmlformats.org/drawingml/2006/main">
              <a:ext uri="{FF2B5EF4-FFF2-40B4-BE49-F238E27FC236}">
                <a16:creationId xmlns:a16="http://schemas.microsoft.com/office/drawing/2014/main" id="{A0D114A9-D80A-472A-84E0-3104DCF3C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48675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36" name="shape-2061">
            <a:extLst xmlns:a="http://schemas.openxmlformats.org/drawingml/2006/main">
              <a:ext uri="{FF2B5EF4-FFF2-40B4-BE49-F238E27FC236}">
                <a16:creationId xmlns:a16="http://schemas.microsoft.com/office/drawing/2014/main" id="{A3ACFEF9-9C11-464F-8DAA-141209209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1676400"/>
            <a:ext cx="1600200" cy="31432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37" name="shape-2062">
            <a:extLst xmlns:a="http://schemas.openxmlformats.org/drawingml/2006/main">
              <a:ext uri="{FF2B5EF4-FFF2-40B4-BE49-F238E27FC236}">
                <a16:creationId xmlns:a16="http://schemas.microsoft.com/office/drawing/2014/main" id="{283AF835-5B2E-4520-9D75-332E609F3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1790700"/>
            <a:ext cx="12573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" name="text-2063">
            <a:extLst xmlns:a="http://schemas.openxmlformats.org/drawingml/2006/main">
              <a:ext uri="{FF2B5EF4-FFF2-40B4-BE49-F238E27FC236}">
                <a16:creationId xmlns:a16="http://schemas.microsoft.com/office/drawing/2014/main" id="{DF06A813-FDD8-4C81-928B-A0800BAFB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6</a:t>
            </a:r>
          </a:p>
        </p:txBody>
      </p:sp>
      <p:sp>
        <p:nvSpPr>
          <p:cNvPr id="39" name="text-2064">
            <a:extLst xmlns:a="http://schemas.openxmlformats.org/drawingml/2006/main">
              <a:ext uri="{FF2B5EF4-FFF2-40B4-BE49-F238E27FC236}">
                <a16:creationId xmlns:a16="http://schemas.microsoft.com/office/drawing/2014/main" id="{AEB6AC35-06D1-4AC9-ADF8-33133448C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2686050"/>
            <a:ext cx="1447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人工複核</a:t>
            </a:r>
          </a:p>
        </p:txBody>
      </p:sp>
      <p:sp>
        <p:nvSpPr>
          <p:cNvPr id="40" name="text-2065">
            <a:extLst xmlns:a="http://schemas.openxmlformats.org/drawingml/2006/main">
              <a:ext uri="{FF2B5EF4-FFF2-40B4-BE49-F238E27FC236}">
                <a16:creationId xmlns:a16="http://schemas.microsoft.com/office/drawing/2014/main" id="{E12C4827-0BA8-43AE-8920-C09B40EE1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352800"/>
            <a:ext cx="11811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盲評抽查與歧異討論</a:t>
            </a:r>
          </a:p>
        </p:txBody>
      </p:sp>
      <p:sp>
        <p:nvSpPr>
          <p:cNvPr id="41" name="text-2066">
            <a:extLst xmlns:a="http://schemas.openxmlformats.org/drawingml/2006/main">
              <a:ext uri="{FF2B5EF4-FFF2-40B4-BE49-F238E27FC236}">
                <a16:creationId xmlns:a16="http://schemas.microsoft.com/office/drawing/2014/main" id="{1B743B9F-5298-4771-A7F4-F1DB520E6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67925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42" name="shape-2067">
            <a:extLst xmlns:a="http://schemas.openxmlformats.org/drawingml/2006/main">
              <a:ext uri="{FF2B5EF4-FFF2-40B4-BE49-F238E27FC236}">
                <a16:creationId xmlns:a16="http://schemas.microsoft.com/office/drawing/2014/main" id="{007D26B2-EF12-4B01-9083-8295AF06C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1676400"/>
            <a:ext cx="1600200" cy="31432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43" name="shape-2068">
            <a:extLst xmlns:a="http://schemas.openxmlformats.org/drawingml/2006/main">
              <a:ext uri="{FF2B5EF4-FFF2-40B4-BE49-F238E27FC236}">
                <a16:creationId xmlns:a16="http://schemas.microsoft.com/office/drawing/2014/main" id="{52530EFA-BE84-4B66-A5AE-BDE9C04A6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25100" y="1790700"/>
            <a:ext cx="12573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text-2069">
            <a:extLst xmlns:a="http://schemas.openxmlformats.org/drawingml/2006/main">
              <a:ext uri="{FF2B5EF4-FFF2-40B4-BE49-F238E27FC236}">
                <a16:creationId xmlns:a16="http://schemas.microsoft.com/office/drawing/2014/main" id="{538DC407-50D2-42E2-BE8A-A060F4312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985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7</a:t>
            </a:r>
          </a:p>
        </p:txBody>
      </p:sp>
      <p:sp>
        <p:nvSpPr>
          <p:cNvPr id="45" name="text-2070">
            <a:extLst xmlns:a="http://schemas.openxmlformats.org/drawingml/2006/main">
              <a:ext uri="{FF2B5EF4-FFF2-40B4-BE49-F238E27FC236}">
                <a16:creationId xmlns:a16="http://schemas.microsoft.com/office/drawing/2014/main" id="{5639D51A-9F1B-47A9-B9DE-D801E1624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9850" y="2686050"/>
            <a:ext cx="1447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彙整報告</a:t>
            </a:r>
          </a:p>
        </p:txBody>
      </p:sp>
      <p:sp>
        <p:nvSpPr>
          <p:cNvPr id="46" name="text-2071">
            <a:extLst xmlns:a="http://schemas.openxmlformats.org/drawingml/2006/main">
              <a:ext uri="{FF2B5EF4-FFF2-40B4-BE49-F238E27FC236}">
                <a16:creationId xmlns:a16="http://schemas.microsoft.com/office/drawing/2014/main" id="{7C0CC95F-4A99-4568-89AF-84D6B6F79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63200" y="3352800"/>
            <a:ext cx="11811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群體趨勢、限制、未確認</a:t>
            </a:r>
          </a:p>
        </p:txBody>
      </p:sp>
      <p:sp>
        <p:nvSpPr>
          <p:cNvPr id="47" name="text-2072">
            <a:extLst xmlns:a="http://schemas.openxmlformats.org/drawingml/2006/main">
              <a:ext uri="{FF2B5EF4-FFF2-40B4-BE49-F238E27FC236}">
                <a16:creationId xmlns:a16="http://schemas.microsoft.com/office/drawing/2014/main" id="{885FBE21-FE3E-4CE9-B700-5DA3BE1D8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5314950"/>
            <a:ext cx="563880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  <p:txBody>
          <a:bodyPr xmlns:a="http://schemas.openxmlformats.org/drawingml/2006/main" wrap="square" lIns="152400" tIns="57150" rIns="1524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每一步都留下可檢查的成果</a:t>
            </a:r>
          </a:p>
        </p:txBody>
      </p:sp>
      <p:sp>
        <p:nvSpPr>
          <p:cNvPr id="48" name="text-2415">
            <a:extLst xmlns:a="http://schemas.openxmlformats.org/drawingml/2006/main">
              <a:ext uri="{FF2B5EF4-FFF2-40B4-BE49-F238E27FC236}">
                <a16:creationId xmlns:a16="http://schemas.microsoft.com/office/drawing/2014/main" id="{9E36B2EF-64BC-49B6-8314-729676B6F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2457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e6374505196f4424"/>
              </a:rPr>
              <a:t>Antigravity ↗</a:t>
            </a: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e09a508acbd8441f"/>
              </a:rPr>
              <a:t>Codex ↗</a:t>
            </a:r>
          </a:p>
        </p:txBody>
      </p:sp>
      <p:sp>
        <p:nvSpPr>
          <p:cNvPr id="49" name="shape-2538">
            <a:extLst xmlns:a="http://schemas.openxmlformats.org/drawingml/2006/main">
              <a:ext uri="{FF2B5EF4-FFF2-40B4-BE49-F238E27FC236}">
                <a16:creationId xmlns:a16="http://schemas.microsoft.com/office/drawing/2014/main" id="{C3825641-BB75-4B40-BF9C-FA0CA5C14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247650"/>
            <a:ext cx="1828800" cy="11239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pic>
        <p:nvPicPr>
          <p:cNvPr id="10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cc019474e74a3c"/>
          <a:stretch xmlns:a="http://schemas.openxmlformats.org/drawingml/2006/main"/>
        </p:blipFill>
        <p:spPr>
          <a:xfrm xmlns:a="http://schemas.openxmlformats.org/drawingml/2006/main">
            <a:off x="9925050" y="314325"/>
            <a:ext cx="800100" cy="800100"/>
          </a:xfrm>
          <a:prstGeom xmlns:a="http://schemas.openxmlformats.org/drawingml/2006/main" prst="roundRect">
            <a:avLst>
              <a:gd name="adj" fmla="val 9524"/>
            </a:avLst>
          </a:prstGeom>
        </p:spPr>
      </p:pic>
      <p:sp>
        <p:nvSpPr>
          <p:cNvPr id="51" name="text-2539">
            <a:extLst xmlns:a="http://schemas.openxmlformats.org/drawingml/2006/main">
              <a:ext uri="{FF2B5EF4-FFF2-40B4-BE49-F238E27FC236}">
                <a16:creationId xmlns:a16="http://schemas.microsoft.com/office/drawing/2014/main" id="{AD956756-188B-4762-9F6C-BE951D951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1133475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Antigravity</a:t>
            </a:r>
          </a:p>
        </p:txBody>
      </p:sp>
      <p:pic>
        <p:nvPicPr>
          <p:cNvPr id="10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d75eb019a34f36"/>
          <a:stretch xmlns:a="http://schemas.openxmlformats.org/drawingml/2006/main"/>
        </p:blipFill>
        <p:spPr>
          <a:xfrm xmlns:a="http://schemas.openxmlformats.org/drawingml/2006/main">
            <a:off x="10801350" y="314325"/>
            <a:ext cx="800100" cy="800100"/>
          </a:xfrm>
          <a:prstGeom xmlns:a="http://schemas.openxmlformats.org/drawingml/2006/main" prst="roundRect">
            <a:avLst>
              <a:gd name="adj" fmla="val 9524"/>
            </a:avLst>
          </a:prstGeom>
        </p:spPr>
      </p:pic>
      <p:sp>
        <p:nvSpPr>
          <p:cNvPr id="53" name="text-2540">
            <a:extLst xmlns:a="http://schemas.openxmlformats.org/drawingml/2006/main">
              <a:ext uri="{FF2B5EF4-FFF2-40B4-BE49-F238E27FC236}">
                <a16:creationId xmlns:a16="http://schemas.microsoft.com/office/drawing/2014/main" id="{247F80CD-904E-468A-8CD0-3BFBB4E96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1133475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Codex</a:t>
            </a:r>
          </a:p>
        </p:txBody>
      </p:sp>
    </p:spTree>
    <p:extLst>
      <p:ext uri="{BB962C8B-B14F-4D97-AF65-F5344CB8AC3E}">
        <p14:creationId xmlns:p14="http://schemas.microsoft.com/office/powerpoint/2010/main" val="618949129"/>
      </p:ext>
    </p:extLst>
  </p:cSld>
</p:sld>
</file>

<file path=ppt/slides/slide54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text-2073">
            <a:extLst xmlns:a="http://schemas.openxmlformats.org/drawingml/2006/main">
              <a:ext uri="{FF2B5EF4-FFF2-40B4-BE49-F238E27FC236}">
                <a16:creationId xmlns:a16="http://schemas.microsoft.com/office/drawing/2014/main" id="{9E9EFE70-BFF7-44CF-9EFA-437AE51D6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HUMAN-SCORED · AI PARALLEL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11A6C41-E375-496C-A8B4-4CE202EEF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87058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AI 初編不等於正式評分：PIRLS 2026 給我們的訊號</a:t>
            </a:r>
          </a:p>
        </p:txBody>
      </p:sp>
      <p:cxnSp>
        <p:nvCxnSpPr>
          <p:cNvPr id="30" name="shape-2074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2075">
            <a:extLst xmlns:a="http://schemas.openxmlformats.org/drawingml/2006/main">
              <a:ext uri="{FF2B5EF4-FFF2-40B4-BE49-F238E27FC236}">
                <a16:creationId xmlns:a16="http://schemas.microsoft.com/office/drawing/2014/main" id="{F81AF4CB-C9CF-42D8-ACB8-FA84DBD0A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4F5B323E-BD47-4C0A-A8EF-A6DE41031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54</a:t>
            </a:r>
          </a:p>
        </p:txBody>
      </p:sp>
      <p:sp>
        <p:nvSpPr>
          <p:cNvPr id="6" name="shape-2076">
            <a:extLst xmlns:a="http://schemas.openxmlformats.org/drawingml/2006/main">
              <a:ext uri="{FF2B5EF4-FFF2-40B4-BE49-F238E27FC236}">
                <a16:creationId xmlns:a16="http://schemas.microsoft.com/office/drawing/2014/main" id="{3D5617A2-E058-4B8F-8483-9BB4C0522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7" name="text-2077">
            <a:extLst xmlns:a="http://schemas.openxmlformats.org/drawingml/2006/main">
              <a:ext uri="{FF2B5EF4-FFF2-40B4-BE49-F238E27FC236}">
                <a16:creationId xmlns:a16="http://schemas.microsoft.com/office/drawing/2014/main" id="{451B0C32-CCC8-4168-A3CE-A0BFF41BD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H</a:t>
            </a:r>
          </a:p>
        </p:txBody>
      </p:sp>
      <p:sp>
        <p:nvSpPr>
          <p:cNvPr id="8" name="text-2078">
            <a:extLst xmlns:a="http://schemas.openxmlformats.org/drawingml/2006/main">
              <a:ext uri="{FF2B5EF4-FFF2-40B4-BE49-F238E27FC236}">
                <a16:creationId xmlns:a16="http://schemas.microsoft.com/office/drawing/2014/main" id="{2C9DF0A1-FFA8-4D18-8A01-0930E9B7D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人工仍是主流程</a:t>
            </a:r>
          </a:p>
        </p:txBody>
      </p:sp>
      <p:sp>
        <p:nvSpPr>
          <p:cNvPr id="9" name="text-2079">
            <a:extLst xmlns:a="http://schemas.openxmlformats.org/drawingml/2006/main">
              <a:ext uri="{FF2B5EF4-FFF2-40B4-BE49-F238E27FC236}">
                <a16:creationId xmlns:a16="http://schemas.microsoft.com/office/drawing/2014/main" id="{D9758A44-467B-4451-AAFF-DC6205274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PIRLS 2026 的 constructed-response 項目規劃由各國人工評分。</a:t>
            </a:r>
          </a:p>
        </p:txBody>
      </p:sp>
      <p:sp>
        <p:nvSpPr>
          <p:cNvPr id="10" name="shape-2080">
            <a:extLst xmlns:a="http://schemas.openxmlformats.org/drawingml/2006/main">
              <a:ext uri="{FF2B5EF4-FFF2-40B4-BE49-F238E27FC236}">
                <a16:creationId xmlns:a16="http://schemas.microsoft.com/office/drawing/2014/main" id="{1C515F28-E1A7-487B-8C23-F221895C7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7563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1" name="text-2081">
            <a:extLst xmlns:a="http://schemas.openxmlformats.org/drawingml/2006/main">
              <a:ext uri="{FF2B5EF4-FFF2-40B4-BE49-F238E27FC236}">
                <a16:creationId xmlns:a16="http://schemas.microsoft.com/office/drawing/2014/main" id="{7046B24A-26BA-4BD6-B81B-872CDAE82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0E9F9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AI</a:t>
            </a:r>
          </a:p>
        </p:txBody>
      </p:sp>
      <p:sp>
        <p:nvSpPr>
          <p:cNvPr id="12" name="text-2082">
            <a:extLst xmlns:a="http://schemas.openxmlformats.org/drawingml/2006/main">
              <a:ext uri="{FF2B5EF4-FFF2-40B4-BE49-F238E27FC236}">
                <a16:creationId xmlns:a16="http://schemas.microsoft.com/office/drawing/2014/main" id="{621210C1-79B0-41AA-9118-4FDC0F8CC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AI 平行研究</a:t>
            </a:r>
          </a:p>
        </p:txBody>
      </p:sp>
      <p:sp>
        <p:nvSpPr>
          <p:cNvPr id="13" name="text-2083">
            <a:extLst xmlns:a="http://schemas.openxmlformats.org/drawingml/2006/main">
              <a:ext uri="{FF2B5EF4-FFF2-40B4-BE49-F238E27FC236}">
                <a16:creationId xmlns:a16="http://schemas.microsoft.com/office/drawing/2014/main" id="{1F5570CE-8322-4B58-8F9E-CB29A9EA4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其中 40% 題目規劃同步以 LLM／NLP 方法進行平行評分研究。</a:t>
            </a:r>
          </a:p>
        </p:txBody>
      </p:sp>
      <p:sp>
        <p:nvSpPr>
          <p:cNvPr id="14" name="shape-2084">
            <a:extLst xmlns:a="http://schemas.openxmlformats.org/drawingml/2006/main">
              <a:ext uri="{FF2B5EF4-FFF2-40B4-BE49-F238E27FC236}">
                <a16:creationId xmlns:a16="http://schemas.microsoft.com/office/drawing/2014/main" id="{BC849620-C331-451B-A873-0DBCFE224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5" name="text-2085">
            <a:extLst xmlns:a="http://schemas.openxmlformats.org/drawingml/2006/main">
              <a:ext uri="{FF2B5EF4-FFF2-40B4-BE49-F238E27FC236}">
                <a16:creationId xmlns:a16="http://schemas.microsoft.com/office/drawing/2014/main" id="{26A5645D-F52D-487B-AA82-5B249E055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F6B4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Q</a:t>
            </a:r>
          </a:p>
        </p:txBody>
      </p:sp>
      <p:sp>
        <p:nvSpPr>
          <p:cNvPr id="16" name="text-2086">
            <a:extLst xmlns:a="http://schemas.openxmlformats.org/drawingml/2006/main">
              <a:ext uri="{FF2B5EF4-FFF2-40B4-BE49-F238E27FC236}">
                <a16:creationId xmlns:a16="http://schemas.microsoft.com/office/drawing/2014/main" id="{C901E7B4-F0CE-47FB-9D61-60771C850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不是只看準確率</a:t>
            </a:r>
          </a:p>
        </p:txBody>
      </p:sp>
      <p:sp>
        <p:nvSpPr>
          <p:cNvPr id="17" name="text-2087">
            <a:extLst xmlns:a="http://schemas.openxmlformats.org/drawingml/2006/main">
              <a:ext uri="{FF2B5EF4-FFF2-40B4-BE49-F238E27FC236}">
                <a16:creationId xmlns:a16="http://schemas.microsoft.com/office/drawing/2014/main" id="{9F7EBEA6-84FD-49B0-A091-C693F5D46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還要關注資料隱私、安全、跨國與跨語言一致性。</a:t>
            </a:r>
          </a:p>
        </p:txBody>
      </p:sp>
      <p:sp>
        <p:nvSpPr>
          <p:cNvPr id="18" name="shape-2088">
            <a:extLst xmlns:a="http://schemas.openxmlformats.org/drawingml/2006/main">
              <a:ext uri="{FF2B5EF4-FFF2-40B4-BE49-F238E27FC236}">
                <a16:creationId xmlns:a16="http://schemas.microsoft.com/office/drawing/2014/main" id="{88E4263F-B207-41A7-A072-128AB9C07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3988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9" name="text-2089">
            <a:extLst xmlns:a="http://schemas.openxmlformats.org/drawingml/2006/main">
              <a:ext uri="{FF2B5EF4-FFF2-40B4-BE49-F238E27FC236}">
                <a16:creationId xmlns:a16="http://schemas.microsoft.com/office/drawing/2014/main" id="{5E5C8711-0D2B-4646-88D5-4AF00C803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A78BF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I</a:t>
            </a:r>
          </a:p>
        </p:txBody>
      </p:sp>
      <p:sp>
        <p:nvSpPr>
          <p:cNvPr id="20" name="text-2090">
            <a:extLst xmlns:a="http://schemas.openxmlformats.org/drawingml/2006/main">
              <a:ext uri="{FF2B5EF4-FFF2-40B4-BE49-F238E27FC236}">
                <a16:creationId xmlns:a16="http://schemas.microsoft.com/office/drawing/2014/main" id="{5158B71F-15B1-4EDC-94D0-787A57880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逐題評估</a:t>
            </a:r>
          </a:p>
        </p:txBody>
      </p:sp>
      <p:sp>
        <p:nvSpPr>
          <p:cNvPr id="21" name="text-2091">
            <a:extLst xmlns:a="http://schemas.openxmlformats.org/drawingml/2006/main">
              <a:ext uri="{FF2B5EF4-FFF2-40B4-BE49-F238E27FC236}">
                <a16:creationId xmlns:a16="http://schemas.microsoft.com/office/drawing/2014/main" id="{96A7DDE7-F594-4A44-AAAA-871666E9C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自動評分效果會依題目、語言與回答型態而變，需逐題驗證。</a:t>
            </a:r>
          </a:p>
        </p:txBody>
      </p:sp>
      <p:sp>
        <p:nvSpPr>
          <p:cNvPr id="22" name="text-2416">
            <a:extLst xmlns:a="http://schemas.openxmlformats.org/drawingml/2006/main">
              <a:ext uri="{FF2B5EF4-FFF2-40B4-BE49-F238E27FC236}">
                <a16:creationId xmlns:a16="http://schemas.microsoft.com/office/drawing/2014/main" id="{CC91AA37-E690-4CED-B87B-8C88CF4BD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2457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0b209bc25d0c4f2d"/>
              </a:rPr>
              <a:t>Antigravity ↗</a:t>
            </a: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d488a832125f4839"/>
              </a:rPr>
              <a:t>Codex ↗</a:t>
            </a:r>
          </a:p>
        </p:txBody>
      </p:sp>
      <p:sp>
        <p:nvSpPr>
          <p:cNvPr id="23" name="shape-2541">
            <a:extLst xmlns:a="http://schemas.openxmlformats.org/drawingml/2006/main">
              <a:ext uri="{FF2B5EF4-FFF2-40B4-BE49-F238E27FC236}">
                <a16:creationId xmlns:a16="http://schemas.microsoft.com/office/drawing/2014/main" id="{1EEB2792-E8F1-4B0C-AF32-22DDFD2C2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247650"/>
            <a:ext cx="1828800" cy="11239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pic>
        <p:nvPicPr>
          <p:cNvPr id="5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39307618314d65"/>
          <a:stretch xmlns:a="http://schemas.openxmlformats.org/drawingml/2006/main"/>
        </p:blipFill>
        <p:spPr>
          <a:xfrm xmlns:a="http://schemas.openxmlformats.org/drawingml/2006/main">
            <a:off x="9925050" y="314325"/>
            <a:ext cx="800100" cy="800100"/>
          </a:xfrm>
          <a:prstGeom xmlns:a="http://schemas.openxmlformats.org/drawingml/2006/main" prst="roundRect">
            <a:avLst>
              <a:gd name="adj" fmla="val 9524"/>
            </a:avLst>
          </a:prstGeom>
        </p:spPr>
      </p:pic>
      <p:sp>
        <p:nvSpPr>
          <p:cNvPr id="25" name="text-2542">
            <a:extLst xmlns:a="http://schemas.openxmlformats.org/drawingml/2006/main">
              <a:ext uri="{FF2B5EF4-FFF2-40B4-BE49-F238E27FC236}">
                <a16:creationId xmlns:a16="http://schemas.microsoft.com/office/drawing/2014/main" id="{EFA3797E-FF7C-4B49-9236-D9992E88A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1133475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Antigravity</a:t>
            </a:r>
          </a:p>
        </p:txBody>
      </p:sp>
      <p:pic>
        <p:nvPicPr>
          <p:cNvPr id="5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191a3bc3e04f25"/>
          <a:stretch xmlns:a="http://schemas.openxmlformats.org/drawingml/2006/main"/>
        </p:blipFill>
        <p:spPr>
          <a:xfrm xmlns:a="http://schemas.openxmlformats.org/drawingml/2006/main">
            <a:off x="10801350" y="314325"/>
            <a:ext cx="800100" cy="800100"/>
          </a:xfrm>
          <a:prstGeom xmlns:a="http://schemas.openxmlformats.org/drawingml/2006/main" prst="roundRect">
            <a:avLst>
              <a:gd name="adj" fmla="val 9524"/>
            </a:avLst>
          </a:prstGeom>
        </p:spPr>
      </p:pic>
      <p:sp>
        <p:nvSpPr>
          <p:cNvPr id="27" name="text-2543">
            <a:extLst xmlns:a="http://schemas.openxmlformats.org/drawingml/2006/main">
              <a:ext uri="{FF2B5EF4-FFF2-40B4-BE49-F238E27FC236}">
                <a16:creationId xmlns:a16="http://schemas.microsoft.com/office/drawing/2014/main" id="{6149127F-6C10-4919-AC35-E71944C60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1133475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Codex</a:t>
            </a:r>
          </a:p>
        </p:txBody>
      </p:sp>
    </p:spTree>
    <p:extLst>
      <p:ext uri="{BB962C8B-B14F-4D97-AF65-F5344CB8AC3E}">
        <p14:creationId xmlns:p14="http://schemas.microsoft.com/office/powerpoint/2010/main" val="1472901581"/>
      </p:ext>
    </p:extLst>
  </p:cSld>
</p:sld>
</file>

<file path=ppt/slides/slide55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text-2092">
            <a:extLst xmlns:a="http://schemas.openxmlformats.org/drawingml/2006/main">
              <a:ext uri="{FF2B5EF4-FFF2-40B4-BE49-F238E27FC236}">
                <a16:creationId xmlns:a16="http://schemas.microsoft.com/office/drawing/2014/main" id="{4CDFB9FD-2D80-4527-92EF-45EF26B93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DATA &amp; CODING QUALITY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F01A1EC-0B98-47D3-8F42-58E482953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87058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報告前的四項品質檢核</a:t>
            </a:r>
          </a:p>
        </p:txBody>
      </p:sp>
      <p:cxnSp>
        <p:nvCxnSpPr>
          <p:cNvPr id="38" name="shape-2093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2094">
            <a:extLst xmlns:a="http://schemas.openxmlformats.org/drawingml/2006/main">
              <a:ext uri="{FF2B5EF4-FFF2-40B4-BE49-F238E27FC236}">
                <a16:creationId xmlns:a16="http://schemas.microsoft.com/office/drawing/2014/main" id="{357908F1-62D2-4853-AED3-4E45DB9AA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3A876D41-34C8-417D-81F8-4A75627A1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55</a:t>
            </a:r>
          </a:p>
        </p:txBody>
      </p:sp>
      <p:sp>
        <p:nvSpPr>
          <p:cNvPr id="6" name="shape-2095">
            <a:extLst xmlns:a="http://schemas.openxmlformats.org/drawingml/2006/main">
              <a:ext uri="{FF2B5EF4-FFF2-40B4-BE49-F238E27FC236}">
                <a16:creationId xmlns:a16="http://schemas.microsoft.com/office/drawing/2014/main" id="{FBFBEAAA-B415-44E6-A4AA-046DCA1FF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7" name="text-2096">
            <a:extLst xmlns:a="http://schemas.openxmlformats.org/drawingml/2006/main">
              <a:ext uri="{FF2B5EF4-FFF2-40B4-BE49-F238E27FC236}">
                <a16:creationId xmlns:a16="http://schemas.microsoft.com/office/drawing/2014/main" id="{4E08849E-77EB-48FC-9026-8F11DECB2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01</a:t>
            </a:r>
          </a:p>
        </p:txBody>
      </p:sp>
      <p:sp>
        <p:nvSpPr>
          <p:cNvPr id="8" name="text-2097">
            <a:extLst xmlns:a="http://schemas.openxmlformats.org/drawingml/2006/main">
              <a:ext uri="{FF2B5EF4-FFF2-40B4-BE49-F238E27FC236}">
                <a16:creationId xmlns:a16="http://schemas.microsoft.com/office/drawing/2014/main" id="{1ED222AC-BE78-4297-93CF-0CB0BCC89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資料完整性</a:t>
            </a:r>
          </a:p>
        </p:txBody>
      </p:sp>
      <p:sp>
        <p:nvSpPr>
          <p:cNvPr id="9" name="text-2098">
            <a:extLst xmlns:a="http://schemas.openxmlformats.org/drawingml/2006/main">
              <a:ext uri="{FF2B5EF4-FFF2-40B4-BE49-F238E27FC236}">
                <a16:creationId xmlns:a16="http://schemas.microsoft.com/office/drawing/2014/main" id="{00B13652-ACA1-405A-9066-8706E8894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列出缺漏、重複、非法選項與無法解析的文字，不要自動補答案。</a:t>
            </a:r>
          </a:p>
        </p:txBody>
      </p:sp>
      <p:sp>
        <p:nvSpPr>
          <p:cNvPr id="10" name="shape-2099">
            <a:extLst xmlns:a="http://schemas.openxmlformats.org/drawingml/2006/main">
              <a:ext uri="{FF2B5EF4-FFF2-40B4-BE49-F238E27FC236}">
                <a16:creationId xmlns:a16="http://schemas.microsoft.com/office/drawing/2014/main" id="{EA799BC3-6C47-4A64-9303-7AFC85F90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7563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1" name="text-2100">
            <a:extLst xmlns:a="http://schemas.openxmlformats.org/drawingml/2006/main">
              <a:ext uri="{FF2B5EF4-FFF2-40B4-BE49-F238E27FC236}">
                <a16:creationId xmlns:a16="http://schemas.microsoft.com/office/drawing/2014/main" id="{3BD6605C-0579-4090-9CDE-14E05995D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02</a:t>
            </a:r>
          </a:p>
        </p:txBody>
      </p:sp>
      <p:sp>
        <p:nvSpPr>
          <p:cNvPr id="12" name="text-2101">
            <a:extLst xmlns:a="http://schemas.openxmlformats.org/drawingml/2006/main">
              <a:ext uri="{FF2B5EF4-FFF2-40B4-BE49-F238E27FC236}">
                <a16:creationId xmlns:a16="http://schemas.microsoft.com/office/drawing/2014/main" id="{521432B5-B301-457B-9333-C371604B9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逐題可追查</a:t>
            </a:r>
          </a:p>
        </p:txBody>
      </p:sp>
      <p:sp>
        <p:nvSpPr>
          <p:cNvPr id="13" name="text-2102">
            <a:extLst xmlns:a="http://schemas.openxmlformats.org/drawingml/2006/main">
              <a:ext uri="{FF2B5EF4-FFF2-40B4-BE49-F238E27FC236}">
                <a16:creationId xmlns:a16="http://schemas.microsoft.com/office/drawing/2014/main" id="{47A4EF13-9F5D-41C7-A979-B659F374E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每個簡答編碼都保留 evidence excerpt 與 rationale。</a:t>
            </a:r>
          </a:p>
        </p:txBody>
      </p:sp>
      <p:sp>
        <p:nvSpPr>
          <p:cNvPr id="14" name="shape-2103">
            <a:extLst xmlns:a="http://schemas.openxmlformats.org/drawingml/2006/main">
              <a:ext uri="{FF2B5EF4-FFF2-40B4-BE49-F238E27FC236}">
                <a16:creationId xmlns:a16="http://schemas.microsoft.com/office/drawing/2014/main" id="{8CBC4BB8-FEF4-4632-BDB3-A3839BE2B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5" name="text-2104">
            <a:extLst xmlns:a="http://schemas.openxmlformats.org/drawingml/2006/main">
              <a:ext uri="{FF2B5EF4-FFF2-40B4-BE49-F238E27FC236}">
                <a16:creationId xmlns:a16="http://schemas.microsoft.com/office/drawing/2014/main" id="{E0DED30D-8CE4-419A-850D-A46F0060B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03</a:t>
            </a:r>
          </a:p>
        </p:txBody>
      </p:sp>
      <p:sp>
        <p:nvSpPr>
          <p:cNvPr id="16" name="text-2105">
            <a:extLst xmlns:a="http://schemas.openxmlformats.org/drawingml/2006/main">
              <a:ext uri="{FF2B5EF4-FFF2-40B4-BE49-F238E27FC236}">
                <a16:creationId xmlns:a16="http://schemas.microsoft.com/office/drawing/2014/main" id="{50A42D04-32A2-49B2-863B-A59CE38CF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一致性</a:t>
            </a:r>
          </a:p>
        </p:txBody>
      </p:sp>
      <p:sp>
        <p:nvSpPr>
          <p:cNvPr id="17" name="text-2106">
            <a:extLst xmlns:a="http://schemas.openxmlformats.org/drawingml/2006/main">
              <a:ext uri="{FF2B5EF4-FFF2-40B4-BE49-F238E27FC236}">
                <a16:creationId xmlns:a16="http://schemas.microsoft.com/office/drawing/2014/main" id="{E44A52F8-EA2F-4EC8-B97C-587FAA900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比較 AI 與人工代碼，集中檢視不一致、低信心與邊界案例。</a:t>
            </a:r>
          </a:p>
        </p:txBody>
      </p:sp>
      <p:sp>
        <p:nvSpPr>
          <p:cNvPr id="18" name="shape-2107">
            <a:extLst xmlns:a="http://schemas.openxmlformats.org/drawingml/2006/main">
              <a:ext uri="{FF2B5EF4-FFF2-40B4-BE49-F238E27FC236}">
                <a16:creationId xmlns:a16="http://schemas.microsoft.com/office/drawing/2014/main" id="{4F343089-1281-4984-BF53-6E9343BE2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3988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9" name="text-2108">
            <a:extLst xmlns:a="http://schemas.openxmlformats.org/drawingml/2006/main">
              <a:ext uri="{FF2B5EF4-FFF2-40B4-BE49-F238E27FC236}">
                <a16:creationId xmlns:a16="http://schemas.microsoft.com/office/drawing/2014/main" id="{19B1C7A3-27BC-416B-9D9C-B92E8B91A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04</a:t>
            </a:r>
          </a:p>
        </p:txBody>
      </p:sp>
      <p:sp>
        <p:nvSpPr>
          <p:cNvPr id="20" name="text-2109">
            <a:extLst xmlns:a="http://schemas.openxmlformats.org/drawingml/2006/main">
              <a:ext uri="{FF2B5EF4-FFF2-40B4-BE49-F238E27FC236}">
                <a16:creationId xmlns:a16="http://schemas.microsoft.com/office/drawing/2014/main" id="{0D912366-8081-4EEF-89E4-3031C4C09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報告邊界</a:t>
            </a:r>
          </a:p>
        </p:txBody>
      </p:sp>
      <p:sp>
        <p:nvSpPr>
          <p:cNvPr id="21" name="text-2110">
            <a:extLst xmlns:a="http://schemas.openxmlformats.org/drawingml/2006/main">
              <a:ext uri="{FF2B5EF4-FFF2-40B4-BE49-F238E27FC236}">
                <a16:creationId xmlns:a16="http://schemas.microsoft.com/office/drawing/2014/main" id="{5FBEE61E-E182-4E14-AC13-E54D7ED35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以群體趨勢協助教學診斷，不用未驗證的 AI 分數做高風險個人決策。</a:t>
            </a:r>
          </a:p>
        </p:txBody>
      </p:sp>
      <p:sp>
        <p:nvSpPr>
          <p:cNvPr id="22" name="text-2111">
            <a:extLst xmlns:a="http://schemas.openxmlformats.org/drawingml/2006/main">
              <a:ext uri="{FF2B5EF4-FFF2-40B4-BE49-F238E27FC236}">
                <a16:creationId xmlns:a16="http://schemas.microsoft.com/office/drawing/2014/main" id="{AF308709-BD98-4C05-8E31-E88972C75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953000"/>
            <a:ext cx="20955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E2EDF8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  <p:txBody>
          <a:bodyPr xmlns:a="http://schemas.openxmlformats.org/drawingml/2006/main" wrap="square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12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✓ 資料完整</a:t>
            </a:r>
          </a:p>
        </p:txBody>
      </p:sp>
      <p:sp>
        <p:nvSpPr>
          <p:cNvPr id="23" name="text-2112">
            <a:extLst xmlns:a="http://schemas.openxmlformats.org/drawingml/2006/main">
              <a:ext uri="{FF2B5EF4-FFF2-40B4-BE49-F238E27FC236}">
                <a16:creationId xmlns:a16="http://schemas.microsoft.com/office/drawing/2014/main" id="{A71D2CE5-16A8-4E9E-9A17-ECA2A0664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4953000"/>
            <a:ext cx="20955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E2EDF8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  <p:txBody>
          <a:bodyPr xmlns:a="http://schemas.openxmlformats.org/drawingml/2006/main" wrap="square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12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✓ 證據可追查</a:t>
            </a:r>
          </a:p>
        </p:txBody>
      </p:sp>
      <p:sp>
        <p:nvSpPr>
          <p:cNvPr id="24" name="text-2113">
            <a:extLst xmlns:a="http://schemas.openxmlformats.org/drawingml/2006/main">
              <a:ext uri="{FF2B5EF4-FFF2-40B4-BE49-F238E27FC236}">
                <a16:creationId xmlns:a16="http://schemas.microsoft.com/office/drawing/2014/main" id="{F469610C-8BAB-42C9-881E-65C82FF1E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953000"/>
            <a:ext cx="20955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E2EDF8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  <p:txBody>
          <a:bodyPr xmlns:a="http://schemas.openxmlformats.org/drawingml/2006/main" wrap="square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12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✓ AI／人一致性</a:t>
            </a:r>
          </a:p>
        </p:txBody>
      </p:sp>
      <p:sp>
        <p:nvSpPr>
          <p:cNvPr id="25" name="text-2114">
            <a:extLst xmlns:a="http://schemas.openxmlformats.org/drawingml/2006/main">
              <a:ext uri="{FF2B5EF4-FFF2-40B4-BE49-F238E27FC236}">
                <a16:creationId xmlns:a16="http://schemas.microsoft.com/office/drawing/2014/main" id="{6F18AFEC-EB07-4CF8-8D61-EA4BDD4C1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4953000"/>
            <a:ext cx="20955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EECE7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  <p:txBody>
          <a:bodyPr xmlns:a="http://schemas.openxmlformats.org/drawingml/2006/main" wrap="square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125" b="1">
                <a:solidFill>
                  <a:srgbClr val="FF6B4A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FF6B4A"/>
                </a:solidFill>
                <a:latin typeface="Noto Sans TC"/>
                <a:ea typeface="Noto Sans TC"/>
                <a:cs typeface="Noto Sans TC"/>
              </a:rPr>
              <a:t>✓ 報告有邊界</a:t>
            </a:r>
          </a:p>
        </p:txBody>
      </p:sp>
      <p:cxnSp>
        <p:nvCxnSpPr>
          <p:cNvPr id="61" name=""/>
          <p:cNvCxnSpPr>
            <a:stCxn xmlns:a="http://schemas.openxmlformats.org/drawingml/2006/main" id="22" idx="3"/>
            <a:endCxn xmlns:a="http://schemas.openxmlformats.org/drawingml/2006/main" id="23" idx="1"/>
          </p:cNvCxnSpPr>
          <p:nvPr/>
        </p:nvCxnSpPr>
        <p:spPr>
          <a:xfrm xmlns:a="http://schemas.openxmlformats.org/drawingml/2006/main">
            <a:off x="2895600" y="5229225"/>
            <a:ext cx="6286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B64DA"/>
            </a:solidFill>
            <a:prstDash val="solid"/>
            <a:tailEnd type="arrow" w="sm" len="sm"/>
          </a:ln>
        </p:spPr>
      </p:cxnSp>
      <p:cxnSp>
        <p:nvCxnSpPr>
          <p:cNvPr id="62" name=""/>
          <p:cNvCxnSpPr>
            <a:stCxn xmlns:a="http://schemas.openxmlformats.org/drawingml/2006/main" id="23" idx="3"/>
            <a:endCxn xmlns:a="http://schemas.openxmlformats.org/drawingml/2006/main" id="24" idx="1"/>
          </p:cNvCxnSpPr>
          <p:nvPr/>
        </p:nvCxnSpPr>
        <p:spPr>
          <a:xfrm xmlns:a="http://schemas.openxmlformats.org/drawingml/2006/main">
            <a:off x="5619750" y="5229225"/>
            <a:ext cx="6286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B64DA"/>
            </a:solidFill>
            <a:prstDash val="solid"/>
            <a:tailEnd type="arrow" w="sm" len="sm"/>
          </a:ln>
        </p:spPr>
      </p:cxnSp>
      <p:cxnSp>
        <p:nvCxnSpPr>
          <p:cNvPr id="63" name=""/>
          <p:cNvCxnSpPr>
            <a:stCxn xmlns:a="http://schemas.openxmlformats.org/drawingml/2006/main" id="24" idx="3"/>
            <a:endCxn xmlns:a="http://schemas.openxmlformats.org/drawingml/2006/main" id="25" idx="1"/>
          </p:cNvCxnSpPr>
          <p:nvPr/>
        </p:nvCxnSpPr>
        <p:spPr>
          <a:xfrm xmlns:a="http://schemas.openxmlformats.org/drawingml/2006/main">
            <a:off x="8343900" y="5229225"/>
            <a:ext cx="6286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FF6B4A"/>
            </a:solidFill>
            <a:prstDash val="solid"/>
            <a:tailEnd type="arrow" w="sm" len="sm"/>
          </a:ln>
        </p:spPr>
      </p:cxnSp>
      <p:sp>
        <p:nvSpPr>
          <p:cNvPr id="29" name="text-2115">
            <a:extLst xmlns:a="http://schemas.openxmlformats.org/drawingml/2006/main">
              <a:ext uri="{FF2B5EF4-FFF2-40B4-BE49-F238E27FC236}">
                <a16:creationId xmlns:a16="http://schemas.microsoft.com/office/drawing/2014/main" id="{D536B4DE-B7F1-4B24-91A2-19D98907C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5657850"/>
            <a:ext cx="6400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四道閘門都通過，才進入研究報告；否則標示未確認</a:t>
            </a:r>
          </a:p>
        </p:txBody>
      </p:sp>
      <p:sp>
        <p:nvSpPr>
          <p:cNvPr id="30" name="text-2417">
            <a:extLst xmlns:a="http://schemas.openxmlformats.org/drawingml/2006/main">
              <a:ext uri="{FF2B5EF4-FFF2-40B4-BE49-F238E27FC236}">
                <a16:creationId xmlns:a16="http://schemas.microsoft.com/office/drawing/2014/main" id="{CA55C03B-1B53-4FFD-87F4-887F32032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2457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bff39f8e9c634317"/>
              </a:rPr>
              <a:t>Antigravity ↗</a:t>
            </a: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d872a209fc7d4dfa"/>
              </a:rPr>
              <a:t>Codex ↗</a:t>
            </a:r>
          </a:p>
        </p:txBody>
      </p:sp>
      <p:sp>
        <p:nvSpPr>
          <p:cNvPr id="31" name="shape-2544">
            <a:extLst xmlns:a="http://schemas.openxmlformats.org/drawingml/2006/main">
              <a:ext uri="{FF2B5EF4-FFF2-40B4-BE49-F238E27FC236}">
                <a16:creationId xmlns:a16="http://schemas.microsoft.com/office/drawing/2014/main" id="{A860F30C-1B77-4419-BF10-E3B7F4743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247650"/>
            <a:ext cx="1828800" cy="11239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pic>
        <p:nvPicPr>
          <p:cNvPr id="6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efc0c28c9d4e64"/>
          <a:stretch xmlns:a="http://schemas.openxmlformats.org/drawingml/2006/main"/>
        </p:blipFill>
        <p:spPr>
          <a:xfrm xmlns:a="http://schemas.openxmlformats.org/drawingml/2006/main">
            <a:off x="9925050" y="314325"/>
            <a:ext cx="800100" cy="800100"/>
          </a:xfrm>
          <a:prstGeom xmlns:a="http://schemas.openxmlformats.org/drawingml/2006/main" prst="roundRect">
            <a:avLst>
              <a:gd name="adj" fmla="val 9524"/>
            </a:avLst>
          </a:prstGeom>
        </p:spPr>
      </p:pic>
      <p:sp>
        <p:nvSpPr>
          <p:cNvPr id="33" name="text-2545">
            <a:extLst xmlns:a="http://schemas.openxmlformats.org/drawingml/2006/main">
              <a:ext uri="{FF2B5EF4-FFF2-40B4-BE49-F238E27FC236}">
                <a16:creationId xmlns:a16="http://schemas.microsoft.com/office/drawing/2014/main" id="{AB003020-42CD-42EB-B650-5E5AA67EC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1133475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Antigravity</a:t>
            </a:r>
          </a:p>
        </p:txBody>
      </p:sp>
      <p:pic>
        <p:nvPicPr>
          <p:cNvPr id="6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905f940cba43f1"/>
          <a:stretch xmlns:a="http://schemas.openxmlformats.org/drawingml/2006/main"/>
        </p:blipFill>
        <p:spPr>
          <a:xfrm xmlns:a="http://schemas.openxmlformats.org/drawingml/2006/main">
            <a:off x="10801350" y="314325"/>
            <a:ext cx="800100" cy="800100"/>
          </a:xfrm>
          <a:prstGeom xmlns:a="http://schemas.openxmlformats.org/drawingml/2006/main" prst="roundRect">
            <a:avLst>
              <a:gd name="adj" fmla="val 9524"/>
            </a:avLst>
          </a:prstGeom>
        </p:spPr>
      </p:pic>
      <p:sp>
        <p:nvSpPr>
          <p:cNvPr id="35" name="text-2546">
            <a:extLst xmlns:a="http://schemas.openxmlformats.org/drawingml/2006/main">
              <a:ext uri="{FF2B5EF4-FFF2-40B4-BE49-F238E27FC236}">
                <a16:creationId xmlns:a16="http://schemas.microsoft.com/office/drawing/2014/main" id="{23ED422D-D709-4178-9569-FCF7C181B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1133475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Codex</a:t>
            </a:r>
          </a:p>
        </p:txBody>
      </p:sp>
    </p:spTree>
    <p:extLst>
      <p:ext uri="{BB962C8B-B14F-4D97-AF65-F5344CB8AC3E}">
        <p14:creationId xmlns:p14="http://schemas.microsoft.com/office/powerpoint/2010/main" val="1657333027"/>
      </p:ext>
    </p:extLst>
  </p:cSld>
</p:sld>
</file>

<file path=ppt/slides/slide56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text-2116">
            <a:extLst xmlns:a="http://schemas.openxmlformats.org/drawingml/2006/main">
              <a:ext uri="{FF2B5EF4-FFF2-40B4-BE49-F238E27FC236}">
                <a16:creationId xmlns:a16="http://schemas.microsoft.com/office/drawing/2014/main" id="{57FB19E0-6E35-4AE3-8925-6D23DBAFE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HANDS-ON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93D106D-2366-41F6-8AD9-3A7D7AB25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87058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實作 D｜PIRLS 風格合成資料分析</a:t>
            </a:r>
          </a:p>
        </p:txBody>
      </p:sp>
      <p:cxnSp>
        <p:nvCxnSpPr>
          <p:cNvPr id="27" name="shape-2117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2118">
            <a:extLst xmlns:a="http://schemas.openxmlformats.org/drawingml/2006/main">
              <a:ext uri="{FF2B5EF4-FFF2-40B4-BE49-F238E27FC236}">
                <a16:creationId xmlns:a16="http://schemas.microsoft.com/office/drawing/2014/main" id="{60592127-8AAC-4650-B73A-2478E6F62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05B248B3-4578-4779-9012-0F09985BB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56</a:t>
            </a:r>
          </a:p>
        </p:txBody>
      </p:sp>
      <p:sp>
        <p:nvSpPr>
          <p:cNvPr id="6" name="text-2119">
            <a:extLst xmlns:a="http://schemas.openxmlformats.org/drawingml/2006/main">
              <a:ext uri="{FF2B5EF4-FFF2-40B4-BE49-F238E27FC236}">
                <a16:creationId xmlns:a16="http://schemas.microsoft.com/office/drawing/2014/main" id="{871829C8-102E-417F-BF39-71860EC9E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2000250" cy="20002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31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20</a:t>
            </a:r>
          </a:p>
          <a:p xmlns:a="http://schemas.openxmlformats.org/drawingml/2006/main">
            <a:pPr algn="ctr">
              <a:lnSpc>
                <a:spcPct val="108000"/>
              </a:lnSpc>
              <a:buNone/>
              <a:defRPr sz="31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分鐘</a:t>
            </a:r>
          </a:p>
        </p:txBody>
      </p:sp>
      <p:sp>
        <p:nvSpPr>
          <p:cNvPr id="7" name="text-2120">
            <a:extLst xmlns:a="http://schemas.openxmlformats.org/drawingml/2006/main">
              <a:ext uri="{FF2B5EF4-FFF2-40B4-BE49-F238E27FC236}">
                <a16:creationId xmlns:a16="http://schemas.microsoft.com/office/drawing/2014/main" id="{A197EB55-194B-4115-8B52-BFAAEEACD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1733550"/>
            <a:ext cx="3143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21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操作步驟</a:t>
            </a:r>
          </a:p>
        </p:txBody>
      </p:sp>
      <p:sp>
        <p:nvSpPr>
          <p:cNvPr id="8" name="text-2121">
            <a:extLst xmlns:a="http://schemas.openxmlformats.org/drawingml/2006/main">
              <a:ext uri="{FF2B5EF4-FFF2-40B4-BE49-F238E27FC236}">
                <a16:creationId xmlns:a16="http://schemas.microsoft.com/office/drawing/2014/main" id="{1346ECCE-EF70-4D2D-9E81-B6B074DEE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240030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2EDF8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1</a:t>
            </a:r>
          </a:p>
        </p:txBody>
      </p:sp>
      <p:sp>
        <p:nvSpPr>
          <p:cNvPr id="9" name="text-2122">
            <a:extLst xmlns:a="http://schemas.openxmlformats.org/drawingml/2006/main">
              <a:ext uri="{FF2B5EF4-FFF2-40B4-BE49-F238E27FC236}">
                <a16:creationId xmlns:a16="http://schemas.microsoft.com/office/drawing/2014/main" id="{AE6D6C38-78AB-41A0-B7C0-57B85A38B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2400300"/>
            <a:ext cx="5048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載入 CSV、答案鍵與簡答題編碼規準</a:t>
            </a:r>
          </a:p>
        </p:txBody>
      </p:sp>
      <p:sp>
        <p:nvSpPr>
          <p:cNvPr id="10" name="text-2123">
            <a:extLst xmlns:a="http://schemas.openxmlformats.org/drawingml/2006/main">
              <a:ext uri="{FF2B5EF4-FFF2-40B4-BE49-F238E27FC236}">
                <a16:creationId xmlns:a16="http://schemas.microsoft.com/office/drawing/2014/main" id="{0C4B3B7A-7AC0-4208-AE72-A4BE88EE4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310515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2EDF8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2</a:t>
            </a:r>
          </a:p>
        </p:txBody>
      </p:sp>
      <p:sp>
        <p:nvSpPr>
          <p:cNvPr id="11" name="text-2124">
            <a:extLst xmlns:a="http://schemas.openxmlformats.org/drawingml/2006/main">
              <a:ext uri="{FF2B5EF4-FFF2-40B4-BE49-F238E27FC236}">
                <a16:creationId xmlns:a16="http://schemas.microsoft.com/office/drawing/2014/main" id="{1E99E9DD-2020-4301-B411-C03AAD14A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3105150"/>
            <a:ext cx="5048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先做缺漏與非法值檢查</a:t>
            </a:r>
          </a:p>
        </p:txBody>
      </p:sp>
      <p:sp>
        <p:nvSpPr>
          <p:cNvPr id="12" name="text-2125">
            <a:extLst xmlns:a="http://schemas.openxmlformats.org/drawingml/2006/main">
              <a:ext uri="{FF2B5EF4-FFF2-40B4-BE49-F238E27FC236}">
                <a16:creationId xmlns:a16="http://schemas.microsoft.com/office/drawing/2014/main" id="{CD8CFAC9-486C-409F-9823-474FCE382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381000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2EDF8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3</a:t>
            </a:r>
          </a:p>
        </p:txBody>
      </p:sp>
      <p:sp>
        <p:nvSpPr>
          <p:cNvPr id="13" name="text-2126">
            <a:extLst xmlns:a="http://schemas.openxmlformats.org/drawingml/2006/main">
              <a:ext uri="{FF2B5EF4-FFF2-40B4-BE49-F238E27FC236}">
                <a16:creationId xmlns:a16="http://schemas.microsoft.com/office/drawing/2014/main" id="{E49538C6-7A81-4CB7-9852-DE748D22E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3810000"/>
            <a:ext cx="5048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計算選擇題答對率與選項分布</a:t>
            </a:r>
          </a:p>
        </p:txBody>
      </p:sp>
      <p:sp>
        <p:nvSpPr>
          <p:cNvPr id="14" name="text-2127">
            <a:extLst xmlns:a="http://schemas.openxmlformats.org/drawingml/2006/main">
              <a:ext uri="{FF2B5EF4-FFF2-40B4-BE49-F238E27FC236}">
                <a16:creationId xmlns:a16="http://schemas.microsoft.com/office/drawing/2014/main" id="{54D28EFC-622C-43DF-AE28-9370ACC17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451485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2EDF8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4</a:t>
            </a:r>
          </a:p>
        </p:txBody>
      </p:sp>
      <p:sp>
        <p:nvSpPr>
          <p:cNvPr id="15" name="text-2128">
            <a:extLst xmlns:a="http://schemas.openxmlformats.org/drawingml/2006/main">
              <a:ext uri="{FF2B5EF4-FFF2-40B4-BE49-F238E27FC236}">
                <a16:creationId xmlns:a16="http://schemas.microsoft.com/office/drawing/2014/main" id="{A104F608-0A61-4C22-A0F4-4DD6F94BE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4514850"/>
            <a:ext cx="5048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讓 AI 初編簡答並與講師參考編碼比較</a:t>
            </a:r>
          </a:p>
        </p:txBody>
      </p:sp>
      <p:sp>
        <p:nvSpPr>
          <p:cNvPr id="16" name="shape-2129">
            <a:extLst xmlns:a="http://schemas.openxmlformats.org/drawingml/2006/main">
              <a:ext uri="{FF2B5EF4-FFF2-40B4-BE49-F238E27FC236}">
                <a16:creationId xmlns:a16="http://schemas.microsoft.com/office/drawing/2014/main" id="{3CC689B9-5BBE-4373-BB2A-88F435F8A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1790700"/>
            <a:ext cx="2362200" cy="3905250"/>
          </a:xfrm>
          <a:prstGeom xmlns:a="http://schemas.openxmlformats.org/drawingml/2006/main" prst="roundRect">
            <a:avLst>
              <a:gd name="adj" fmla="val 645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7" name="text-2130">
            <a:extLst xmlns:a="http://schemas.openxmlformats.org/drawingml/2006/main">
              <a:ext uri="{FF2B5EF4-FFF2-40B4-BE49-F238E27FC236}">
                <a16:creationId xmlns:a16="http://schemas.microsoft.com/office/drawing/2014/main" id="{B8D83E48-808F-43E4-9837-3995F0DC6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057400"/>
            <a:ext cx="18669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1">
                <a:solidFill>
                  <a:srgbClr val="FF6B4A"/>
                </a:solidFill>
                <a:latin typeface="Noto Sans TC"/>
                <a:ea typeface="Noto Sans TC"/>
                <a:cs typeface="Noto Sans TC"/>
              </a:defRPr>
            </a:pPr>
            <a:r>
              <a:rPr sz="1725" b="1">
                <a:solidFill>
                  <a:srgbClr val="FF6B4A"/>
                </a:solidFill>
                <a:latin typeface="Noto Sans TC"/>
                <a:ea typeface="Noto Sans TC"/>
                <a:cs typeface="Noto Sans TC"/>
              </a:rPr>
              <a:t>完成條件</a:t>
            </a:r>
          </a:p>
        </p:txBody>
      </p:sp>
      <p:sp>
        <p:nvSpPr>
          <p:cNvPr id="18" name="text-2131">
            <a:extLst xmlns:a="http://schemas.openxmlformats.org/drawingml/2006/main">
              <a:ext uri="{FF2B5EF4-FFF2-40B4-BE49-F238E27FC236}">
                <a16:creationId xmlns:a16="http://schemas.microsoft.com/office/drawing/2014/main" id="{94FED611-6CD7-492B-97D8-BD703AE85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705100"/>
            <a:ext cx="18669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✓ 不含真實個資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✓ 選擇題與簡答題分流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✓ 列出所有不一致案例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✓ 報告標示限制與未確認</a:t>
            </a:r>
          </a:p>
        </p:txBody>
      </p:sp>
      <p:sp>
        <p:nvSpPr>
          <p:cNvPr id="19" name="text-2418">
            <a:extLst xmlns:a="http://schemas.openxmlformats.org/drawingml/2006/main">
              <a:ext uri="{FF2B5EF4-FFF2-40B4-BE49-F238E27FC236}">
                <a16:creationId xmlns:a16="http://schemas.microsoft.com/office/drawing/2014/main" id="{8528DBFE-EB84-48F9-8F2A-D16693ECE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2457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e6406bef61494f50"/>
              </a:rPr>
              <a:t>Antigravity ↗</a:t>
            </a: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8af353597f9a4101"/>
              </a:rPr>
              <a:t>Codex ↗</a:t>
            </a:r>
          </a:p>
        </p:txBody>
      </p:sp>
      <p:sp>
        <p:nvSpPr>
          <p:cNvPr id="20" name="shape-2547">
            <a:extLst xmlns:a="http://schemas.openxmlformats.org/drawingml/2006/main">
              <a:ext uri="{FF2B5EF4-FFF2-40B4-BE49-F238E27FC236}">
                <a16:creationId xmlns:a16="http://schemas.microsoft.com/office/drawing/2014/main" id="{87D99911-D6E6-438F-92CF-AA8B37473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247650"/>
            <a:ext cx="1828800" cy="11239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pic>
        <p:nvPicPr>
          <p:cNvPr id="4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94b0509ada4806"/>
          <a:stretch xmlns:a="http://schemas.openxmlformats.org/drawingml/2006/main"/>
        </p:blipFill>
        <p:spPr>
          <a:xfrm xmlns:a="http://schemas.openxmlformats.org/drawingml/2006/main">
            <a:off x="9925050" y="314325"/>
            <a:ext cx="800100" cy="800100"/>
          </a:xfrm>
          <a:prstGeom xmlns:a="http://schemas.openxmlformats.org/drawingml/2006/main" prst="roundRect">
            <a:avLst>
              <a:gd name="adj" fmla="val 9524"/>
            </a:avLst>
          </a:prstGeom>
        </p:spPr>
      </p:pic>
      <p:sp>
        <p:nvSpPr>
          <p:cNvPr id="22" name="text-2548">
            <a:extLst xmlns:a="http://schemas.openxmlformats.org/drawingml/2006/main">
              <a:ext uri="{FF2B5EF4-FFF2-40B4-BE49-F238E27FC236}">
                <a16:creationId xmlns:a16="http://schemas.microsoft.com/office/drawing/2014/main" id="{E7720BDE-5F60-44E3-B6F4-ECF2A05F5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1133475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Antigravity</a:t>
            </a:r>
          </a:p>
        </p:txBody>
      </p:sp>
      <p:pic>
        <p:nvPicPr>
          <p:cNvPr id="4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39902169654bcf"/>
          <a:stretch xmlns:a="http://schemas.openxmlformats.org/drawingml/2006/main"/>
        </p:blipFill>
        <p:spPr>
          <a:xfrm xmlns:a="http://schemas.openxmlformats.org/drawingml/2006/main">
            <a:off x="10801350" y="314325"/>
            <a:ext cx="800100" cy="800100"/>
          </a:xfrm>
          <a:prstGeom xmlns:a="http://schemas.openxmlformats.org/drawingml/2006/main" prst="roundRect">
            <a:avLst>
              <a:gd name="adj" fmla="val 9524"/>
            </a:avLst>
          </a:prstGeom>
        </p:spPr>
      </p:pic>
      <p:sp>
        <p:nvSpPr>
          <p:cNvPr id="24" name="text-2549">
            <a:extLst xmlns:a="http://schemas.openxmlformats.org/drawingml/2006/main">
              <a:ext uri="{FF2B5EF4-FFF2-40B4-BE49-F238E27FC236}">
                <a16:creationId xmlns:a16="http://schemas.microsoft.com/office/drawing/2014/main" id="{DF8EC442-F07D-4C63-89CB-399797F0A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1133475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Codex</a:t>
            </a:r>
          </a:p>
        </p:txBody>
      </p:sp>
    </p:spTree>
    <p:extLst>
      <p:ext uri="{BB962C8B-B14F-4D97-AF65-F5344CB8AC3E}">
        <p14:creationId xmlns:p14="http://schemas.microsoft.com/office/powerpoint/2010/main" val="37551982"/>
      </p:ext>
    </p:extLst>
  </p:cSld>
</p:sld>
</file>

<file path=ppt/slides/slide57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text-2132">
            <a:extLst xmlns:a="http://schemas.openxmlformats.org/drawingml/2006/main">
              <a:ext uri="{FF2B5EF4-FFF2-40B4-BE49-F238E27FC236}">
                <a16:creationId xmlns:a16="http://schemas.microsoft.com/office/drawing/2014/main" id="{AD0D8852-1EDB-427F-8BE8-FD36E2083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ADVANCED USE CASES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88FE081-1059-42FF-8FB3-D0F8E3048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87058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大學教學的 Agent Skills 應用地圖</a:t>
            </a:r>
          </a:p>
        </p:txBody>
      </p:sp>
      <p:cxnSp>
        <p:nvCxnSpPr>
          <p:cNvPr id="38" name="shape-2133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2134">
            <a:extLst xmlns:a="http://schemas.openxmlformats.org/drawingml/2006/main">
              <a:ext uri="{FF2B5EF4-FFF2-40B4-BE49-F238E27FC236}">
                <a16:creationId xmlns:a16="http://schemas.microsoft.com/office/drawing/2014/main" id="{BC080BCF-056D-428A-BFA5-D306DBFAE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D6E75B41-E641-4A70-9BF7-857B1AF29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57</a:t>
            </a:r>
          </a:p>
        </p:txBody>
      </p:sp>
      <p:sp>
        <p:nvSpPr>
          <p:cNvPr id="6" name="shape-2135">
            <a:extLst xmlns:a="http://schemas.openxmlformats.org/drawingml/2006/main">
              <a:ext uri="{FF2B5EF4-FFF2-40B4-BE49-F238E27FC236}">
                <a16:creationId xmlns:a16="http://schemas.microsoft.com/office/drawing/2014/main" id="{20AA03E3-2FBC-48C1-AB7C-5B44AB290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1685925" cy="4305300"/>
          </a:xfrm>
          <a:prstGeom xmlns:a="http://schemas.openxmlformats.org/drawingml/2006/main" prst="roundRect">
            <a:avLst>
              <a:gd name="adj" fmla="val 9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7" name="text-2136">
            <a:extLst xmlns:a="http://schemas.openxmlformats.org/drawingml/2006/main">
              <a:ext uri="{FF2B5EF4-FFF2-40B4-BE49-F238E27FC236}">
                <a16:creationId xmlns:a16="http://schemas.microsoft.com/office/drawing/2014/main" id="{8698C10D-6CC7-45DB-97CB-88F7A20A8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01</a:t>
            </a:r>
          </a:p>
        </p:txBody>
      </p:sp>
      <p:sp>
        <p:nvSpPr>
          <p:cNvPr id="8" name="text-2137">
            <a:extLst xmlns:a="http://schemas.openxmlformats.org/drawingml/2006/main">
              <a:ext uri="{FF2B5EF4-FFF2-40B4-BE49-F238E27FC236}">
                <a16:creationId xmlns:a16="http://schemas.microsoft.com/office/drawing/2014/main" id="{CFA2C499-A7F2-4AD0-A829-B02D57625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57450"/>
            <a:ext cx="12668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課程設計</a:t>
            </a:r>
          </a:p>
        </p:txBody>
      </p:sp>
      <p:sp>
        <p:nvSpPr>
          <p:cNvPr id="9" name="text-2138">
            <a:extLst xmlns:a="http://schemas.openxmlformats.org/drawingml/2006/main">
              <a:ext uri="{FF2B5EF4-FFF2-40B4-BE49-F238E27FC236}">
                <a16:creationId xmlns:a16="http://schemas.microsoft.com/office/drawing/2014/main" id="{7D5ED5CA-5E2F-47D7-BC3A-90D81D840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28950"/>
            <a:ext cx="1266825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課綱一致性、學習目標與評量對齊、週次負荷檢核。</a:t>
            </a:r>
          </a:p>
        </p:txBody>
      </p:sp>
      <p:sp>
        <p:nvSpPr>
          <p:cNvPr id="10" name="shape-2139">
            <a:extLst xmlns:a="http://schemas.openxmlformats.org/drawingml/2006/main">
              <a:ext uri="{FF2B5EF4-FFF2-40B4-BE49-F238E27FC236}">
                <a16:creationId xmlns:a16="http://schemas.microsoft.com/office/drawing/2014/main" id="{12C8B6D0-8B03-4D76-B19B-7FE9D780B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9825" y="1676400"/>
            <a:ext cx="1685925" cy="4305300"/>
          </a:xfrm>
          <a:prstGeom xmlns:a="http://schemas.openxmlformats.org/drawingml/2006/main" prst="roundRect">
            <a:avLst>
              <a:gd name="adj" fmla="val 9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1" name="text-2140">
            <a:extLst xmlns:a="http://schemas.openxmlformats.org/drawingml/2006/main">
              <a:ext uri="{FF2B5EF4-FFF2-40B4-BE49-F238E27FC236}">
                <a16:creationId xmlns:a16="http://schemas.microsoft.com/office/drawing/2014/main" id="{ED130B9B-75AC-4C31-ADB7-CC9CADE03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02</a:t>
            </a:r>
          </a:p>
        </p:txBody>
      </p:sp>
      <p:sp>
        <p:nvSpPr>
          <p:cNvPr id="12" name="text-2141">
            <a:extLst xmlns:a="http://schemas.openxmlformats.org/drawingml/2006/main">
              <a:ext uri="{FF2B5EF4-FFF2-40B4-BE49-F238E27FC236}">
                <a16:creationId xmlns:a16="http://schemas.microsoft.com/office/drawing/2014/main" id="{1DDD74FC-7525-40FB-878D-09EEB8C98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2457450"/>
            <a:ext cx="12668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研究與閱讀</a:t>
            </a:r>
          </a:p>
        </p:txBody>
      </p:sp>
      <p:sp>
        <p:nvSpPr>
          <p:cNvPr id="13" name="text-2142">
            <a:extLst xmlns:a="http://schemas.openxmlformats.org/drawingml/2006/main">
              <a:ext uri="{FF2B5EF4-FFF2-40B4-BE49-F238E27FC236}">
                <a16:creationId xmlns:a16="http://schemas.microsoft.com/office/drawing/2014/main" id="{FEED78F6-CD68-4F3B-A8E7-EDB47F368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3028950"/>
            <a:ext cx="1266825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文獻整理、觀點矩陣、研究限制與引用追查。</a:t>
            </a:r>
          </a:p>
        </p:txBody>
      </p:sp>
      <p:sp>
        <p:nvSpPr>
          <p:cNvPr id="14" name="shape-2143">
            <a:extLst xmlns:a="http://schemas.openxmlformats.org/drawingml/2006/main">
              <a:ext uri="{FF2B5EF4-FFF2-40B4-BE49-F238E27FC236}">
                <a16:creationId xmlns:a16="http://schemas.microsoft.com/office/drawing/2014/main" id="{3B3F2028-D1AE-4AA5-ADE6-90958D198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1676400"/>
            <a:ext cx="1685925" cy="4305300"/>
          </a:xfrm>
          <a:prstGeom xmlns:a="http://schemas.openxmlformats.org/drawingml/2006/main" prst="roundRect">
            <a:avLst>
              <a:gd name="adj" fmla="val 9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5" name="text-2144">
            <a:extLst xmlns:a="http://schemas.openxmlformats.org/drawingml/2006/main">
              <a:ext uri="{FF2B5EF4-FFF2-40B4-BE49-F238E27FC236}">
                <a16:creationId xmlns:a16="http://schemas.microsoft.com/office/drawing/2014/main" id="{8CBC59BC-CDA6-42FD-AFD8-04B784803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03</a:t>
            </a:r>
          </a:p>
        </p:txBody>
      </p:sp>
      <p:sp>
        <p:nvSpPr>
          <p:cNvPr id="16" name="text-2145">
            <a:extLst xmlns:a="http://schemas.openxmlformats.org/drawingml/2006/main">
              <a:ext uri="{FF2B5EF4-FFF2-40B4-BE49-F238E27FC236}">
                <a16:creationId xmlns:a16="http://schemas.microsoft.com/office/drawing/2014/main" id="{DC1EDEA3-02DD-4B7C-BFD0-EF0EF25DB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457450"/>
            <a:ext cx="12668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教材製作</a:t>
            </a:r>
          </a:p>
        </p:txBody>
      </p:sp>
      <p:sp>
        <p:nvSpPr>
          <p:cNvPr id="17" name="text-2146">
            <a:extLst xmlns:a="http://schemas.openxmlformats.org/drawingml/2006/main">
              <a:ext uri="{FF2B5EF4-FFF2-40B4-BE49-F238E27FC236}">
                <a16:creationId xmlns:a16="http://schemas.microsoft.com/office/drawing/2014/main" id="{25ADC250-9D10-4B0A-9CD3-034984D79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028950"/>
            <a:ext cx="1266825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簡報、互動網站、圖表、字幕與多格式轉換。</a:t>
            </a:r>
          </a:p>
        </p:txBody>
      </p:sp>
      <p:sp>
        <p:nvSpPr>
          <p:cNvPr id="18" name="shape-2147">
            <a:extLst xmlns:a="http://schemas.openxmlformats.org/drawingml/2006/main">
              <a:ext uri="{FF2B5EF4-FFF2-40B4-BE49-F238E27FC236}">
                <a16:creationId xmlns:a16="http://schemas.microsoft.com/office/drawing/2014/main" id="{296252D4-81F4-4A13-96FF-5B5421192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1676400"/>
            <a:ext cx="1685925" cy="4305300"/>
          </a:xfrm>
          <a:prstGeom xmlns:a="http://schemas.openxmlformats.org/drawingml/2006/main" prst="roundRect">
            <a:avLst>
              <a:gd name="adj" fmla="val 9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9" name="text-2148">
            <a:extLst xmlns:a="http://schemas.openxmlformats.org/drawingml/2006/main">
              <a:ext uri="{FF2B5EF4-FFF2-40B4-BE49-F238E27FC236}">
                <a16:creationId xmlns:a16="http://schemas.microsoft.com/office/drawing/2014/main" id="{B5F4B55F-C7BC-48BE-8D46-FCEC30C31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04</a:t>
            </a:r>
          </a:p>
        </p:txBody>
      </p:sp>
      <p:sp>
        <p:nvSpPr>
          <p:cNvPr id="20" name="text-2149">
            <a:extLst xmlns:a="http://schemas.openxmlformats.org/drawingml/2006/main">
              <a:ext uri="{FF2B5EF4-FFF2-40B4-BE49-F238E27FC236}">
                <a16:creationId xmlns:a16="http://schemas.microsoft.com/office/drawing/2014/main" id="{258E0DE8-D717-43B6-AD8E-9AC21ACC6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457450"/>
            <a:ext cx="12668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學習支持</a:t>
            </a:r>
          </a:p>
        </p:txBody>
      </p:sp>
      <p:sp>
        <p:nvSpPr>
          <p:cNvPr id="21" name="text-2150">
            <a:extLst xmlns:a="http://schemas.openxmlformats.org/drawingml/2006/main">
              <a:ext uri="{FF2B5EF4-FFF2-40B4-BE49-F238E27FC236}">
                <a16:creationId xmlns:a16="http://schemas.microsoft.com/office/drawing/2014/main" id="{2C66FC55-F9DF-4225-A7D3-08539D00A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3028950"/>
            <a:ext cx="1266825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形成性回饋、差異化支架、常見迷思與練習生成。</a:t>
            </a:r>
          </a:p>
        </p:txBody>
      </p:sp>
      <p:sp>
        <p:nvSpPr>
          <p:cNvPr id="22" name="shape-2151">
            <a:extLst xmlns:a="http://schemas.openxmlformats.org/drawingml/2006/main">
              <a:ext uri="{FF2B5EF4-FFF2-40B4-BE49-F238E27FC236}">
                <a16:creationId xmlns:a16="http://schemas.microsoft.com/office/drawing/2014/main" id="{C3985994-512E-4F8B-AE8C-F5F65CC73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1676400"/>
            <a:ext cx="1685925" cy="4305300"/>
          </a:xfrm>
          <a:prstGeom xmlns:a="http://schemas.openxmlformats.org/drawingml/2006/main" prst="roundRect">
            <a:avLst>
              <a:gd name="adj" fmla="val 9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23" name="text-2152">
            <a:extLst xmlns:a="http://schemas.openxmlformats.org/drawingml/2006/main">
              <a:ext uri="{FF2B5EF4-FFF2-40B4-BE49-F238E27FC236}">
                <a16:creationId xmlns:a16="http://schemas.microsoft.com/office/drawing/2014/main" id="{B18463BC-1D04-4A1A-8DBC-A0786B9CA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05</a:t>
            </a:r>
          </a:p>
        </p:txBody>
      </p:sp>
      <p:sp>
        <p:nvSpPr>
          <p:cNvPr id="24" name="text-2153">
            <a:extLst xmlns:a="http://schemas.openxmlformats.org/drawingml/2006/main">
              <a:ext uri="{FF2B5EF4-FFF2-40B4-BE49-F238E27FC236}">
                <a16:creationId xmlns:a16="http://schemas.microsoft.com/office/drawing/2014/main" id="{766B402A-4339-4680-9AAD-42BE889C6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2457450"/>
            <a:ext cx="12668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品質保證</a:t>
            </a:r>
          </a:p>
        </p:txBody>
      </p:sp>
      <p:sp>
        <p:nvSpPr>
          <p:cNvPr id="25" name="text-2154">
            <a:extLst xmlns:a="http://schemas.openxmlformats.org/drawingml/2006/main">
              <a:ext uri="{FF2B5EF4-FFF2-40B4-BE49-F238E27FC236}">
                <a16:creationId xmlns:a16="http://schemas.microsoft.com/office/drawing/2014/main" id="{60B0EF93-EE85-4FF9-B401-7369AEA1C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3028950"/>
            <a:ext cx="1266825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RWD、無障礙、連結、內容依據與版本檢查。</a:t>
            </a:r>
          </a:p>
        </p:txBody>
      </p:sp>
      <p:sp>
        <p:nvSpPr>
          <p:cNvPr id="26" name="shape-2155">
            <a:extLst xmlns:a="http://schemas.openxmlformats.org/drawingml/2006/main">
              <a:ext uri="{FF2B5EF4-FFF2-40B4-BE49-F238E27FC236}">
                <a16:creationId xmlns:a16="http://schemas.microsoft.com/office/drawing/2014/main" id="{134B9E7C-D72D-4450-8F9F-AB8F26475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91725" y="1676400"/>
            <a:ext cx="1685925" cy="4305300"/>
          </a:xfrm>
          <a:prstGeom xmlns:a="http://schemas.openxmlformats.org/drawingml/2006/main" prst="roundRect">
            <a:avLst>
              <a:gd name="adj" fmla="val 9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27" name="text-2156">
            <a:extLst xmlns:a="http://schemas.openxmlformats.org/drawingml/2006/main">
              <a:ext uri="{FF2B5EF4-FFF2-40B4-BE49-F238E27FC236}">
                <a16:creationId xmlns:a16="http://schemas.microsoft.com/office/drawing/2014/main" id="{4BB7E6B3-F736-46DE-8AF1-346B124C7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01275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06</a:t>
            </a:r>
          </a:p>
        </p:txBody>
      </p:sp>
      <p:sp>
        <p:nvSpPr>
          <p:cNvPr id="28" name="text-2157">
            <a:extLst xmlns:a="http://schemas.openxmlformats.org/drawingml/2006/main">
              <a:ext uri="{FF2B5EF4-FFF2-40B4-BE49-F238E27FC236}">
                <a16:creationId xmlns:a16="http://schemas.microsoft.com/office/drawing/2014/main" id="{66C0B44E-6BCB-445F-B2D2-B29EA0D6A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01275" y="2457450"/>
            <a:ext cx="12668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部署交付</a:t>
            </a:r>
          </a:p>
        </p:txBody>
      </p:sp>
      <p:sp>
        <p:nvSpPr>
          <p:cNvPr id="29" name="text-2158">
            <a:extLst xmlns:a="http://schemas.openxmlformats.org/drawingml/2006/main">
              <a:ext uri="{FF2B5EF4-FFF2-40B4-BE49-F238E27FC236}">
                <a16:creationId xmlns:a16="http://schemas.microsoft.com/office/drawing/2014/main" id="{7805E4FD-325E-48E9-913F-F146D31C4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01275" y="3028950"/>
            <a:ext cx="1266825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Sites、Pages、文件、測試證據與團隊交接。</a:t>
            </a:r>
          </a:p>
        </p:txBody>
      </p:sp>
      <p:sp>
        <p:nvSpPr>
          <p:cNvPr id="30" name="text-2419">
            <a:extLst xmlns:a="http://schemas.openxmlformats.org/drawingml/2006/main">
              <a:ext uri="{FF2B5EF4-FFF2-40B4-BE49-F238E27FC236}">
                <a16:creationId xmlns:a16="http://schemas.microsoft.com/office/drawing/2014/main" id="{67F340F3-488F-4E3C-8E70-26913A8CD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2457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7c4b837823354636"/>
              </a:rPr>
              <a:t>Antigravity ↗</a:t>
            </a: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4c3f972cf05b45d1"/>
              </a:rPr>
              <a:t>Codex ↗</a:t>
            </a:r>
          </a:p>
        </p:txBody>
      </p:sp>
      <p:sp>
        <p:nvSpPr>
          <p:cNvPr id="31" name="shape-2550">
            <a:extLst xmlns:a="http://schemas.openxmlformats.org/drawingml/2006/main">
              <a:ext uri="{FF2B5EF4-FFF2-40B4-BE49-F238E27FC236}">
                <a16:creationId xmlns:a16="http://schemas.microsoft.com/office/drawing/2014/main" id="{32235918-6D9D-4FED-A34F-1125A57C2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247650"/>
            <a:ext cx="1828800" cy="11239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pic>
        <p:nvPicPr>
          <p:cNvPr id="6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57a8f44bc54106"/>
          <a:stretch xmlns:a="http://schemas.openxmlformats.org/drawingml/2006/main"/>
        </p:blipFill>
        <p:spPr>
          <a:xfrm xmlns:a="http://schemas.openxmlformats.org/drawingml/2006/main">
            <a:off x="9925050" y="314325"/>
            <a:ext cx="800100" cy="800100"/>
          </a:xfrm>
          <a:prstGeom xmlns:a="http://schemas.openxmlformats.org/drawingml/2006/main" prst="roundRect">
            <a:avLst>
              <a:gd name="adj" fmla="val 9524"/>
            </a:avLst>
          </a:prstGeom>
        </p:spPr>
      </p:pic>
      <p:sp>
        <p:nvSpPr>
          <p:cNvPr id="33" name="text-2551">
            <a:extLst xmlns:a="http://schemas.openxmlformats.org/drawingml/2006/main">
              <a:ext uri="{FF2B5EF4-FFF2-40B4-BE49-F238E27FC236}">
                <a16:creationId xmlns:a16="http://schemas.microsoft.com/office/drawing/2014/main" id="{A23B5615-C3B5-4926-B2A0-F86F2D75D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1133475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Antigravity</a:t>
            </a:r>
          </a:p>
        </p:txBody>
      </p:sp>
      <p:pic>
        <p:nvPicPr>
          <p:cNvPr id="6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345c69022b4784"/>
          <a:stretch xmlns:a="http://schemas.openxmlformats.org/drawingml/2006/main"/>
        </p:blipFill>
        <p:spPr>
          <a:xfrm xmlns:a="http://schemas.openxmlformats.org/drawingml/2006/main">
            <a:off x="10801350" y="314325"/>
            <a:ext cx="800100" cy="800100"/>
          </a:xfrm>
          <a:prstGeom xmlns:a="http://schemas.openxmlformats.org/drawingml/2006/main" prst="roundRect">
            <a:avLst>
              <a:gd name="adj" fmla="val 9524"/>
            </a:avLst>
          </a:prstGeom>
        </p:spPr>
      </p:pic>
      <p:sp>
        <p:nvSpPr>
          <p:cNvPr id="35" name="text-2552">
            <a:extLst xmlns:a="http://schemas.openxmlformats.org/drawingml/2006/main">
              <a:ext uri="{FF2B5EF4-FFF2-40B4-BE49-F238E27FC236}">
                <a16:creationId xmlns:a16="http://schemas.microsoft.com/office/drawing/2014/main" id="{ED236595-5D0B-4748-AE4F-6BAC83060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1133475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Codex</a:t>
            </a:r>
          </a:p>
        </p:txBody>
      </p:sp>
    </p:spTree>
    <p:extLst>
      <p:ext uri="{BB962C8B-B14F-4D97-AF65-F5344CB8AC3E}">
        <p14:creationId xmlns:p14="http://schemas.microsoft.com/office/powerpoint/2010/main" val="1457794667"/>
      </p:ext>
    </p:extLst>
  </p:cSld>
</p:sld>
</file>

<file path=ppt/slides/slide58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text-2159">
            <a:extLst xmlns:a="http://schemas.openxmlformats.org/drawingml/2006/main">
              <a:ext uri="{FF2B5EF4-FFF2-40B4-BE49-F238E27FC236}">
                <a16:creationId xmlns:a16="http://schemas.microsoft.com/office/drawing/2014/main" id="{21CD493D-B3B3-48C6-B5D6-538C6AB86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GUARDRAILS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3C143E6-EEBB-4449-8EE0-C1D08690C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87058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教育現場安全護欄：先寫進 Skill，再交給 Agent</a:t>
            </a:r>
          </a:p>
        </p:txBody>
      </p:sp>
      <p:cxnSp>
        <p:nvCxnSpPr>
          <p:cNvPr id="30" name="shape-2160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2161">
            <a:extLst xmlns:a="http://schemas.openxmlformats.org/drawingml/2006/main">
              <a:ext uri="{FF2B5EF4-FFF2-40B4-BE49-F238E27FC236}">
                <a16:creationId xmlns:a16="http://schemas.microsoft.com/office/drawing/2014/main" id="{73CD9265-9ECF-4F91-AADE-5D8D7F345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CBFD6DCA-3B2B-407F-877E-9C2FD1EEF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58</a:t>
            </a:r>
          </a:p>
        </p:txBody>
      </p:sp>
      <p:sp>
        <p:nvSpPr>
          <p:cNvPr id="6" name="shape-2162">
            <a:extLst xmlns:a="http://schemas.openxmlformats.org/drawingml/2006/main">
              <a:ext uri="{FF2B5EF4-FFF2-40B4-BE49-F238E27FC236}">
                <a16:creationId xmlns:a16="http://schemas.microsoft.com/office/drawing/2014/main" id="{BA1D3253-7837-43D2-9E79-F33CB24C4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7" name="text-2163">
            <a:extLst xmlns:a="http://schemas.openxmlformats.org/drawingml/2006/main">
              <a:ext uri="{FF2B5EF4-FFF2-40B4-BE49-F238E27FC236}">
                <a16:creationId xmlns:a16="http://schemas.microsoft.com/office/drawing/2014/main" id="{2988664F-4AF5-4447-A48B-29024006E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01</a:t>
            </a:r>
          </a:p>
        </p:txBody>
      </p:sp>
      <p:sp>
        <p:nvSpPr>
          <p:cNvPr id="8" name="text-2164">
            <a:extLst xmlns:a="http://schemas.openxmlformats.org/drawingml/2006/main">
              <a:ext uri="{FF2B5EF4-FFF2-40B4-BE49-F238E27FC236}">
                <a16:creationId xmlns:a16="http://schemas.microsoft.com/office/drawing/2014/main" id="{ECE175E7-0D07-4E1B-91AB-39B08DC5F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個資最小化</a:t>
            </a:r>
          </a:p>
        </p:txBody>
      </p:sp>
      <p:sp>
        <p:nvSpPr>
          <p:cNvPr id="9" name="text-2165">
            <a:extLst xmlns:a="http://schemas.openxmlformats.org/drawingml/2006/main">
              <a:ext uri="{FF2B5EF4-FFF2-40B4-BE49-F238E27FC236}">
                <a16:creationId xmlns:a16="http://schemas.microsoft.com/office/drawing/2014/main" id="{0D59D254-5882-4D88-BF30-EECEBD965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先匿名化；不把學生姓名、成績、信箱與研究資料放入公開工作區。</a:t>
            </a:r>
          </a:p>
        </p:txBody>
      </p:sp>
      <p:sp>
        <p:nvSpPr>
          <p:cNvPr id="10" name="shape-2166">
            <a:extLst xmlns:a="http://schemas.openxmlformats.org/drawingml/2006/main">
              <a:ext uri="{FF2B5EF4-FFF2-40B4-BE49-F238E27FC236}">
                <a16:creationId xmlns:a16="http://schemas.microsoft.com/office/drawing/2014/main" id="{CA6CE581-E004-4294-97EA-0C211EA92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7563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1" name="text-2167">
            <a:extLst xmlns:a="http://schemas.openxmlformats.org/drawingml/2006/main">
              <a:ext uri="{FF2B5EF4-FFF2-40B4-BE49-F238E27FC236}">
                <a16:creationId xmlns:a16="http://schemas.microsoft.com/office/drawing/2014/main" id="{020DA6C4-84CB-480B-B416-B77D5C0AF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02</a:t>
            </a:r>
          </a:p>
        </p:txBody>
      </p:sp>
      <p:sp>
        <p:nvSpPr>
          <p:cNvPr id="12" name="text-2168">
            <a:extLst xmlns:a="http://schemas.openxmlformats.org/drawingml/2006/main">
              <a:ext uri="{FF2B5EF4-FFF2-40B4-BE49-F238E27FC236}">
                <a16:creationId xmlns:a16="http://schemas.microsoft.com/office/drawing/2014/main" id="{8C3B7708-145A-4B31-BE47-1578B8822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來源與版權</a:t>
            </a:r>
          </a:p>
        </p:txBody>
      </p:sp>
      <p:sp>
        <p:nvSpPr>
          <p:cNvPr id="13" name="text-2169">
            <a:extLst xmlns:a="http://schemas.openxmlformats.org/drawingml/2006/main">
              <a:ext uri="{FF2B5EF4-FFF2-40B4-BE49-F238E27FC236}">
                <a16:creationId xmlns:a16="http://schemas.microsoft.com/office/drawing/2014/main" id="{F56B8182-258A-4318-9AAE-17CF235FC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保留引用、授權與來源邊界；生成不等於可任意公開。</a:t>
            </a:r>
          </a:p>
        </p:txBody>
      </p:sp>
      <p:sp>
        <p:nvSpPr>
          <p:cNvPr id="14" name="shape-2170">
            <a:extLst xmlns:a="http://schemas.openxmlformats.org/drawingml/2006/main">
              <a:ext uri="{FF2B5EF4-FFF2-40B4-BE49-F238E27FC236}">
                <a16:creationId xmlns:a16="http://schemas.microsoft.com/office/drawing/2014/main" id="{AF47667B-D8F7-4867-B781-CA29F4EEC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5" name="text-2171">
            <a:extLst xmlns:a="http://schemas.openxmlformats.org/drawingml/2006/main">
              <a:ext uri="{FF2B5EF4-FFF2-40B4-BE49-F238E27FC236}">
                <a16:creationId xmlns:a16="http://schemas.microsoft.com/office/drawing/2014/main" id="{EE9DE18E-F3DE-47CD-A520-8316B5FB3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03</a:t>
            </a:r>
          </a:p>
        </p:txBody>
      </p:sp>
      <p:sp>
        <p:nvSpPr>
          <p:cNvPr id="16" name="text-2172">
            <a:extLst xmlns:a="http://schemas.openxmlformats.org/drawingml/2006/main">
              <a:ext uri="{FF2B5EF4-FFF2-40B4-BE49-F238E27FC236}">
                <a16:creationId xmlns:a16="http://schemas.microsoft.com/office/drawing/2014/main" id="{0C1D9202-CD4D-495E-B318-EC21C5CD5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人工決策</a:t>
            </a:r>
          </a:p>
        </p:txBody>
      </p:sp>
      <p:sp>
        <p:nvSpPr>
          <p:cNvPr id="17" name="text-2173">
            <a:extLst xmlns:a="http://schemas.openxmlformats.org/drawingml/2006/main">
              <a:ext uri="{FF2B5EF4-FFF2-40B4-BE49-F238E27FC236}">
                <a16:creationId xmlns:a16="http://schemas.microsoft.com/office/drawing/2014/main" id="{B770655E-AFFC-4277-A6B5-51C240583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評分、倫理、輔導與正式行政決定，由人負責並保留紀錄。</a:t>
            </a:r>
          </a:p>
        </p:txBody>
      </p:sp>
      <p:sp>
        <p:nvSpPr>
          <p:cNvPr id="18" name="shape-2174">
            <a:extLst xmlns:a="http://schemas.openxmlformats.org/drawingml/2006/main">
              <a:ext uri="{FF2B5EF4-FFF2-40B4-BE49-F238E27FC236}">
                <a16:creationId xmlns:a16="http://schemas.microsoft.com/office/drawing/2014/main" id="{12988C85-A1B0-43AF-944E-669CBE96E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3988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9" name="text-2175">
            <a:extLst xmlns:a="http://schemas.openxmlformats.org/drawingml/2006/main">
              <a:ext uri="{FF2B5EF4-FFF2-40B4-BE49-F238E27FC236}">
                <a16:creationId xmlns:a16="http://schemas.microsoft.com/office/drawing/2014/main" id="{80BD191B-D5DE-4258-B0C2-BB80C7C34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04</a:t>
            </a:r>
          </a:p>
        </p:txBody>
      </p:sp>
      <p:sp>
        <p:nvSpPr>
          <p:cNvPr id="20" name="text-2176">
            <a:extLst xmlns:a="http://schemas.openxmlformats.org/drawingml/2006/main">
              <a:ext uri="{FF2B5EF4-FFF2-40B4-BE49-F238E27FC236}">
                <a16:creationId xmlns:a16="http://schemas.microsoft.com/office/drawing/2014/main" id="{056B55C3-3705-436E-B64C-F8ED59D6E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可逆優先</a:t>
            </a:r>
          </a:p>
        </p:txBody>
      </p:sp>
      <p:sp>
        <p:nvSpPr>
          <p:cNvPr id="21" name="text-2177">
            <a:extLst xmlns:a="http://schemas.openxmlformats.org/drawingml/2006/main">
              <a:ext uri="{FF2B5EF4-FFF2-40B4-BE49-F238E27FC236}">
                <a16:creationId xmlns:a16="http://schemas.microsoft.com/office/drawing/2014/main" id="{BB1FD8A1-4502-4CA7-9B40-727560703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先分析、預覽、備份；發布、刪除與改權限需要明確確認。</a:t>
            </a:r>
          </a:p>
        </p:txBody>
      </p:sp>
      <p:sp>
        <p:nvSpPr>
          <p:cNvPr id="22" name="text-2420">
            <a:extLst xmlns:a="http://schemas.openxmlformats.org/drawingml/2006/main">
              <a:ext uri="{FF2B5EF4-FFF2-40B4-BE49-F238E27FC236}">
                <a16:creationId xmlns:a16="http://schemas.microsoft.com/office/drawing/2014/main" id="{AE38C775-4FF9-4C1B-84EA-C85EB2FC9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2457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079ab94e8da84071"/>
              </a:rPr>
              <a:t>Antigravity ↗</a:t>
            </a: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d880e2b19a1344ec"/>
              </a:rPr>
              <a:t>Codex ↗</a:t>
            </a:r>
          </a:p>
        </p:txBody>
      </p:sp>
      <p:sp>
        <p:nvSpPr>
          <p:cNvPr id="23" name="shape-2553">
            <a:extLst xmlns:a="http://schemas.openxmlformats.org/drawingml/2006/main">
              <a:ext uri="{FF2B5EF4-FFF2-40B4-BE49-F238E27FC236}">
                <a16:creationId xmlns:a16="http://schemas.microsoft.com/office/drawing/2014/main" id="{AADB8498-54C1-4FC3-87BC-288657DBA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247650"/>
            <a:ext cx="1828800" cy="11239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pic>
        <p:nvPicPr>
          <p:cNvPr id="5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e26827655c432d"/>
          <a:stretch xmlns:a="http://schemas.openxmlformats.org/drawingml/2006/main"/>
        </p:blipFill>
        <p:spPr>
          <a:xfrm xmlns:a="http://schemas.openxmlformats.org/drawingml/2006/main">
            <a:off x="9925050" y="314325"/>
            <a:ext cx="800100" cy="800100"/>
          </a:xfrm>
          <a:prstGeom xmlns:a="http://schemas.openxmlformats.org/drawingml/2006/main" prst="roundRect">
            <a:avLst>
              <a:gd name="adj" fmla="val 9524"/>
            </a:avLst>
          </a:prstGeom>
        </p:spPr>
      </p:pic>
      <p:sp>
        <p:nvSpPr>
          <p:cNvPr id="25" name="text-2554">
            <a:extLst xmlns:a="http://schemas.openxmlformats.org/drawingml/2006/main">
              <a:ext uri="{FF2B5EF4-FFF2-40B4-BE49-F238E27FC236}">
                <a16:creationId xmlns:a16="http://schemas.microsoft.com/office/drawing/2014/main" id="{3FDA376A-B310-48D4-B5A5-390812393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1133475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Antigravity</a:t>
            </a:r>
          </a:p>
        </p:txBody>
      </p:sp>
      <p:pic>
        <p:nvPicPr>
          <p:cNvPr id="5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541f3b821f48ba"/>
          <a:stretch xmlns:a="http://schemas.openxmlformats.org/drawingml/2006/main"/>
        </p:blipFill>
        <p:spPr>
          <a:xfrm xmlns:a="http://schemas.openxmlformats.org/drawingml/2006/main">
            <a:off x="10801350" y="314325"/>
            <a:ext cx="800100" cy="800100"/>
          </a:xfrm>
          <a:prstGeom xmlns:a="http://schemas.openxmlformats.org/drawingml/2006/main" prst="roundRect">
            <a:avLst>
              <a:gd name="adj" fmla="val 9524"/>
            </a:avLst>
          </a:prstGeom>
        </p:spPr>
      </p:pic>
      <p:sp>
        <p:nvSpPr>
          <p:cNvPr id="27" name="text-2555">
            <a:extLst xmlns:a="http://schemas.openxmlformats.org/drawingml/2006/main">
              <a:ext uri="{FF2B5EF4-FFF2-40B4-BE49-F238E27FC236}">
                <a16:creationId xmlns:a16="http://schemas.microsoft.com/office/drawing/2014/main" id="{029516E0-9733-4EDE-8B38-7C96561BD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1133475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Codex</a:t>
            </a:r>
          </a:p>
        </p:txBody>
      </p:sp>
    </p:spTree>
    <p:extLst>
      <p:ext uri="{BB962C8B-B14F-4D97-AF65-F5344CB8AC3E}">
        <p14:creationId xmlns:p14="http://schemas.microsoft.com/office/powerpoint/2010/main" val="1550710032"/>
      </p:ext>
    </p:extLst>
  </p:cSld>
</p:sld>
</file>

<file path=ppt/slides/slide59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text-2178">
            <a:extLst xmlns:a="http://schemas.openxmlformats.org/drawingml/2006/main">
              <a:ext uri="{FF2B5EF4-FFF2-40B4-BE49-F238E27FC236}">
                <a16:creationId xmlns:a16="http://schemas.microsoft.com/office/drawing/2014/main" id="{4B2BC698-443A-45FC-8DF5-87F48533A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HANDS-ON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9537E97-69C8-4E5B-989C-F52EF421C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87058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整合挑戰｜讓 Agent 回應一個可驗證的痛點</a:t>
            </a:r>
          </a:p>
        </p:txBody>
      </p:sp>
      <p:cxnSp>
        <p:nvCxnSpPr>
          <p:cNvPr id="27" name="shape-2179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2180">
            <a:extLst xmlns:a="http://schemas.openxmlformats.org/drawingml/2006/main">
              <a:ext uri="{FF2B5EF4-FFF2-40B4-BE49-F238E27FC236}">
                <a16:creationId xmlns:a16="http://schemas.microsoft.com/office/drawing/2014/main" id="{46519A55-98F8-4B25-841A-84E24C743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9F76B5EB-2F8C-47F1-9C7B-F37EEEF1B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59</a:t>
            </a:r>
          </a:p>
        </p:txBody>
      </p:sp>
      <p:sp>
        <p:nvSpPr>
          <p:cNvPr id="6" name="text-2181">
            <a:extLst xmlns:a="http://schemas.openxmlformats.org/drawingml/2006/main">
              <a:ext uri="{FF2B5EF4-FFF2-40B4-BE49-F238E27FC236}">
                <a16:creationId xmlns:a16="http://schemas.microsoft.com/office/drawing/2014/main" id="{FCF91F5E-2EE6-47C9-87BD-C7B75376B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2000250" cy="20002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31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15</a:t>
            </a:r>
          </a:p>
          <a:p xmlns:a="http://schemas.openxmlformats.org/drawingml/2006/main">
            <a:pPr algn="ctr">
              <a:lnSpc>
                <a:spcPct val="108000"/>
              </a:lnSpc>
              <a:buNone/>
              <a:defRPr sz="31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分鐘</a:t>
            </a:r>
          </a:p>
        </p:txBody>
      </p:sp>
      <p:sp>
        <p:nvSpPr>
          <p:cNvPr id="7" name="text-2182">
            <a:extLst xmlns:a="http://schemas.openxmlformats.org/drawingml/2006/main">
              <a:ext uri="{FF2B5EF4-FFF2-40B4-BE49-F238E27FC236}">
                <a16:creationId xmlns:a16="http://schemas.microsoft.com/office/drawing/2014/main" id="{DC2C5DAB-ED47-4CEF-BA1A-8A6900EEB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1733550"/>
            <a:ext cx="3143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21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操作步驟</a:t>
            </a:r>
          </a:p>
        </p:txBody>
      </p:sp>
      <p:sp>
        <p:nvSpPr>
          <p:cNvPr id="8" name="text-2183">
            <a:extLst xmlns:a="http://schemas.openxmlformats.org/drawingml/2006/main">
              <a:ext uri="{FF2B5EF4-FFF2-40B4-BE49-F238E27FC236}">
                <a16:creationId xmlns:a16="http://schemas.microsoft.com/office/drawing/2014/main" id="{B3808EAF-A9B9-406C-B2B7-075C42968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240030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2EDF8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1</a:t>
            </a:r>
          </a:p>
        </p:txBody>
      </p:sp>
      <p:sp>
        <p:nvSpPr>
          <p:cNvPr id="9" name="text-2184">
            <a:extLst xmlns:a="http://schemas.openxmlformats.org/drawingml/2006/main">
              <a:ext uri="{FF2B5EF4-FFF2-40B4-BE49-F238E27FC236}">
                <a16:creationId xmlns:a16="http://schemas.microsoft.com/office/drawing/2014/main" id="{0973CBA9-BEBD-42B4-AD79-81CE78439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2400300"/>
            <a:ext cx="5048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啟用剛完成的 Skill</a:t>
            </a:r>
          </a:p>
        </p:txBody>
      </p:sp>
      <p:sp>
        <p:nvSpPr>
          <p:cNvPr id="10" name="text-2185">
            <a:extLst xmlns:a="http://schemas.openxmlformats.org/drawingml/2006/main">
              <a:ext uri="{FF2B5EF4-FFF2-40B4-BE49-F238E27FC236}">
                <a16:creationId xmlns:a16="http://schemas.microsoft.com/office/drawing/2014/main" id="{C2C6655D-5D83-424F-BA37-25B196666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310515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2EDF8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2</a:t>
            </a:r>
          </a:p>
        </p:txBody>
      </p:sp>
      <p:sp>
        <p:nvSpPr>
          <p:cNvPr id="11" name="text-2186">
            <a:extLst xmlns:a="http://schemas.openxmlformats.org/drawingml/2006/main">
              <a:ext uri="{FF2B5EF4-FFF2-40B4-BE49-F238E27FC236}">
                <a16:creationId xmlns:a16="http://schemas.microsoft.com/office/drawing/2014/main" id="{86CD73C2-BDC3-47C1-A634-D776F8D4E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3105150"/>
            <a:ext cx="5048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對上午作品或合成資料提出一項真實教學／研究痛點任務</a:t>
            </a:r>
          </a:p>
        </p:txBody>
      </p:sp>
      <p:sp>
        <p:nvSpPr>
          <p:cNvPr id="12" name="text-2187">
            <a:extLst xmlns:a="http://schemas.openxmlformats.org/drawingml/2006/main">
              <a:ext uri="{FF2B5EF4-FFF2-40B4-BE49-F238E27FC236}">
                <a16:creationId xmlns:a16="http://schemas.microsoft.com/office/drawing/2014/main" id="{5D7D4A8E-C3B9-496B-BE63-5ADFAEA45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381000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2EDF8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3</a:t>
            </a:r>
          </a:p>
        </p:txBody>
      </p:sp>
      <p:sp>
        <p:nvSpPr>
          <p:cNvPr id="13" name="text-2188">
            <a:extLst xmlns:a="http://schemas.openxmlformats.org/drawingml/2006/main">
              <a:ext uri="{FF2B5EF4-FFF2-40B4-BE49-F238E27FC236}">
                <a16:creationId xmlns:a16="http://schemas.microsoft.com/office/drawing/2014/main" id="{33A8ECEB-67B0-4E76-A873-DFB43FBF3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3810000"/>
            <a:ext cx="5048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要求 Agent 實作並驗證</a:t>
            </a:r>
          </a:p>
        </p:txBody>
      </p:sp>
      <p:sp>
        <p:nvSpPr>
          <p:cNvPr id="14" name="text-2189">
            <a:extLst xmlns:a="http://schemas.openxmlformats.org/drawingml/2006/main">
              <a:ext uri="{FF2B5EF4-FFF2-40B4-BE49-F238E27FC236}">
                <a16:creationId xmlns:a16="http://schemas.microsoft.com/office/drawing/2014/main" id="{716099B2-600B-4862-AC8E-E5C755C5F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451485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2EDF8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4</a:t>
            </a:r>
          </a:p>
        </p:txBody>
      </p:sp>
      <p:sp>
        <p:nvSpPr>
          <p:cNvPr id="15" name="text-2190">
            <a:extLst xmlns:a="http://schemas.openxmlformats.org/drawingml/2006/main">
              <a:ext uri="{FF2B5EF4-FFF2-40B4-BE49-F238E27FC236}">
                <a16:creationId xmlns:a16="http://schemas.microsoft.com/office/drawing/2014/main" id="{53A01E71-D979-44C5-87FD-42B26F147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4514850"/>
            <a:ext cx="5048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準備 90 秒成果與證據</a:t>
            </a:r>
          </a:p>
        </p:txBody>
      </p:sp>
      <p:sp>
        <p:nvSpPr>
          <p:cNvPr id="16" name="shape-2191">
            <a:extLst xmlns:a="http://schemas.openxmlformats.org/drawingml/2006/main">
              <a:ext uri="{FF2B5EF4-FFF2-40B4-BE49-F238E27FC236}">
                <a16:creationId xmlns:a16="http://schemas.microsoft.com/office/drawing/2014/main" id="{3124B7F5-C730-4AF0-9693-4C78FCFF2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1790700"/>
            <a:ext cx="2362200" cy="3905250"/>
          </a:xfrm>
          <a:prstGeom xmlns:a="http://schemas.openxmlformats.org/drawingml/2006/main" prst="roundRect">
            <a:avLst>
              <a:gd name="adj" fmla="val 645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7" name="text-2192">
            <a:extLst xmlns:a="http://schemas.openxmlformats.org/drawingml/2006/main">
              <a:ext uri="{FF2B5EF4-FFF2-40B4-BE49-F238E27FC236}">
                <a16:creationId xmlns:a16="http://schemas.microsoft.com/office/drawing/2014/main" id="{803D6249-27A8-4203-8D6C-D4BEC5B90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057400"/>
            <a:ext cx="18669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1">
                <a:solidFill>
                  <a:srgbClr val="FF6B4A"/>
                </a:solidFill>
                <a:latin typeface="Noto Sans TC"/>
                <a:ea typeface="Noto Sans TC"/>
                <a:cs typeface="Noto Sans TC"/>
              </a:defRPr>
            </a:pPr>
            <a:r>
              <a:rPr sz="1725" b="1">
                <a:solidFill>
                  <a:srgbClr val="FF6B4A"/>
                </a:solidFill>
                <a:latin typeface="Noto Sans TC"/>
                <a:ea typeface="Noto Sans TC"/>
                <a:cs typeface="Noto Sans TC"/>
              </a:rPr>
              <a:t>完成條件</a:t>
            </a:r>
          </a:p>
        </p:txBody>
      </p:sp>
      <p:sp>
        <p:nvSpPr>
          <p:cNvPr id="18" name="text-2193">
            <a:extLst xmlns:a="http://schemas.openxmlformats.org/drawingml/2006/main">
              <a:ext uri="{FF2B5EF4-FFF2-40B4-BE49-F238E27FC236}">
                <a16:creationId xmlns:a16="http://schemas.microsoft.com/office/drawing/2014/main" id="{35DC794A-BCE4-416A-AC60-321C01B10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705100"/>
            <a:ext cx="18669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✓ Skill 有被正確觸發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✓ 成果可開啟或可檢查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✓ 至少一個驗證證據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✓ 說明一項人工決定</a:t>
            </a:r>
          </a:p>
        </p:txBody>
      </p:sp>
      <p:sp>
        <p:nvSpPr>
          <p:cNvPr id="19" name="text-2421">
            <a:extLst xmlns:a="http://schemas.openxmlformats.org/drawingml/2006/main">
              <a:ext uri="{FF2B5EF4-FFF2-40B4-BE49-F238E27FC236}">
                <a16:creationId xmlns:a16="http://schemas.microsoft.com/office/drawing/2014/main" id="{74873E14-486D-4C9D-B7FD-68F2E69F1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2457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cfad874a006b413c"/>
              </a:rPr>
              <a:t>Antigravity ↗</a:t>
            </a: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eff3c4f589bf4025"/>
              </a:rPr>
              <a:t>Codex ↗</a:t>
            </a:r>
          </a:p>
        </p:txBody>
      </p:sp>
      <p:sp>
        <p:nvSpPr>
          <p:cNvPr id="20" name="shape-2556">
            <a:extLst xmlns:a="http://schemas.openxmlformats.org/drawingml/2006/main">
              <a:ext uri="{FF2B5EF4-FFF2-40B4-BE49-F238E27FC236}">
                <a16:creationId xmlns:a16="http://schemas.microsoft.com/office/drawing/2014/main" id="{6481B320-557C-4C36-8007-D197E73CF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247650"/>
            <a:ext cx="1828800" cy="11239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pic>
        <p:nvPicPr>
          <p:cNvPr id="4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d671b0897f4982"/>
          <a:stretch xmlns:a="http://schemas.openxmlformats.org/drawingml/2006/main"/>
        </p:blipFill>
        <p:spPr>
          <a:xfrm xmlns:a="http://schemas.openxmlformats.org/drawingml/2006/main">
            <a:off x="9925050" y="314325"/>
            <a:ext cx="800100" cy="800100"/>
          </a:xfrm>
          <a:prstGeom xmlns:a="http://schemas.openxmlformats.org/drawingml/2006/main" prst="roundRect">
            <a:avLst>
              <a:gd name="adj" fmla="val 9524"/>
            </a:avLst>
          </a:prstGeom>
        </p:spPr>
      </p:pic>
      <p:sp>
        <p:nvSpPr>
          <p:cNvPr id="22" name="text-2557">
            <a:extLst xmlns:a="http://schemas.openxmlformats.org/drawingml/2006/main">
              <a:ext uri="{FF2B5EF4-FFF2-40B4-BE49-F238E27FC236}">
                <a16:creationId xmlns:a16="http://schemas.microsoft.com/office/drawing/2014/main" id="{061D9104-73F4-42A8-AF72-4F24F8B5A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1133475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Antigravity</a:t>
            </a:r>
          </a:p>
        </p:txBody>
      </p:sp>
      <p:pic>
        <p:nvPicPr>
          <p:cNvPr id="4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51bc69dbe848ee"/>
          <a:stretch xmlns:a="http://schemas.openxmlformats.org/drawingml/2006/main"/>
        </p:blipFill>
        <p:spPr>
          <a:xfrm xmlns:a="http://schemas.openxmlformats.org/drawingml/2006/main">
            <a:off x="10801350" y="314325"/>
            <a:ext cx="800100" cy="800100"/>
          </a:xfrm>
          <a:prstGeom xmlns:a="http://schemas.openxmlformats.org/drawingml/2006/main" prst="roundRect">
            <a:avLst>
              <a:gd name="adj" fmla="val 9524"/>
            </a:avLst>
          </a:prstGeom>
        </p:spPr>
      </p:pic>
      <p:sp>
        <p:nvSpPr>
          <p:cNvPr id="24" name="text-2558">
            <a:extLst xmlns:a="http://schemas.openxmlformats.org/drawingml/2006/main">
              <a:ext uri="{FF2B5EF4-FFF2-40B4-BE49-F238E27FC236}">
                <a16:creationId xmlns:a16="http://schemas.microsoft.com/office/drawing/2014/main" id="{52815929-BA10-4009-BAEC-4A1814D56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1133475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Codex</a:t>
            </a:r>
          </a:p>
        </p:txBody>
      </p:sp>
    </p:spTree>
    <p:extLst>
      <p:ext uri="{BB962C8B-B14F-4D97-AF65-F5344CB8AC3E}">
        <p14:creationId xmlns:p14="http://schemas.microsoft.com/office/powerpoint/2010/main" val="66306322"/>
      </p:ext>
    </p:extLst>
  </p:cSld>
</p:sld>
</file>

<file path=ppt/slides/slide60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text-2194">
            <a:extLst xmlns:a="http://schemas.openxmlformats.org/drawingml/2006/main">
              <a:ext uri="{FF2B5EF4-FFF2-40B4-BE49-F238E27FC236}">
                <a16:creationId xmlns:a16="http://schemas.microsoft.com/office/drawing/2014/main" id="{92E7C785-6D96-4731-A31D-91B870A9D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PEER REVIEW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7BAFCAB-0B99-42CF-A1E0-741548575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87058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同儕回饋只看四件事</a:t>
            </a:r>
          </a:p>
        </p:txBody>
      </p:sp>
      <p:cxnSp>
        <p:nvCxnSpPr>
          <p:cNvPr id="30" name="shape-2195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2196">
            <a:extLst xmlns:a="http://schemas.openxmlformats.org/drawingml/2006/main">
              <a:ext uri="{FF2B5EF4-FFF2-40B4-BE49-F238E27FC236}">
                <a16:creationId xmlns:a16="http://schemas.microsoft.com/office/drawing/2014/main" id="{F6E1F8F2-2A06-4723-A13F-BD8C3D62D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A916D055-E439-4F21-AFBA-10E0AD864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60</a:t>
            </a:r>
          </a:p>
        </p:txBody>
      </p:sp>
      <p:sp>
        <p:nvSpPr>
          <p:cNvPr id="6" name="shape-2197">
            <a:extLst xmlns:a="http://schemas.openxmlformats.org/drawingml/2006/main">
              <a:ext uri="{FF2B5EF4-FFF2-40B4-BE49-F238E27FC236}">
                <a16:creationId xmlns:a16="http://schemas.microsoft.com/office/drawing/2014/main" id="{4ED1CD8A-5970-4343-815E-582D4CB87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7" name="text-2198">
            <a:extLst xmlns:a="http://schemas.openxmlformats.org/drawingml/2006/main">
              <a:ext uri="{FF2B5EF4-FFF2-40B4-BE49-F238E27FC236}">
                <a16:creationId xmlns:a16="http://schemas.microsoft.com/office/drawing/2014/main" id="{4ECD4597-FE2D-4D1B-81AE-39AACF9EE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01</a:t>
            </a:r>
          </a:p>
        </p:txBody>
      </p:sp>
      <p:sp>
        <p:nvSpPr>
          <p:cNvPr id="8" name="text-2199">
            <a:extLst xmlns:a="http://schemas.openxmlformats.org/drawingml/2006/main">
              <a:ext uri="{FF2B5EF4-FFF2-40B4-BE49-F238E27FC236}">
                <a16:creationId xmlns:a16="http://schemas.microsoft.com/office/drawing/2014/main" id="{BE02328A-74D8-493E-A7CF-9F7F40401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價值</a:t>
            </a:r>
          </a:p>
        </p:txBody>
      </p:sp>
      <p:sp>
        <p:nvSpPr>
          <p:cNvPr id="9" name="text-2200">
            <a:extLst xmlns:a="http://schemas.openxmlformats.org/drawingml/2006/main">
              <a:ext uri="{FF2B5EF4-FFF2-40B4-BE49-F238E27FC236}">
                <a16:creationId xmlns:a16="http://schemas.microsoft.com/office/drawing/2014/main" id="{186E87D8-C941-4438-9F64-5471CFAB9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這個 Agent 任務是否回應真實教學／研究痛點？</a:t>
            </a:r>
          </a:p>
        </p:txBody>
      </p:sp>
      <p:sp>
        <p:nvSpPr>
          <p:cNvPr id="10" name="shape-2201">
            <a:extLst xmlns:a="http://schemas.openxmlformats.org/drawingml/2006/main">
              <a:ext uri="{FF2B5EF4-FFF2-40B4-BE49-F238E27FC236}">
                <a16:creationId xmlns:a16="http://schemas.microsoft.com/office/drawing/2014/main" id="{74E9EC9F-5237-4D6D-8C91-9FDA0254D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7563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1" name="text-2202">
            <a:extLst xmlns:a="http://schemas.openxmlformats.org/drawingml/2006/main">
              <a:ext uri="{FF2B5EF4-FFF2-40B4-BE49-F238E27FC236}">
                <a16:creationId xmlns:a16="http://schemas.microsoft.com/office/drawing/2014/main" id="{E1C0357E-330B-49FE-9446-0AC13EE38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02</a:t>
            </a:r>
          </a:p>
        </p:txBody>
      </p:sp>
      <p:sp>
        <p:nvSpPr>
          <p:cNvPr id="12" name="text-2203">
            <a:extLst xmlns:a="http://schemas.openxmlformats.org/drawingml/2006/main">
              <a:ext uri="{FF2B5EF4-FFF2-40B4-BE49-F238E27FC236}">
                <a16:creationId xmlns:a16="http://schemas.microsoft.com/office/drawing/2014/main" id="{06ED7468-A947-4124-B258-340114F65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清楚</a:t>
            </a:r>
          </a:p>
        </p:txBody>
      </p:sp>
      <p:sp>
        <p:nvSpPr>
          <p:cNvPr id="13" name="text-2204">
            <a:extLst xmlns:a="http://schemas.openxmlformats.org/drawingml/2006/main">
              <a:ext uri="{FF2B5EF4-FFF2-40B4-BE49-F238E27FC236}">
                <a16:creationId xmlns:a16="http://schemas.microsoft.com/office/drawing/2014/main" id="{0C9B09BD-CAAB-4470-BEB3-44B772D78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陌生人是否能理解 Skill 的觸發時機與流程？</a:t>
            </a:r>
          </a:p>
        </p:txBody>
      </p:sp>
      <p:sp>
        <p:nvSpPr>
          <p:cNvPr id="14" name="shape-2205">
            <a:extLst xmlns:a="http://schemas.openxmlformats.org/drawingml/2006/main">
              <a:ext uri="{FF2B5EF4-FFF2-40B4-BE49-F238E27FC236}">
                <a16:creationId xmlns:a16="http://schemas.microsoft.com/office/drawing/2014/main" id="{FFD86E2D-6B86-40FD-A45D-1C4BB7709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5" name="text-2206">
            <a:extLst xmlns:a="http://schemas.openxmlformats.org/drawingml/2006/main">
              <a:ext uri="{FF2B5EF4-FFF2-40B4-BE49-F238E27FC236}">
                <a16:creationId xmlns:a16="http://schemas.microsoft.com/office/drawing/2014/main" id="{C7F5F835-7127-44C6-AD0E-1F8E03C14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03</a:t>
            </a:r>
          </a:p>
        </p:txBody>
      </p:sp>
      <p:sp>
        <p:nvSpPr>
          <p:cNvPr id="16" name="text-2207">
            <a:extLst xmlns:a="http://schemas.openxmlformats.org/drawingml/2006/main">
              <a:ext uri="{FF2B5EF4-FFF2-40B4-BE49-F238E27FC236}">
                <a16:creationId xmlns:a16="http://schemas.microsoft.com/office/drawing/2014/main" id="{7A2E5D4C-F154-4514-B134-D92BF8F90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證據</a:t>
            </a:r>
          </a:p>
        </p:txBody>
      </p:sp>
      <p:sp>
        <p:nvSpPr>
          <p:cNvPr id="17" name="text-2208">
            <a:extLst xmlns:a="http://schemas.openxmlformats.org/drawingml/2006/main">
              <a:ext uri="{FF2B5EF4-FFF2-40B4-BE49-F238E27FC236}">
                <a16:creationId xmlns:a16="http://schemas.microsoft.com/office/drawing/2014/main" id="{757A21AB-7C8A-49FB-8CD2-F4516E323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完成宣告是否有檔案、測試、畫面或引用支持？</a:t>
            </a:r>
          </a:p>
        </p:txBody>
      </p:sp>
      <p:sp>
        <p:nvSpPr>
          <p:cNvPr id="18" name="shape-2209">
            <a:extLst xmlns:a="http://schemas.openxmlformats.org/drawingml/2006/main">
              <a:ext uri="{FF2B5EF4-FFF2-40B4-BE49-F238E27FC236}">
                <a16:creationId xmlns:a16="http://schemas.microsoft.com/office/drawing/2014/main" id="{A3FAF96A-5200-4C37-95E8-EE9CC7307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3988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9" name="text-2210">
            <a:extLst xmlns:a="http://schemas.openxmlformats.org/drawingml/2006/main">
              <a:ext uri="{FF2B5EF4-FFF2-40B4-BE49-F238E27FC236}">
                <a16:creationId xmlns:a16="http://schemas.microsoft.com/office/drawing/2014/main" id="{983E65FB-3C76-430A-8118-35742EB56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04</a:t>
            </a:r>
          </a:p>
        </p:txBody>
      </p:sp>
      <p:sp>
        <p:nvSpPr>
          <p:cNvPr id="20" name="text-2211">
            <a:extLst xmlns:a="http://schemas.openxmlformats.org/drawingml/2006/main">
              <a:ext uri="{FF2B5EF4-FFF2-40B4-BE49-F238E27FC236}">
                <a16:creationId xmlns:a16="http://schemas.microsoft.com/office/drawing/2014/main" id="{C64A13A9-893F-40DE-9A61-E0925EFFF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邊界</a:t>
            </a:r>
          </a:p>
        </p:txBody>
      </p:sp>
      <p:sp>
        <p:nvSpPr>
          <p:cNvPr id="21" name="text-2212">
            <a:extLst xmlns:a="http://schemas.openxmlformats.org/drawingml/2006/main">
              <a:ext uri="{FF2B5EF4-FFF2-40B4-BE49-F238E27FC236}">
                <a16:creationId xmlns:a16="http://schemas.microsoft.com/office/drawing/2014/main" id="{86D99244-E527-4FD3-BF3E-90EC076A7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是否知道哪些動作需確認、哪些結果仍未確認？</a:t>
            </a:r>
          </a:p>
        </p:txBody>
      </p:sp>
      <p:sp>
        <p:nvSpPr>
          <p:cNvPr id="22" name="text-2422">
            <a:extLst xmlns:a="http://schemas.openxmlformats.org/drawingml/2006/main">
              <a:ext uri="{FF2B5EF4-FFF2-40B4-BE49-F238E27FC236}">
                <a16:creationId xmlns:a16="http://schemas.microsoft.com/office/drawing/2014/main" id="{212592F6-9B93-40CB-85B7-8612CC230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2457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f3edca45ebd24963"/>
              </a:rPr>
              <a:t>Antigravity ↗</a:t>
            </a: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3442d66b83e74f2c"/>
              </a:rPr>
              <a:t>Codex ↗</a:t>
            </a:r>
          </a:p>
        </p:txBody>
      </p:sp>
      <p:sp>
        <p:nvSpPr>
          <p:cNvPr id="23" name="shape-2559">
            <a:extLst xmlns:a="http://schemas.openxmlformats.org/drawingml/2006/main">
              <a:ext uri="{FF2B5EF4-FFF2-40B4-BE49-F238E27FC236}">
                <a16:creationId xmlns:a16="http://schemas.microsoft.com/office/drawing/2014/main" id="{C8F0DB19-7E78-4C1C-9E6D-56204523E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247650"/>
            <a:ext cx="1828800" cy="11239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pic>
        <p:nvPicPr>
          <p:cNvPr id="5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409da347f74e56"/>
          <a:stretch xmlns:a="http://schemas.openxmlformats.org/drawingml/2006/main"/>
        </p:blipFill>
        <p:spPr>
          <a:xfrm xmlns:a="http://schemas.openxmlformats.org/drawingml/2006/main">
            <a:off x="9925050" y="314325"/>
            <a:ext cx="800100" cy="800100"/>
          </a:xfrm>
          <a:prstGeom xmlns:a="http://schemas.openxmlformats.org/drawingml/2006/main" prst="roundRect">
            <a:avLst>
              <a:gd name="adj" fmla="val 9524"/>
            </a:avLst>
          </a:prstGeom>
        </p:spPr>
      </p:pic>
      <p:sp>
        <p:nvSpPr>
          <p:cNvPr id="25" name="text-2560">
            <a:extLst xmlns:a="http://schemas.openxmlformats.org/drawingml/2006/main">
              <a:ext uri="{FF2B5EF4-FFF2-40B4-BE49-F238E27FC236}">
                <a16:creationId xmlns:a16="http://schemas.microsoft.com/office/drawing/2014/main" id="{7364A6B9-C6C1-4325-A662-1190B8431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1133475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Antigravity</a:t>
            </a:r>
          </a:p>
        </p:txBody>
      </p:sp>
      <p:pic>
        <p:nvPicPr>
          <p:cNvPr id="5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892e7e49074166"/>
          <a:stretch xmlns:a="http://schemas.openxmlformats.org/drawingml/2006/main"/>
        </p:blipFill>
        <p:spPr>
          <a:xfrm xmlns:a="http://schemas.openxmlformats.org/drawingml/2006/main">
            <a:off x="10801350" y="314325"/>
            <a:ext cx="800100" cy="800100"/>
          </a:xfrm>
          <a:prstGeom xmlns:a="http://schemas.openxmlformats.org/drawingml/2006/main" prst="roundRect">
            <a:avLst>
              <a:gd name="adj" fmla="val 9524"/>
            </a:avLst>
          </a:prstGeom>
        </p:spPr>
      </p:pic>
      <p:sp>
        <p:nvSpPr>
          <p:cNvPr id="27" name="text-2561">
            <a:extLst xmlns:a="http://schemas.openxmlformats.org/drawingml/2006/main">
              <a:ext uri="{FF2B5EF4-FFF2-40B4-BE49-F238E27FC236}">
                <a16:creationId xmlns:a16="http://schemas.microsoft.com/office/drawing/2014/main" id="{C3DCA7A5-7B4D-4E72-8D02-C95EA062B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1133475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Codex</a:t>
            </a:r>
          </a:p>
        </p:txBody>
      </p:sp>
    </p:spTree>
    <p:extLst>
      <p:ext uri="{BB962C8B-B14F-4D97-AF65-F5344CB8AC3E}">
        <p14:creationId xmlns:p14="http://schemas.microsoft.com/office/powerpoint/2010/main" val="238846371"/>
      </p:ext>
    </p:extLst>
  </p:cSld>
</p:sld>
</file>

<file path=ppt/slides/slide61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text-2213">
            <a:extLst xmlns:a="http://schemas.openxmlformats.org/drawingml/2006/main">
              <a:ext uri="{FF2B5EF4-FFF2-40B4-BE49-F238E27FC236}">
                <a16:creationId xmlns:a16="http://schemas.microsoft.com/office/drawing/2014/main" id="{1924564C-118A-41AF-8E18-FEAA11A0B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NEXT 30 DAYS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4BAC1DE-E9EB-4496-9A1F-494DC3666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87058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30 天導入計畫：小步驗證，留下可重用資產</a:t>
            </a:r>
          </a:p>
        </p:txBody>
      </p:sp>
      <p:cxnSp>
        <p:nvCxnSpPr>
          <p:cNvPr id="35" name="shape-2214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2215">
            <a:extLst xmlns:a="http://schemas.openxmlformats.org/drawingml/2006/main">
              <a:ext uri="{FF2B5EF4-FFF2-40B4-BE49-F238E27FC236}">
                <a16:creationId xmlns:a16="http://schemas.microsoft.com/office/drawing/2014/main" id="{9BFB6379-9580-4359-A9C8-834407F14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9A24DF13-E32C-4579-A78D-B8CD81D7E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61</a:t>
            </a:r>
          </a:p>
        </p:txBody>
      </p:sp>
      <p:sp>
        <p:nvSpPr>
          <p:cNvPr id="6" name="shape-2216">
            <a:extLst xmlns:a="http://schemas.openxmlformats.org/drawingml/2006/main">
              <a:ext uri="{FF2B5EF4-FFF2-40B4-BE49-F238E27FC236}">
                <a16:creationId xmlns:a16="http://schemas.microsoft.com/office/drawing/2014/main" id="{634823A7-34DA-4C0F-91F6-B5C7D21E6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124200"/>
            <a:ext cx="10591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8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shape-2217">
            <a:extLst xmlns:a="http://schemas.openxmlformats.org/drawingml/2006/main">
              <a:ext uri="{FF2B5EF4-FFF2-40B4-BE49-F238E27FC236}">
                <a16:creationId xmlns:a16="http://schemas.microsoft.com/office/drawing/2014/main" id="{55A3575E-6AFE-4C2F-89B3-1BD4CE4F9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0099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text-2218">
            <a:extLst xmlns:a="http://schemas.openxmlformats.org/drawingml/2006/main">
              <a:ext uri="{FF2B5EF4-FFF2-40B4-BE49-F238E27FC236}">
                <a16:creationId xmlns:a16="http://schemas.microsoft.com/office/drawing/2014/main" id="{0786A4F6-5A15-4066-A9E9-77F015013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2305050"/>
            <a:ext cx="1371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第 1 週</a:t>
            </a:r>
          </a:p>
        </p:txBody>
      </p:sp>
      <p:sp>
        <p:nvSpPr>
          <p:cNvPr id="9" name="text-2219">
            <a:extLst xmlns:a="http://schemas.openxmlformats.org/drawingml/2006/main">
              <a:ext uri="{FF2B5EF4-FFF2-40B4-BE49-F238E27FC236}">
                <a16:creationId xmlns:a16="http://schemas.microsoft.com/office/drawing/2014/main" id="{1A5A6A77-B928-42B2-900E-02A484C96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38100" y="3562350"/>
            <a:ext cx="1828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選任務</a:t>
            </a:r>
          </a:p>
        </p:txBody>
      </p:sp>
      <p:sp>
        <p:nvSpPr>
          <p:cNvPr id="10" name="text-2220">
            <a:extLst xmlns:a="http://schemas.openxmlformats.org/drawingml/2006/main">
              <a:ext uri="{FF2B5EF4-FFF2-40B4-BE49-F238E27FC236}">
                <a16:creationId xmlns:a16="http://schemas.microsoft.com/office/drawing/2014/main" id="{27B4310B-E688-4A53-80CA-28DD56893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38100" y="4305300"/>
            <a:ext cx="1828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高頻、耗時、可驗證</a:t>
            </a:r>
          </a:p>
        </p:txBody>
      </p:sp>
      <p:sp>
        <p:nvSpPr>
          <p:cNvPr id="11" name="shape-2221">
            <a:extLst xmlns:a="http://schemas.openxmlformats.org/drawingml/2006/main">
              <a:ext uri="{FF2B5EF4-FFF2-40B4-BE49-F238E27FC236}">
                <a16:creationId xmlns:a16="http://schemas.microsoft.com/office/drawing/2014/main" id="{24A847D4-908F-45BA-80A3-63D5B5061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30099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text-2222">
            <a:extLst xmlns:a="http://schemas.openxmlformats.org/drawingml/2006/main">
              <a:ext uri="{FF2B5EF4-FFF2-40B4-BE49-F238E27FC236}">
                <a16:creationId xmlns:a16="http://schemas.microsoft.com/office/drawing/2014/main" id="{B24921E9-9466-4375-BF2E-B1DFEF05A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2305050"/>
            <a:ext cx="1371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第 2 週</a:t>
            </a:r>
          </a:p>
        </p:txBody>
      </p:sp>
      <p:sp>
        <p:nvSpPr>
          <p:cNvPr id="13" name="text-2223">
            <a:extLst xmlns:a="http://schemas.openxmlformats.org/drawingml/2006/main">
              <a:ext uri="{FF2B5EF4-FFF2-40B4-BE49-F238E27FC236}">
                <a16:creationId xmlns:a16="http://schemas.microsoft.com/office/drawing/2014/main" id="{03294D04-98D2-4B25-A539-E9791111C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3562350"/>
            <a:ext cx="1828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試流程</a:t>
            </a:r>
          </a:p>
        </p:txBody>
      </p:sp>
      <p:sp>
        <p:nvSpPr>
          <p:cNvPr id="14" name="text-2224">
            <a:extLst xmlns:a="http://schemas.openxmlformats.org/drawingml/2006/main">
              <a:ext uri="{FF2B5EF4-FFF2-40B4-BE49-F238E27FC236}">
                <a16:creationId xmlns:a16="http://schemas.microsoft.com/office/drawing/2014/main" id="{69A4FCF6-6B02-4A27-86E3-88E61C75D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4305300"/>
            <a:ext cx="1828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自己跑 3 次</a:t>
            </a:r>
          </a:p>
        </p:txBody>
      </p:sp>
      <p:sp>
        <p:nvSpPr>
          <p:cNvPr id="15" name="shape-2225">
            <a:extLst xmlns:a="http://schemas.openxmlformats.org/drawingml/2006/main">
              <a:ext uri="{FF2B5EF4-FFF2-40B4-BE49-F238E27FC236}">
                <a16:creationId xmlns:a16="http://schemas.microsoft.com/office/drawing/2014/main" id="{413C3BF0-04BC-4876-8C9A-1464CFBE8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30099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text-2226">
            <a:extLst xmlns:a="http://schemas.openxmlformats.org/drawingml/2006/main">
              <a:ext uri="{FF2B5EF4-FFF2-40B4-BE49-F238E27FC236}">
                <a16:creationId xmlns:a16="http://schemas.microsoft.com/office/drawing/2014/main" id="{2C84BBAC-CA0C-47EF-B377-1C196531D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305050"/>
            <a:ext cx="1371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第 3 週</a:t>
            </a:r>
          </a:p>
        </p:txBody>
      </p:sp>
      <p:sp>
        <p:nvSpPr>
          <p:cNvPr id="17" name="text-2227">
            <a:extLst xmlns:a="http://schemas.openxmlformats.org/drawingml/2006/main">
              <a:ext uri="{FF2B5EF4-FFF2-40B4-BE49-F238E27FC236}">
                <a16:creationId xmlns:a16="http://schemas.microsoft.com/office/drawing/2014/main" id="{6732076D-A4FB-4EA2-9990-1692400F1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562350"/>
            <a:ext cx="1828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給同儕</a:t>
            </a:r>
          </a:p>
        </p:txBody>
      </p:sp>
      <p:sp>
        <p:nvSpPr>
          <p:cNvPr id="18" name="text-2228">
            <a:extLst xmlns:a="http://schemas.openxmlformats.org/drawingml/2006/main">
              <a:ext uri="{FF2B5EF4-FFF2-40B4-BE49-F238E27FC236}">
                <a16:creationId xmlns:a16="http://schemas.microsoft.com/office/drawing/2014/main" id="{5EF0C509-3212-4BB2-B6BD-3E9EAD755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4305300"/>
            <a:ext cx="1828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找 1 人盲測</a:t>
            </a:r>
          </a:p>
        </p:txBody>
      </p:sp>
      <p:sp>
        <p:nvSpPr>
          <p:cNvPr id="19" name="shape-2229">
            <a:extLst xmlns:a="http://schemas.openxmlformats.org/drawingml/2006/main">
              <a:ext uri="{FF2B5EF4-FFF2-40B4-BE49-F238E27FC236}">
                <a16:creationId xmlns:a16="http://schemas.microsoft.com/office/drawing/2014/main" id="{089882F7-33DD-4651-9159-EF1ED55FE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30099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text-2230">
            <a:extLst xmlns:a="http://schemas.openxmlformats.org/drawingml/2006/main">
              <a:ext uri="{FF2B5EF4-FFF2-40B4-BE49-F238E27FC236}">
                <a16:creationId xmlns:a16="http://schemas.microsoft.com/office/drawing/2014/main" id="{9E158678-9709-42E9-8323-6E2D9A897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2305050"/>
            <a:ext cx="1371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第 4 週</a:t>
            </a:r>
          </a:p>
        </p:txBody>
      </p:sp>
      <p:sp>
        <p:nvSpPr>
          <p:cNvPr id="21" name="text-2231">
            <a:extLst xmlns:a="http://schemas.openxmlformats.org/drawingml/2006/main">
              <a:ext uri="{FF2B5EF4-FFF2-40B4-BE49-F238E27FC236}">
                <a16:creationId xmlns:a16="http://schemas.microsoft.com/office/drawing/2014/main" id="{3417C2FD-F72C-4CCA-BCC1-1076D3A98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3562350"/>
            <a:ext cx="1828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修 Skill</a:t>
            </a:r>
          </a:p>
        </p:txBody>
      </p:sp>
      <p:sp>
        <p:nvSpPr>
          <p:cNvPr id="22" name="text-2232">
            <a:extLst xmlns:a="http://schemas.openxmlformats.org/drawingml/2006/main">
              <a:ext uri="{FF2B5EF4-FFF2-40B4-BE49-F238E27FC236}">
                <a16:creationId xmlns:a16="http://schemas.microsoft.com/office/drawing/2014/main" id="{B4C66116-8875-4DAC-A096-5CB01154D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4305300"/>
            <a:ext cx="1828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補規則與範例</a:t>
            </a:r>
          </a:p>
        </p:txBody>
      </p:sp>
      <p:sp>
        <p:nvSpPr>
          <p:cNvPr id="23" name="shape-2233">
            <a:extLst xmlns:a="http://schemas.openxmlformats.org/drawingml/2006/main">
              <a:ext uri="{FF2B5EF4-FFF2-40B4-BE49-F238E27FC236}">
                <a16:creationId xmlns:a16="http://schemas.microsoft.com/office/drawing/2014/main" id="{3C07EDAC-1CC3-481E-8807-6956819DD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30099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text-2234">
            <a:extLst xmlns:a="http://schemas.openxmlformats.org/drawingml/2006/main">
              <a:ext uri="{FF2B5EF4-FFF2-40B4-BE49-F238E27FC236}">
                <a16:creationId xmlns:a16="http://schemas.microsoft.com/office/drawing/2014/main" id="{832ABCCC-B1B4-4C01-963A-2DFC442EC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2300" y="2305050"/>
            <a:ext cx="1371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第 30 天</a:t>
            </a:r>
          </a:p>
        </p:txBody>
      </p:sp>
      <p:sp>
        <p:nvSpPr>
          <p:cNvPr id="25" name="text-2235">
            <a:extLst xmlns:a="http://schemas.openxmlformats.org/drawingml/2006/main">
              <a:ext uri="{FF2B5EF4-FFF2-40B4-BE49-F238E27FC236}">
                <a16:creationId xmlns:a16="http://schemas.microsoft.com/office/drawing/2014/main" id="{5EE96D5A-AFEB-49A0-B393-76947AD4E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53700" y="3562350"/>
            <a:ext cx="1828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決定</a:t>
            </a:r>
          </a:p>
        </p:txBody>
      </p:sp>
      <p:sp>
        <p:nvSpPr>
          <p:cNvPr id="26" name="text-2236">
            <a:extLst xmlns:a="http://schemas.openxmlformats.org/drawingml/2006/main">
              <a:ext uri="{FF2B5EF4-FFF2-40B4-BE49-F238E27FC236}">
                <a16:creationId xmlns:a16="http://schemas.microsoft.com/office/drawing/2014/main" id="{6A0E7C4E-C5AB-4DE1-ACE3-2781BB59F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53700" y="4305300"/>
            <a:ext cx="1828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採用、修改或淘汰</a:t>
            </a:r>
          </a:p>
        </p:txBody>
      </p:sp>
      <p:sp>
        <p:nvSpPr>
          <p:cNvPr id="27" name="text-2423">
            <a:extLst xmlns:a="http://schemas.openxmlformats.org/drawingml/2006/main">
              <a:ext uri="{FF2B5EF4-FFF2-40B4-BE49-F238E27FC236}">
                <a16:creationId xmlns:a16="http://schemas.microsoft.com/office/drawing/2014/main" id="{1A780F74-608B-4B7D-A1FA-F1A1615E6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2457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3373d4ed7b824340"/>
              </a:rPr>
              <a:t>Antigravity ↗</a:t>
            </a: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112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2524fe3c88b94c7b"/>
              </a:rPr>
              <a:t>Codex ↗</a:t>
            </a:r>
          </a:p>
        </p:txBody>
      </p:sp>
      <p:sp>
        <p:nvSpPr>
          <p:cNvPr id="28" name="shape-2562">
            <a:extLst xmlns:a="http://schemas.openxmlformats.org/drawingml/2006/main">
              <a:ext uri="{FF2B5EF4-FFF2-40B4-BE49-F238E27FC236}">
                <a16:creationId xmlns:a16="http://schemas.microsoft.com/office/drawing/2014/main" id="{49FB27DB-0CCC-476D-85D3-B1996705F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247650"/>
            <a:ext cx="1828800" cy="11239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pic>
        <p:nvPicPr>
          <p:cNvPr id="6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47ef8d23bc4cac"/>
          <a:stretch xmlns:a="http://schemas.openxmlformats.org/drawingml/2006/main"/>
        </p:blipFill>
        <p:spPr>
          <a:xfrm xmlns:a="http://schemas.openxmlformats.org/drawingml/2006/main">
            <a:off x="9925050" y="314325"/>
            <a:ext cx="800100" cy="800100"/>
          </a:xfrm>
          <a:prstGeom xmlns:a="http://schemas.openxmlformats.org/drawingml/2006/main" prst="roundRect">
            <a:avLst>
              <a:gd name="adj" fmla="val 9524"/>
            </a:avLst>
          </a:prstGeom>
        </p:spPr>
      </p:pic>
      <p:sp>
        <p:nvSpPr>
          <p:cNvPr id="30" name="text-2563">
            <a:extLst xmlns:a="http://schemas.openxmlformats.org/drawingml/2006/main">
              <a:ext uri="{FF2B5EF4-FFF2-40B4-BE49-F238E27FC236}">
                <a16:creationId xmlns:a16="http://schemas.microsoft.com/office/drawing/2014/main" id="{FED05CC8-824B-4EF0-9CC8-A974D4B5F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1133475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Antigravity</a:t>
            </a:r>
          </a:p>
        </p:txBody>
      </p:sp>
      <p:pic>
        <p:nvPicPr>
          <p:cNvPr id="6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e41a6c22f4471e"/>
          <a:stretch xmlns:a="http://schemas.openxmlformats.org/drawingml/2006/main"/>
        </p:blipFill>
        <p:spPr>
          <a:xfrm xmlns:a="http://schemas.openxmlformats.org/drawingml/2006/main">
            <a:off x="10801350" y="314325"/>
            <a:ext cx="800100" cy="800100"/>
          </a:xfrm>
          <a:prstGeom xmlns:a="http://schemas.openxmlformats.org/drawingml/2006/main" prst="roundRect">
            <a:avLst>
              <a:gd name="adj" fmla="val 9524"/>
            </a:avLst>
          </a:prstGeom>
        </p:spPr>
      </p:pic>
      <p:sp>
        <p:nvSpPr>
          <p:cNvPr id="32" name="text-2564">
            <a:extLst xmlns:a="http://schemas.openxmlformats.org/drawingml/2006/main">
              <a:ext uri="{FF2B5EF4-FFF2-40B4-BE49-F238E27FC236}">
                <a16:creationId xmlns:a16="http://schemas.microsoft.com/office/drawing/2014/main" id="{CA8366C8-135F-4AE2-8B7E-5084025D3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1133475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Codex</a:t>
            </a:r>
          </a:p>
        </p:txBody>
      </p:sp>
    </p:spTree>
    <p:extLst>
      <p:ext uri="{BB962C8B-B14F-4D97-AF65-F5344CB8AC3E}">
        <p14:creationId xmlns:p14="http://schemas.microsoft.com/office/powerpoint/2010/main" val="656778837"/>
      </p:ext>
    </p:extLst>
  </p:cSld>
</p:sld>
</file>

<file path=ppt/slides/slide62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text-2237">
            <a:extLst xmlns:a="http://schemas.openxmlformats.org/drawingml/2006/main">
              <a:ext uri="{FF2B5EF4-FFF2-40B4-BE49-F238E27FC236}">
                <a16:creationId xmlns:a16="http://schemas.microsoft.com/office/drawing/2014/main" id="{4DB56368-3A11-4265-8E4F-2741EE0B6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FROM ASSISTANT TO SUPERPOWER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69BAA05-2258-4C52-B9FA-6A39B074A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Agent 時代：我們像擁有了超能力</a:t>
            </a:r>
          </a:p>
        </p:txBody>
      </p:sp>
      <p:cxnSp>
        <p:nvCxnSpPr>
          <p:cNvPr id="24" name="shape-2238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2239">
            <a:extLst xmlns:a="http://schemas.openxmlformats.org/drawingml/2006/main">
              <a:ext uri="{FF2B5EF4-FFF2-40B4-BE49-F238E27FC236}">
                <a16:creationId xmlns:a16="http://schemas.microsoft.com/office/drawing/2014/main" id="{A16945E7-642F-43AA-9B60-613F097B3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B3F59203-B546-4F8F-A19E-6072E5023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62</a:t>
            </a:r>
          </a:p>
        </p:txBody>
      </p:sp>
      <p:sp>
        <p:nvSpPr>
          <p:cNvPr id="6" name="shape-2240">
            <a:extLst xmlns:a="http://schemas.openxmlformats.org/drawingml/2006/main">
              <a:ext uri="{FF2B5EF4-FFF2-40B4-BE49-F238E27FC236}">
                <a16:creationId xmlns:a16="http://schemas.microsoft.com/office/drawing/2014/main" id="{64D649F7-DF40-4E8A-A4B8-5C97B08AC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7" name="text-2241">
            <a:extLst xmlns:a="http://schemas.openxmlformats.org/drawingml/2006/main">
              <a:ext uri="{FF2B5EF4-FFF2-40B4-BE49-F238E27FC236}">
                <a16:creationId xmlns:a16="http://schemas.microsoft.com/office/drawing/2014/main" id="{7DA748E5-1277-4789-BB13-7019AC361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01</a:t>
            </a:r>
          </a:p>
        </p:txBody>
      </p:sp>
      <p:sp>
        <p:nvSpPr>
          <p:cNvPr id="8" name="text-2242">
            <a:extLst xmlns:a="http://schemas.openxmlformats.org/drawingml/2006/main">
              <a:ext uri="{FF2B5EF4-FFF2-40B4-BE49-F238E27FC236}">
                <a16:creationId xmlns:a16="http://schemas.microsoft.com/office/drawing/2014/main" id="{A3458A0C-F0A7-4548-AF8C-F35DFEE82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能力被放大</a:t>
            </a:r>
          </a:p>
        </p:txBody>
      </p:sp>
      <p:sp>
        <p:nvSpPr>
          <p:cNvPr id="9" name="text-2243">
            <a:extLst xmlns:a="http://schemas.openxmlformats.org/drawingml/2006/main">
              <a:ext uri="{FF2B5EF4-FFF2-40B4-BE49-F238E27FC236}">
                <a16:creationId xmlns:a16="http://schemas.microsoft.com/office/drawing/2014/main" id="{E06031A1-D2C3-4AB8-A434-1CEED5FE0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完成以前想不到自己做得到的事，從執行者變成能推進整個工作的人。</a:t>
            </a:r>
          </a:p>
        </p:txBody>
      </p:sp>
      <p:sp>
        <p:nvSpPr>
          <p:cNvPr id="10" name="shape-2244">
            <a:extLst xmlns:a="http://schemas.openxmlformats.org/drawingml/2006/main">
              <a:ext uri="{FF2B5EF4-FFF2-40B4-BE49-F238E27FC236}">
                <a16:creationId xmlns:a16="http://schemas.microsoft.com/office/drawing/2014/main" id="{7DA7E24B-19A1-4D57-A2BE-8D50B4EA9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7563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1" name="text-2245">
            <a:extLst xmlns:a="http://schemas.openxmlformats.org/drawingml/2006/main">
              <a:ext uri="{FF2B5EF4-FFF2-40B4-BE49-F238E27FC236}">
                <a16:creationId xmlns:a16="http://schemas.microsoft.com/office/drawing/2014/main" id="{E0A2F232-7FD7-464B-BC2D-69ACF5AFC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0E9F9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02</a:t>
            </a:r>
          </a:p>
        </p:txBody>
      </p:sp>
      <p:sp>
        <p:nvSpPr>
          <p:cNvPr id="12" name="text-2246">
            <a:extLst xmlns:a="http://schemas.openxmlformats.org/drawingml/2006/main">
              <a:ext uri="{FF2B5EF4-FFF2-40B4-BE49-F238E27FC236}">
                <a16:creationId xmlns:a16="http://schemas.microsoft.com/office/drawing/2014/main" id="{AA58176C-1497-4469-97BF-EE748172D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新的可能感</a:t>
            </a:r>
          </a:p>
        </p:txBody>
      </p:sp>
      <p:sp>
        <p:nvSpPr>
          <p:cNvPr id="13" name="text-2247">
            <a:extLst xmlns:a="http://schemas.openxmlformats.org/drawingml/2006/main">
              <a:ext uri="{FF2B5EF4-FFF2-40B4-BE49-F238E27FC236}">
                <a16:creationId xmlns:a16="http://schemas.microsoft.com/office/drawing/2014/main" id="{31C27AF3-4DC1-4D0C-8014-BCDA121E0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「沒有你做不到的事，只有你想不到的事」成為一種強烈的行動感。</a:t>
            </a:r>
          </a:p>
        </p:txBody>
      </p:sp>
      <p:sp>
        <p:nvSpPr>
          <p:cNvPr id="14" name="shape-2248">
            <a:extLst xmlns:a="http://schemas.openxmlformats.org/drawingml/2006/main">
              <a:ext uri="{FF2B5EF4-FFF2-40B4-BE49-F238E27FC236}">
                <a16:creationId xmlns:a16="http://schemas.microsoft.com/office/drawing/2014/main" id="{E0B39639-D8AC-4E62-8B38-97739A91F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5" name="text-2249">
            <a:extLst xmlns:a="http://schemas.openxmlformats.org/drawingml/2006/main">
              <a:ext uri="{FF2B5EF4-FFF2-40B4-BE49-F238E27FC236}">
                <a16:creationId xmlns:a16="http://schemas.microsoft.com/office/drawing/2014/main" id="{8555C87B-5AF7-4517-B8B1-B23EA3D38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F6B4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03</a:t>
            </a:r>
          </a:p>
        </p:txBody>
      </p:sp>
      <p:sp>
        <p:nvSpPr>
          <p:cNvPr id="16" name="text-2250">
            <a:extLst xmlns:a="http://schemas.openxmlformats.org/drawingml/2006/main">
              <a:ext uri="{FF2B5EF4-FFF2-40B4-BE49-F238E27FC236}">
                <a16:creationId xmlns:a16="http://schemas.microsoft.com/office/drawing/2014/main" id="{3CCB176E-FCDE-4DEA-A0C8-7EFE48403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一個人也能做大事</a:t>
            </a:r>
          </a:p>
        </p:txBody>
      </p:sp>
      <p:sp>
        <p:nvSpPr>
          <p:cNvPr id="17" name="text-2251">
            <a:extLst xmlns:a="http://schemas.openxmlformats.org/drawingml/2006/main">
              <a:ext uri="{FF2B5EF4-FFF2-40B4-BE49-F238E27FC236}">
                <a16:creationId xmlns:a16="http://schemas.microsoft.com/office/drawing/2014/main" id="{689A12CC-5ED5-415B-8CE3-ABB5023BA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講者觀察：一人公司、一人獨角獸的想像，正被 Agent 重新打開。</a:t>
            </a:r>
          </a:p>
        </p:txBody>
      </p:sp>
      <p:sp>
        <p:nvSpPr>
          <p:cNvPr id="18" name="shape-2252">
            <a:extLst xmlns:a="http://schemas.openxmlformats.org/drawingml/2006/main">
              <a:ext uri="{FF2B5EF4-FFF2-40B4-BE49-F238E27FC236}">
                <a16:creationId xmlns:a16="http://schemas.microsoft.com/office/drawing/2014/main" id="{C543FB86-CD42-47B8-B8D2-8D216EE41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3988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9" name="text-2253">
            <a:extLst xmlns:a="http://schemas.openxmlformats.org/drawingml/2006/main">
              <a:ext uri="{FF2B5EF4-FFF2-40B4-BE49-F238E27FC236}">
                <a16:creationId xmlns:a16="http://schemas.microsoft.com/office/drawing/2014/main" id="{4B86281B-C1AE-4962-A869-2AFC1B00F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A78BF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04</a:t>
            </a:r>
          </a:p>
        </p:txBody>
      </p:sp>
      <p:sp>
        <p:nvSpPr>
          <p:cNvPr id="20" name="text-2254">
            <a:extLst xmlns:a="http://schemas.openxmlformats.org/drawingml/2006/main">
              <a:ext uri="{FF2B5EF4-FFF2-40B4-BE49-F238E27FC236}">
                <a16:creationId xmlns:a16="http://schemas.microsoft.com/office/drawing/2014/main" id="{B26E6325-6F0B-461F-9174-9316E0238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能力不等於責任全包</a:t>
            </a:r>
          </a:p>
        </p:txBody>
      </p:sp>
      <p:sp>
        <p:nvSpPr>
          <p:cNvPr id="21" name="text-2255">
            <a:extLst xmlns:a="http://schemas.openxmlformats.org/drawingml/2006/main">
              <a:ext uri="{FF2B5EF4-FFF2-40B4-BE49-F238E27FC236}">
                <a16:creationId xmlns:a16="http://schemas.microsoft.com/office/drawing/2014/main" id="{05017791-3BFD-43AD-B38E-D58908FF1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力量變大之後，更要重新決定哪些事值得做、哪些事可以放下。</a:t>
            </a:r>
          </a:p>
        </p:txBody>
      </p:sp>
    </p:spTree>
    <p:extLst>
      <p:ext uri="{BB962C8B-B14F-4D97-AF65-F5344CB8AC3E}">
        <p14:creationId xmlns:p14="http://schemas.microsoft.com/office/powerpoint/2010/main" val="974225701"/>
      </p:ext>
    </p:extLst>
  </p:cSld>
</p:sld>
</file>

<file path=ppt/slides/slide63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xt-2256">
            <a:extLst xmlns:a="http://schemas.openxmlformats.org/drawingml/2006/main">
              <a:ext uri="{FF2B5EF4-FFF2-40B4-BE49-F238E27FC236}">
                <a16:creationId xmlns:a16="http://schemas.microsoft.com/office/drawing/2014/main" id="{34E3BE9F-E3A4-4A6F-84E6-E2C20D609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DISCOVERY &amp; DOPAMINE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009BD8A-2FF9-46A1-A043-477C9D3FC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從「做不到」到「我可以」：一人公司的多巴胺時代</a:t>
            </a:r>
          </a:p>
        </p:txBody>
      </p:sp>
      <p:cxnSp>
        <p:nvCxnSpPr>
          <p:cNvPr id="14" name="shape-2257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2258">
            <a:extLst xmlns:a="http://schemas.openxmlformats.org/drawingml/2006/main">
              <a:ext uri="{FF2B5EF4-FFF2-40B4-BE49-F238E27FC236}">
                <a16:creationId xmlns:a16="http://schemas.microsoft.com/office/drawing/2014/main" id="{A8B13BFD-075F-4843-A66D-EE622B72E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B19A6312-D713-4CB5-9471-ABEE5630D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63</a:t>
            </a:r>
          </a:p>
        </p:txBody>
      </p:sp>
      <p:sp>
        <p:nvSpPr>
          <p:cNvPr id="6" name="shape-2259">
            <a:extLst xmlns:a="http://schemas.openxmlformats.org/drawingml/2006/main">
              <a:ext uri="{FF2B5EF4-FFF2-40B4-BE49-F238E27FC236}">
                <a16:creationId xmlns:a16="http://schemas.microsoft.com/office/drawing/2014/main" id="{5F66A12B-CC1B-4239-A831-2887478FE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5362575" cy="4267200"/>
          </a:xfrm>
          <a:prstGeom xmlns:a="http://schemas.openxmlformats.org/drawingml/2006/main" prst="roundRect">
            <a:avLst>
              <a:gd name="adj" fmla="val 357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7" name="shape-2260">
            <a:extLst xmlns:a="http://schemas.openxmlformats.org/drawingml/2006/main">
              <a:ext uri="{FF2B5EF4-FFF2-40B4-BE49-F238E27FC236}">
                <a16:creationId xmlns:a16="http://schemas.microsoft.com/office/drawing/2014/main" id="{C7EDA311-A46C-4BAE-8D72-269B61214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6475" y="1676400"/>
            <a:ext cx="5591175" cy="4267200"/>
          </a:xfrm>
          <a:prstGeom xmlns:a="http://schemas.openxmlformats.org/drawingml/2006/main" prst="roundRect">
            <a:avLst>
              <a:gd name="adj" fmla="val 3571"/>
            </a:avLst>
          </a:prstGeom>
          <a:solidFill xmlns:a="http://schemas.openxmlformats.org/drawingml/2006/main">
            <a:srgbClr val="E2EDF8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8" name="text-2261">
            <a:extLst xmlns:a="http://schemas.openxmlformats.org/drawingml/2006/main">
              <a:ext uri="{FF2B5EF4-FFF2-40B4-BE49-F238E27FC236}">
                <a16:creationId xmlns:a16="http://schemas.microsoft.com/office/drawing/2014/main" id="{2667D6AC-D034-423A-8F10-087A9C29E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000250"/>
            <a:ext cx="47910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202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被打開的新大陸</a:t>
            </a:r>
          </a:p>
        </p:txBody>
      </p:sp>
      <p:sp>
        <p:nvSpPr>
          <p:cNvPr id="9" name="text-2262">
            <a:extLst xmlns:a="http://schemas.openxmlformats.org/drawingml/2006/main">
              <a:ext uri="{FF2B5EF4-FFF2-40B4-BE49-F238E27FC236}">
                <a16:creationId xmlns:a16="http://schemas.microsoft.com/office/drawing/2014/main" id="{92DF95C7-F993-484E-B1C0-1050BA2AD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781300"/>
            <a:ext cx="4791075" cy="2686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以前沒有 AI 的時候，我們常做到這裡就好。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有了 AI Agent，原本以為做不到的事，忽然可以拆解、委派、測試，再一步步完成。</a:t>
            </a:r>
          </a:p>
        </p:txBody>
      </p:sp>
      <p:sp>
        <p:nvSpPr>
          <p:cNvPr id="10" name="text-2263">
            <a:extLst xmlns:a="http://schemas.openxmlformats.org/drawingml/2006/main">
              <a:ext uri="{FF2B5EF4-FFF2-40B4-BE49-F238E27FC236}">
                <a16:creationId xmlns:a16="http://schemas.microsoft.com/office/drawing/2014/main" id="{A6E843D4-A4AB-4CBB-B477-4500D17A0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000250"/>
            <a:ext cx="49815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20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能力變強的代價</a:t>
            </a:r>
          </a:p>
        </p:txBody>
      </p:sp>
      <p:sp>
        <p:nvSpPr>
          <p:cNvPr id="11" name="text-2264">
            <a:extLst xmlns:a="http://schemas.openxmlformats.org/drawingml/2006/main">
              <a:ext uri="{FF2B5EF4-FFF2-40B4-BE49-F238E27FC236}">
                <a16:creationId xmlns:a16="http://schemas.microsoft.com/office/drawing/2014/main" id="{A5BC8C77-5C6C-44B7-9868-86B74877D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781300"/>
            <a:ext cx="4981575" cy="2686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發現自己還能做更多，會產生強烈的成就感與興奮感。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但如果沒有停下來重新選擇，可能把每一個新可能都變成新的待辦事項。</a:t>
            </a:r>
          </a:p>
        </p:txBody>
      </p:sp>
    </p:spTree>
    <p:extLst>
      <p:ext uri="{BB962C8B-B14F-4D97-AF65-F5344CB8AC3E}">
        <p14:creationId xmlns:p14="http://schemas.microsoft.com/office/powerpoint/2010/main" val="1018499650"/>
      </p:ext>
    </p:extLst>
  </p:cSld>
</p:sld>
</file>

<file path=ppt/slides/slide64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text-2265">
            <a:extLst xmlns:a="http://schemas.openxmlformats.org/drawingml/2006/main">
              <a:ext uri="{FF2B5EF4-FFF2-40B4-BE49-F238E27FC236}">
                <a16:creationId xmlns:a16="http://schemas.microsoft.com/office/drawing/2014/main" id="{713EEEF6-AC57-474C-9448-F26AB7CDA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THE PRODUCTIVITY PARADOX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2A538CB-AEC0-4529-B0A6-2BB033F70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效率提升 20 倍，為什麼人反而更忙？</a:t>
            </a:r>
          </a:p>
        </p:txBody>
      </p:sp>
      <p:cxnSp>
        <p:nvCxnSpPr>
          <p:cNvPr id="24" name="shape-2266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2267">
            <a:extLst xmlns:a="http://schemas.openxmlformats.org/drawingml/2006/main">
              <a:ext uri="{FF2B5EF4-FFF2-40B4-BE49-F238E27FC236}">
                <a16:creationId xmlns:a16="http://schemas.microsoft.com/office/drawing/2014/main" id="{4F23FE3D-0DA7-46B5-90A8-06B631091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0C95FB64-E4E6-45B3-9E7A-00FB505DA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64</a:t>
            </a:r>
          </a:p>
        </p:txBody>
      </p:sp>
      <p:sp>
        <p:nvSpPr>
          <p:cNvPr id="6" name="shape-2268">
            <a:extLst xmlns:a="http://schemas.openxmlformats.org/drawingml/2006/main">
              <a:ext uri="{FF2B5EF4-FFF2-40B4-BE49-F238E27FC236}">
                <a16:creationId xmlns:a16="http://schemas.microsoft.com/office/drawing/2014/main" id="{007ACED2-B356-4116-9FDA-BCACE8B32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7" name="text-2269">
            <a:extLst xmlns:a="http://schemas.openxmlformats.org/drawingml/2006/main">
              <a:ext uri="{FF2B5EF4-FFF2-40B4-BE49-F238E27FC236}">
                <a16:creationId xmlns:a16="http://schemas.microsoft.com/office/drawing/2014/main" id="{885B5C77-67E4-4B73-A1E1-1C615066D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01</a:t>
            </a:r>
          </a:p>
        </p:txBody>
      </p:sp>
      <p:sp>
        <p:nvSpPr>
          <p:cNvPr id="8" name="text-2270">
            <a:extLst xmlns:a="http://schemas.openxmlformats.org/drawingml/2006/main">
              <a:ext uri="{FF2B5EF4-FFF2-40B4-BE49-F238E27FC236}">
                <a16:creationId xmlns:a16="http://schemas.microsoft.com/office/drawing/2014/main" id="{84DE5FBC-AAD6-451B-9F31-A3D3FE72A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時間真的變多了</a:t>
            </a:r>
          </a:p>
        </p:txBody>
      </p:sp>
      <p:sp>
        <p:nvSpPr>
          <p:cNvPr id="9" name="text-2271">
            <a:extLst xmlns:a="http://schemas.openxmlformats.org/drawingml/2006/main">
              <a:ext uri="{FF2B5EF4-FFF2-40B4-BE49-F238E27FC236}">
                <a16:creationId xmlns:a16="http://schemas.microsoft.com/office/drawing/2014/main" id="{21A297DF-A148-4B44-BFA5-D6099F3ED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一件事可能只需要原本 1/10 甚至 1/20 的時間，效率提升至少 20 倍。</a:t>
            </a:r>
          </a:p>
        </p:txBody>
      </p:sp>
      <p:sp>
        <p:nvSpPr>
          <p:cNvPr id="10" name="shape-2272">
            <a:extLst xmlns:a="http://schemas.openxmlformats.org/drawingml/2006/main">
              <a:ext uri="{FF2B5EF4-FFF2-40B4-BE49-F238E27FC236}">
                <a16:creationId xmlns:a16="http://schemas.microsoft.com/office/drawing/2014/main" id="{D684BB4B-FE99-4D67-988D-FF72970D8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7563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1" name="text-2273">
            <a:extLst xmlns:a="http://schemas.openxmlformats.org/drawingml/2006/main">
              <a:ext uri="{FF2B5EF4-FFF2-40B4-BE49-F238E27FC236}">
                <a16:creationId xmlns:a16="http://schemas.microsoft.com/office/drawing/2014/main" id="{D03A08DE-F4B0-4942-8005-25099BDB9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0E9F9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02</a:t>
            </a:r>
          </a:p>
        </p:txBody>
      </p:sp>
      <p:sp>
        <p:nvSpPr>
          <p:cNvPr id="12" name="text-2274">
            <a:extLst xmlns:a="http://schemas.openxmlformats.org/drawingml/2006/main">
              <a:ext uri="{FF2B5EF4-FFF2-40B4-BE49-F238E27FC236}">
                <a16:creationId xmlns:a16="http://schemas.microsoft.com/office/drawing/2014/main" id="{DAE634A1-E290-4A33-BE82-70CF82087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任務也跟著膨脹</a:t>
            </a:r>
          </a:p>
        </p:txBody>
      </p:sp>
      <p:sp>
        <p:nvSpPr>
          <p:cNvPr id="13" name="text-2275">
            <a:extLst xmlns:a="http://schemas.openxmlformats.org/drawingml/2006/main">
              <a:ext uri="{FF2B5EF4-FFF2-40B4-BE49-F238E27FC236}">
                <a16:creationId xmlns:a16="http://schemas.microsoft.com/office/drawing/2014/main" id="{C7B676F4-9BEB-4357-B8BD-62CDF10D9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省下來的時間，常被拿去安排更多優化、改良、版本與新點子。</a:t>
            </a:r>
          </a:p>
        </p:txBody>
      </p:sp>
      <p:sp>
        <p:nvSpPr>
          <p:cNvPr id="14" name="shape-2276">
            <a:extLst xmlns:a="http://schemas.openxmlformats.org/drawingml/2006/main">
              <a:ext uri="{FF2B5EF4-FFF2-40B4-BE49-F238E27FC236}">
                <a16:creationId xmlns:a16="http://schemas.microsoft.com/office/drawing/2014/main" id="{4D992604-E0F4-4083-B272-34044DD28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5" name="text-2277">
            <a:extLst xmlns:a="http://schemas.openxmlformats.org/drawingml/2006/main">
              <a:ext uri="{FF2B5EF4-FFF2-40B4-BE49-F238E27FC236}">
                <a16:creationId xmlns:a16="http://schemas.microsoft.com/office/drawing/2014/main" id="{D1B3BC70-0726-4E38-86C3-336DFEFD8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F6B4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03</a:t>
            </a:r>
          </a:p>
        </p:txBody>
      </p:sp>
      <p:sp>
        <p:nvSpPr>
          <p:cNvPr id="16" name="text-2278">
            <a:extLst xmlns:a="http://schemas.openxmlformats.org/drawingml/2006/main">
              <a:ext uri="{FF2B5EF4-FFF2-40B4-BE49-F238E27FC236}">
                <a16:creationId xmlns:a16="http://schemas.microsoft.com/office/drawing/2014/main" id="{93D598E9-8207-4764-8979-999BF4AF0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忙不是 Agent 的錯</a:t>
            </a:r>
          </a:p>
        </p:txBody>
      </p:sp>
      <p:sp>
        <p:nvSpPr>
          <p:cNvPr id="17" name="text-2279">
            <a:extLst xmlns:a="http://schemas.openxmlformats.org/drawingml/2006/main">
              <a:ext uri="{FF2B5EF4-FFF2-40B4-BE49-F238E27FC236}">
                <a16:creationId xmlns:a16="http://schemas.microsoft.com/office/drawing/2014/main" id="{0857802E-A97A-4DF8-87CA-B0A0C538F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真正需要檢查的是：我們是否把所有能做的事，都誤認成應該做的事？</a:t>
            </a:r>
          </a:p>
        </p:txBody>
      </p:sp>
      <p:sp>
        <p:nvSpPr>
          <p:cNvPr id="18" name="shape-2280">
            <a:extLst xmlns:a="http://schemas.openxmlformats.org/drawingml/2006/main">
              <a:ext uri="{FF2B5EF4-FFF2-40B4-BE49-F238E27FC236}">
                <a16:creationId xmlns:a16="http://schemas.microsoft.com/office/drawing/2014/main" id="{4FD39E9C-BF65-4D1E-B4BD-2C1D211D6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3988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9" name="text-2281">
            <a:extLst xmlns:a="http://schemas.openxmlformats.org/drawingml/2006/main">
              <a:ext uri="{FF2B5EF4-FFF2-40B4-BE49-F238E27FC236}">
                <a16:creationId xmlns:a16="http://schemas.microsoft.com/office/drawing/2014/main" id="{0A6CA1B8-8D1C-4A93-9C6E-8A4A02858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A78BF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04</a:t>
            </a:r>
          </a:p>
        </p:txBody>
      </p:sp>
      <p:sp>
        <p:nvSpPr>
          <p:cNvPr id="20" name="text-2282">
            <a:extLst xmlns:a="http://schemas.openxmlformats.org/drawingml/2006/main">
              <a:ext uri="{FF2B5EF4-FFF2-40B4-BE49-F238E27FC236}">
                <a16:creationId xmlns:a16="http://schemas.microsoft.com/office/drawing/2014/main" id="{768DEB8F-1361-4DE9-865F-776B5227F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重新定義完成</a:t>
            </a:r>
          </a:p>
        </p:txBody>
      </p:sp>
      <p:sp>
        <p:nvSpPr>
          <p:cNvPr id="21" name="text-2283">
            <a:extLst xmlns:a="http://schemas.openxmlformats.org/drawingml/2006/main">
              <a:ext uri="{FF2B5EF4-FFF2-40B4-BE49-F238E27FC236}">
                <a16:creationId xmlns:a16="http://schemas.microsoft.com/office/drawing/2014/main" id="{6D3121FC-603F-4008-B045-8ABF0A49E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完成不只是做得更快，也包括知道何時停止、休息與把時間交還給生活。</a:t>
            </a:r>
          </a:p>
        </p:txBody>
      </p:sp>
    </p:spTree>
    <p:extLst>
      <p:ext uri="{BB962C8B-B14F-4D97-AF65-F5344CB8AC3E}">
        <p14:creationId xmlns:p14="http://schemas.microsoft.com/office/powerpoint/2010/main" val="1218803099"/>
      </p:ext>
    </p:extLst>
  </p:cSld>
</p:sld>
</file>

<file path=ppt/slides/slide65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xt-2284">
            <a:extLst xmlns:a="http://schemas.openxmlformats.org/drawingml/2006/main">
              <a:ext uri="{FF2B5EF4-FFF2-40B4-BE49-F238E27FC236}">
                <a16:creationId xmlns:a16="http://schemas.microsoft.com/office/drawing/2014/main" id="{D71B9C54-E52D-4C13-9C29-BE2A1B415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WHO IS HARNESSING WHOM?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AB3A1E3-0C9B-4A49-A7F4-CCCA80523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誰在駕馭誰？Harness 的人生反思</a:t>
            </a:r>
          </a:p>
        </p:txBody>
      </p:sp>
      <p:cxnSp>
        <p:nvCxnSpPr>
          <p:cNvPr id="14" name="shape-2285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2286">
            <a:extLst xmlns:a="http://schemas.openxmlformats.org/drawingml/2006/main">
              <a:ext uri="{FF2B5EF4-FFF2-40B4-BE49-F238E27FC236}">
                <a16:creationId xmlns:a16="http://schemas.microsoft.com/office/drawing/2014/main" id="{16CF7C4D-DE54-4E75-91C8-311B91B17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047ECC89-AE29-4B2E-9F2E-58E099665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65</a:t>
            </a:r>
          </a:p>
        </p:txBody>
      </p:sp>
      <p:sp>
        <p:nvSpPr>
          <p:cNvPr id="6" name="shape-2287">
            <a:extLst xmlns:a="http://schemas.openxmlformats.org/drawingml/2006/main">
              <a:ext uri="{FF2B5EF4-FFF2-40B4-BE49-F238E27FC236}">
                <a16:creationId xmlns:a16="http://schemas.microsoft.com/office/drawing/2014/main" id="{279DA7A2-4E10-443E-ADFC-F7258D4AF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5362575" cy="4267200"/>
          </a:xfrm>
          <a:prstGeom xmlns:a="http://schemas.openxmlformats.org/drawingml/2006/main" prst="roundRect">
            <a:avLst>
              <a:gd name="adj" fmla="val 357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7" name="shape-2288">
            <a:extLst xmlns:a="http://schemas.openxmlformats.org/drawingml/2006/main">
              <a:ext uri="{FF2B5EF4-FFF2-40B4-BE49-F238E27FC236}">
                <a16:creationId xmlns:a16="http://schemas.microsoft.com/office/drawing/2014/main" id="{01626AEE-C418-4BEF-ABD7-3EAC3BE18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6475" y="1676400"/>
            <a:ext cx="5591175" cy="4267200"/>
          </a:xfrm>
          <a:prstGeom xmlns:a="http://schemas.openxmlformats.org/drawingml/2006/main" prst="roundRect">
            <a:avLst>
              <a:gd name="adj" fmla="val 3571"/>
            </a:avLst>
          </a:prstGeom>
          <a:solidFill xmlns:a="http://schemas.openxmlformats.org/drawingml/2006/main">
            <a:srgbClr val="E2EDF8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8" name="text-2289">
            <a:extLst xmlns:a="http://schemas.openxmlformats.org/drawingml/2006/main">
              <a:ext uri="{FF2B5EF4-FFF2-40B4-BE49-F238E27FC236}">
                <a16:creationId xmlns:a16="http://schemas.microsoft.com/office/drawing/2014/main" id="{EB8BDFA1-EF21-4D71-A745-9F69BD837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000250"/>
            <a:ext cx="47910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202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我們原本的說法</a:t>
            </a:r>
          </a:p>
        </p:txBody>
      </p:sp>
      <p:sp>
        <p:nvSpPr>
          <p:cNvPr id="9" name="text-2290">
            <a:extLst xmlns:a="http://schemas.openxmlformats.org/drawingml/2006/main">
              <a:ext uri="{FF2B5EF4-FFF2-40B4-BE49-F238E27FC236}">
                <a16:creationId xmlns:a16="http://schemas.microsoft.com/office/drawing/2014/main" id="{B65D7C82-3F09-4626-9C91-B05327925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781300"/>
            <a:ext cx="4791075" cy="2686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我們說要 harness Agent：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駕馭它、指派它、讓它長時間不中斷地完成工作。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人的目標、界線與最後決定，應該留在人的手上。</a:t>
            </a:r>
          </a:p>
        </p:txBody>
      </p:sp>
      <p:sp>
        <p:nvSpPr>
          <p:cNvPr id="10" name="text-2291">
            <a:extLst xmlns:a="http://schemas.openxmlformats.org/drawingml/2006/main">
              <a:ext uri="{FF2B5EF4-FFF2-40B4-BE49-F238E27FC236}">
                <a16:creationId xmlns:a16="http://schemas.microsoft.com/office/drawing/2014/main" id="{0F110B3E-995C-4E91-9DE5-BAE1284A8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000250"/>
            <a:ext cx="49815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202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可能發生的反轉</a:t>
            </a:r>
          </a:p>
        </p:txBody>
      </p:sp>
      <p:sp>
        <p:nvSpPr>
          <p:cNvPr id="11" name="text-2292">
            <a:extLst xmlns:a="http://schemas.openxmlformats.org/drawingml/2006/main">
              <a:ext uri="{FF2B5EF4-FFF2-40B4-BE49-F238E27FC236}">
                <a16:creationId xmlns:a16="http://schemas.microsoft.com/office/drawing/2014/main" id="{E8048943-8A6C-4BF3-BC43-B0311F20A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781300"/>
            <a:ext cx="4981575" cy="2686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如果 Agent 讓我們攬下更多任務，日夜追逐下一個優化，明明是我們在使用工具，生活卻開始被工具的可能性牽著走。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這就是「誰在駕馭誰？」的提醒。</a:t>
            </a:r>
          </a:p>
        </p:txBody>
      </p:sp>
    </p:spTree>
    <p:extLst>
      <p:ext uri="{BB962C8B-B14F-4D97-AF65-F5344CB8AC3E}">
        <p14:creationId xmlns:p14="http://schemas.microsoft.com/office/powerpoint/2010/main" val="1870855222"/>
      </p:ext>
    </p:extLst>
  </p:cSld>
</p:sld>
</file>

<file path=ppt/slides/slide66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text-2293">
            <a:extLst xmlns:a="http://schemas.openxmlformats.org/drawingml/2006/main">
              <a:ext uri="{FF2B5EF4-FFF2-40B4-BE49-F238E27FC236}">
                <a16:creationId xmlns:a16="http://schemas.microsoft.com/office/drawing/2014/main" id="{5FA407E8-712E-4DB8-A614-6C94BEBD3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POWER &amp; EMOTIONAL VALUE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2DEF3E9-62A0-45AC-9593-526B6B336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Agent 帶來強大能力，也帶來情緒價值</a:t>
            </a:r>
          </a:p>
        </p:txBody>
      </p:sp>
      <p:cxnSp>
        <p:nvCxnSpPr>
          <p:cNvPr id="24" name="shape-2294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2295">
            <a:extLst xmlns:a="http://schemas.openxmlformats.org/drawingml/2006/main">
              <a:ext uri="{FF2B5EF4-FFF2-40B4-BE49-F238E27FC236}">
                <a16:creationId xmlns:a16="http://schemas.microsoft.com/office/drawing/2014/main" id="{7ACC2F82-BCB4-4CD3-A538-16E02ED32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F739DA59-A48C-4111-98DA-DAC68E872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66</a:t>
            </a:r>
          </a:p>
        </p:txBody>
      </p:sp>
      <p:sp>
        <p:nvSpPr>
          <p:cNvPr id="6" name="shape-2296">
            <a:extLst xmlns:a="http://schemas.openxmlformats.org/drawingml/2006/main">
              <a:ext uri="{FF2B5EF4-FFF2-40B4-BE49-F238E27FC236}">
                <a16:creationId xmlns:a16="http://schemas.microsoft.com/office/drawing/2014/main" id="{512893D0-E459-4CB6-975A-445E0C9B7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7" name="text-2297">
            <a:extLst xmlns:a="http://schemas.openxmlformats.org/drawingml/2006/main">
              <a:ext uri="{FF2B5EF4-FFF2-40B4-BE49-F238E27FC236}">
                <a16:creationId xmlns:a16="http://schemas.microsoft.com/office/drawing/2014/main" id="{526F0727-EC28-4EB4-A8C4-765BB9BF7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01</a:t>
            </a:r>
          </a:p>
        </p:txBody>
      </p:sp>
      <p:sp>
        <p:nvSpPr>
          <p:cNvPr id="8" name="text-2298">
            <a:extLst xmlns:a="http://schemas.openxmlformats.org/drawingml/2006/main">
              <a:ext uri="{FF2B5EF4-FFF2-40B4-BE49-F238E27FC236}">
                <a16:creationId xmlns:a16="http://schemas.microsoft.com/office/drawing/2014/main" id="{9F79AE68-9A4B-45D0-8398-BE32FD0CF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不用先是主管</a:t>
            </a:r>
          </a:p>
        </p:txBody>
      </p:sp>
      <p:sp>
        <p:nvSpPr>
          <p:cNvPr id="9" name="text-2299">
            <a:extLst xmlns:a="http://schemas.openxmlformats.org/drawingml/2006/main">
              <a:ext uri="{FF2B5EF4-FFF2-40B4-BE49-F238E27FC236}">
                <a16:creationId xmlns:a16="http://schemas.microsoft.com/office/drawing/2014/main" id="{E89E59DB-4EBB-4CEF-8E26-AF8A341A5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即使是基層員工或教師，也能像一位很會分派工作的主管，指派任務、拆解工作與追蹤進度。</a:t>
            </a:r>
          </a:p>
        </p:txBody>
      </p:sp>
      <p:sp>
        <p:nvSpPr>
          <p:cNvPr id="10" name="shape-2300">
            <a:extLst xmlns:a="http://schemas.openxmlformats.org/drawingml/2006/main">
              <a:ext uri="{FF2B5EF4-FFF2-40B4-BE49-F238E27FC236}">
                <a16:creationId xmlns:a16="http://schemas.microsoft.com/office/drawing/2014/main" id="{63EC77E7-3C5F-443D-AE2F-5BD6639CA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7563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1" name="text-2301">
            <a:extLst xmlns:a="http://schemas.openxmlformats.org/drawingml/2006/main">
              <a:ext uri="{FF2B5EF4-FFF2-40B4-BE49-F238E27FC236}">
                <a16:creationId xmlns:a16="http://schemas.microsoft.com/office/drawing/2014/main" id="{FDE3718C-A231-43AD-9F27-CF42722A6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0E9F9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02</a:t>
            </a:r>
          </a:p>
        </p:txBody>
      </p:sp>
      <p:sp>
        <p:nvSpPr>
          <p:cNvPr id="12" name="text-2302">
            <a:extLst xmlns:a="http://schemas.openxmlformats.org/drawingml/2006/main">
              <a:ext uri="{FF2B5EF4-FFF2-40B4-BE49-F238E27FC236}">
                <a16:creationId xmlns:a16="http://schemas.microsoft.com/office/drawing/2014/main" id="{B7404B23-D186-4888-8D60-FDCD46F9A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隨時回應與陪伴</a:t>
            </a:r>
          </a:p>
        </p:txBody>
      </p:sp>
      <p:sp>
        <p:nvSpPr>
          <p:cNvPr id="13" name="text-2303">
            <a:extLst xmlns:a="http://schemas.openxmlformats.org/drawingml/2006/main">
              <a:ext uri="{FF2B5EF4-FFF2-40B4-BE49-F238E27FC236}">
                <a16:creationId xmlns:a16="http://schemas.microsoft.com/office/drawing/2014/main" id="{BA2D3A9C-098F-46AE-9AAF-6E6994269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在使用者的體感中，AI 常能即時回應、鼓勵與陪伴，讓人覺得自己能完成好多事。</a:t>
            </a:r>
          </a:p>
        </p:txBody>
      </p:sp>
      <p:sp>
        <p:nvSpPr>
          <p:cNvPr id="14" name="shape-2304">
            <a:extLst xmlns:a="http://schemas.openxmlformats.org/drawingml/2006/main">
              <a:ext uri="{FF2B5EF4-FFF2-40B4-BE49-F238E27FC236}">
                <a16:creationId xmlns:a16="http://schemas.microsoft.com/office/drawing/2014/main" id="{B91C153C-FBE2-44F9-9B76-29D65BA3B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5" name="text-2305">
            <a:extLst xmlns:a="http://schemas.openxmlformats.org/drawingml/2006/main">
              <a:ext uri="{FF2B5EF4-FFF2-40B4-BE49-F238E27FC236}">
                <a16:creationId xmlns:a16="http://schemas.microsoft.com/office/drawing/2014/main" id="{3A92635C-2CD6-4697-A7EA-4FBC6DA3A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F6B4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03</a:t>
            </a:r>
          </a:p>
        </p:txBody>
      </p:sp>
      <p:sp>
        <p:nvSpPr>
          <p:cNvPr id="16" name="text-2306">
            <a:extLst xmlns:a="http://schemas.openxmlformats.org/drawingml/2006/main">
              <a:ext uri="{FF2B5EF4-FFF2-40B4-BE49-F238E27FC236}">
                <a16:creationId xmlns:a16="http://schemas.microsoft.com/office/drawing/2014/main" id="{34B15DB7-EE3E-49BD-BBCA-7D38A7622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正面回饋很有力量</a:t>
            </a:r>
          </a:p>
        </p:txBody>
      </p:sp>
      <p:sp>
        <p:nvSpPr>
          <p:cNvPr id="17" name="text-2307">
            <a:extLst xmlns:a="http://schemas.openxmlformats.org/drawingml/2006/main">
              <a:ext uri="{FF2B5EF4-FFF2-40B4-BE49-F238E27FC236}">
                <a16:creationId xmlns:a16="http://schemas.microsoft.com/office/drawing/2014/main" id="{5316AE5C-952D-4B87-84B9-DAD01E510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它不會像真實同事一樣抱怨或離職；但「AI 永遠給正面情緒價值」是使用感受，不是無條件保證。</a:t>
            </a:r>
          </a:p>
        </p:txBody>
      </p:sp>
      <p:sp>
        <p:nvSpPr>
          <p:cNvPr id="18" name="shape-2308">
            <a:extLst xmlns:a="http://schemas.openxmlformats.org/drawingml/2006/main">
              <a:ext uri="{FF2B5EF4-FFF2-40B4-BE49-F238E27FC236}">
                <a16:creationId xmlns:a16="http://schemas.microsoft.com/office/drawing/2014/main" id="{1C2324EF-8839-475C-8926-1807A5A62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3988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9" name="text-2309">
            <a:extLst xmlns:a="http://schemas.openxmlformats.org/drawingml/2006/main">
              <a:ext uri="{FF2B5EF4-FFF2-40B4-BE49-F238E27FC236}">
                <a16:creationId xmlns:a16="http://schemas.microsoft.com/office/drawing/2014/main" id="{C83D842B-A684-4801-BFDA-ED8BE1EDA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A78BF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04</a:t>
            </a:r>
          </a:p>
        </p:txBody>
      </p:sp>
      <p:sp>
        <p:nvSpPr>
          <p:cNvPr id="20" name="text-2310">
            <a:extLst xmlns:a="http://schemas.openxmlformats.org/drawingml/2006/main">
              <a:ext uri="{FF2B5EF4-FFF2-40B4-BE49-F238E27FC236}">
                <a16:creationId xmlns:a16="http://schemas.microsoft.com/office/drawing/2014/main" id="{B987FCEB-CBBE-4B40-A19C-6F148E6C9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人仍要負責關係</a:t>
            </a:r>
          </a:p>
        </p:txBody>
      </p:sp>
      <p:sp>
        <p:nvSpPr>
          <p:cNvPr id="21" name="text-2311">
            <a:extLst xmlns:a="http://schemas.openxmlformats.org/drawingml/2006/main">
              <a:ext uri="{FF2B5EF4-FFF2-40B4-BE49-F238E27FC236}">
                <a16:creationId xmlns:a16="http://schemas.microsoft.com/office/drawing/2014/main" id="{6CA68A66-26EC-46F9-82D7-3E800AF84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把 AI 當成工作夥伴，不把家人、同儕與專業判斷交給它代替。</a:t>
            </a:r>
          </a:p>
        </p:txBody>
      </p:sp>
    </p:spTree>
    <p:extLst>
      <p:ext uri="{BB962C8B-B14F-4D97-AF65-F5344CB8AC3E}">
        <p14:creationId xmlns:p14="http://schemas.microsoft.com/office/powerpoint/2010/main" val="1067444528"/>
      </p:ext>
    </p:extLst>
  </p:cSld>
</p:sld>
</file>

<file path=ppt/slides/slide67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text-2312">
            <a:extLst xmlns:a="http://schemas.openxmlformats.org/drawingml/2006/main">
              <a:ext uri="{FF2B5EF4-FFF2-40B4-BE49-F238E27FC236}">
                <a16:creationId xmlns:a16="http://schemas.microsoft.com/office/drawing/2014/main" id="{D333DCA3-5E49-4EB7-956B-A8FFF32AC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TIME RETURNED TO LIFE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21C1F3E-8402-4E49-8E8F-A1FB8BE43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把省下的時間還給人生：素養教育的所在</a:t>
            </a:r>
          </a:p>
        </p:txBody>
      </p:sp>
      <p:cxnSp>
        <p:nvCxnSpPr>
          <p:cNvPr id="38" name="shape-2313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2314">
            <a:extLst xmlns:a="http://schemas.openxmlformats.org/drawingml/2006/main">
              <a:ext uri="{FF2B5EF4-FFF2-40B4-BE49-F238E27FC236}">
                <a16:creationId xmlns:a16="http://schemas.microsoft.com/office/drawing/2014/main" id="{3294FA15-B57F-438A-97F5-5A8767A34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DDA288A2-B684-4E99-A90D-A3165BCAF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67</a:t>
            </a:r>
          </a:p>
        </p:txBody>
      </p:sp>
      <p:sp>
        <p:nvSpPr>
          <p:cNvPr id="6" name="shape-2315">
            <a:extLst xmlns:a="http://schemas.openxmlformats.org/drawingml/2006/main">
              <a:ext uri="{FF2B5EF4-FFF2-40B4-BE49-F238E27FC236}">
                <a16:creationId xmlns:a16="http://schemas.microsoft.com/office/drawing/2014/main" id="{614B1BDF-3F68-448E-902D-4A32F7E4F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1676400"/>
            <a:ext cx="2247900" cy="31432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7" name="shape-2316">
            <a:extLst xmlns:a="http://schemas.openxmlformats.org/drawingml/2006/main">
              <a:ext uri="{FF2B5EF4-FFF2-40B4-BE49-F238E27FC236}">
                <a16:creationId xmlns:a16="http://schemas.microsoft.com/office/drawing/2014/main" id="{F5903001-9971-4D43-9917-D7B4E5CD3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90700"/>
            <a:ext cx="1905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6B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text-2317">
            <a:extLst xmlns:a="http://schemas.openxmlformats.org/drawingml/2006/main">
              <a:ext uri="{FF2B5EF4-FFF2-40B4-BE49-F238E27FC236}">
                <a16:creationId xmlns:a16="http://schemas.microsoft.com/office/drawing/2014/main" id="{674EF234-326B-4329-8197-C7032332F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4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1</a:t>
            </a:r>
          </a:p>
        </p:txBody>
      </p:sp>
      <p:sp>
        <p:nvSpPr>
          <p:cNvPr id="9" name="text-2318">
            <a:extLst xmlns:a="http://schemas.openxmlformats.org/drawingml/2006/main">
              <a:ext uri="{FF2B5EF4-FFF2-40B4-BE49-F238E27FC236}">
                <a16:creationId xmlns:a16="http://schemas.microsoft.com/office/drawing/2014/main" id="{D5B415FE-07BF-459C-8366-DF7614625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860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培養興趣</a:t>
            </a:r>
          </a:p>
        </p:txBody>
      </p:sp>
      <p:sp>
        <p:nvSpPr>
          <p:cNvPr id="10" name="text-2319">
            <a:extLst xmlns:a="http://schemas.openxmlformats.org/drawingml/2006/main">
              <a:ext uri="{FF2B5EF4-FFF2-40B4-BE49-F238E27FC236}">
                <a16:creationId xmlns:a16="http://schemas.microsoft.com/office/drawing/2014/main" id="{A9E13ECC-FC58-437F-A624-CCAEB4274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52800"/>
            <a:ext cx="18288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探索工作與教學之外，過去沒有時間嘗試的路。</a:t>
            </a:r>
          </a:p>
        </p:txBody>
      </p:sp>
      <p:sp>
        <p:nvSpPr>
          <p:cNvPr id="11" name="text-2320">
            <a:extLst xmlns:a="http://schemas.openxmlformats.org/drawingml/2006/main">
              <a:ext uri="{FF2B5EF4-FFF2-40B4-BE49-F238E27FC236}">
                <a16:creationId xmlns:a16="http://schemas.microsoft.com/office/drawing/2014/main" id="{B58D8769-EC98-4ADC-92DA-423EF31BC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12" name="shape-2321">
            <a:extLst xmlns:a="http://schemas.openxmlformats.org/drawingml/2006/main">
              <a:ext uri="{FF2B5EF4-FFF2-40B4-BE49-F238E27FC236}">
                <a16:creationId xmlns:a16="http://schemas.microsoft.com/office/drawing/2014/main" id="{DD4B0E74-51C0-4562-8600-57210AC41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1676400"/>
            <a:ext cx="2247900" cy="31432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3" name="shape-2322">
            <a:extLst xmlns:a="http://schemas.openxmlformats.org/drawingml/2006/main">
              <a:ext uri="{FF2B5EF4-FFF2-40B4-BE49-F238E27FC236}">
                <a16:creationId xmlns:a16="http://schemas.microsoft.com/office/drawing/2014/main" id="{EAF6ADB4-D3F0-4EBF-A301-8B5997463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1790700"/>
            <a:ext cx="1905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E9F9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text-2323">
            <a:extLst xmlns:a="http://schemas.openxmlformats.org/drawingml/2006/main">
              <a:ext uri="{FF2B5EF4-FFF2-40B4-BE49-F238E27FC236}">
                <a16:creationId xmlns:a16="http://schemas.microsoft.com/office/drawing/2014/main" id="{E36AC6E8-3F37-4EBE-BA38-EC1F839C7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9F9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2</a:t>
            </a:r>
          </a:p>
        </p:txBody>
      </p:sp>
      <p:sp>
        <p:nvSpPr>
          <p:cNvPr id="15" name="text-2324">
            <a:extLst xmlns:a="http://schemas.openxmlformats.org/drawingml/2006/main">
              <a:ext uri="{FF2B5EF4-FFF2-40B4-BE49-F238E27FC236}">
                <a16:creationId xmlns:a16="http://schemas.microsoft.com/office/drawing/2014/main" id="{6A97657A-ABB7-4ACC-967B-A52CDFECB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26860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陪伴家人</a:t>
            </a:r>
          </a:p>
        </p:txBody>
      </p:sp>
      <p:sp>
        <p:nvSpPr>
          <p:cNvPr id="16" name="text-2325">
            <a:extLst xmlns:a="http://schemas.openxmlformats.org/drawingml/2006/main">
              <a:ext uri="{FF2B5EF4-FFF2-40B4-BE49-F238E27FC236}">
                <a16:creationId xmlns:a16="http://schemas.microsoft.com/office/drawing/2014/main" id="{ACA42367-230A-4F23-881A-BC1C7CD62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3352800"/>
            <a:ext cx="18288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陪伴孩子與家人，參與孩子的成長過程。</a:t>
            </a:r>
          </a:p>
        </p:txBody>
      </p:sp>
      <p:sp>
        <p:nvSpPr>
          <p:cNvPr id="17" name="text-2326">
            <a:extLst xmlns:a="http://schemas.openxmlformats.org/drawingml/2006/main">
              <a:ext uri="{FF2B5EF4-FFF2-40B4-BE49-F238E27FC236}">
                <a16:creationId xmlns:a16="http://schemas.microsoft.com/office/drawing/2014/main" id="{DD52D401-3422-4F6A-92E6-EB8F9ADA9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6325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18" name="shape-2327">
            <a:extLst xmlns:a="http://schemas.openxmlformats.org/drawingml/2006/main">
              <a:ext uri="{FF2B5EF4-FFF2-40B4-BE49-F238E27FC236}">
                <a16:creationId xmlns:a16="http://schemas.microsoft.com/office/drawing/2014/main" id="{F7EE2EC9-C990-49F6-92E2-EB512569F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676400"/>
            <a:ext cx="2247900" cy="31432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9" name="shape-2328">
            <a:extLst xmlns:a="http://schemas.openxmlformats.org/drawingml/2006/main">
              <a:ext uri="{FF2B5EF4-FFF2-40B4-BE49-F238E27FC236}">
                <a16:creationId xmlns:a16="http://schemas.microsoft.com/office/drawing/2014/main" id="{FE83D5BD-D4D3-4B9E-AD28-73AEA307A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1790700"/>
            <a:ext cx="1905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text-2329">
            <a:extLst xmlns:a="http://schemas.openxmlformats.org/drawingml/2006/main">
              <a:ext uri="{FF2B5EF4-FFF2-40B4-BE49-F238E27FC236}">
                <a16:creationId xmlns:a16="http://schemas.microsoft.com/office/drawing/2014/main" id="{4DA6A73C-2CFE-466D-B8DD-5C27699BE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B64D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3</a:t>
            </a:r>
          </a:p>
        </p:txBody>
      </p:sp>
      <p:sp>
        <p:nvSpPr>
          <p:cNvPr id="21" name="text-2330">
            <a:extLst xmlns:a="http://schemas.openxmlformats.org/drawingml/2006/main">
              <a:ext uri="{FF2B5EF4-FFF2-40B4-BE49-F238E27FC236}">
                <a16:creationId xmlns:a16="http://schemas.microsoft.com/office/drawing/2014/main" id="{9C95FD54-4460-431F-8103-DC646843E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6860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深入交流</a:t>
            </a:r>
          </a:p>
        </p:txBody>
      </p:sp>
      <p:sp>
        <p:nvSpPr>
          <p:cNvPr id="22" name="text-2331">
            <a:extLst xmlns:a="http://schemas.openxmlformats.org/drawingml/2006/main">
              <a:ext uri="{FF2B5EF4-FFF2-40B4-BE49-F238E27FC236}">
                <a16:creationId xmlns:a16="http://schemas.microsoft.com/office/drawing/2014/main" id="{B25A5B94-0D5B-4737-996A-2A6739572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52800"/>
            <a:ext cx="18288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和同儕、同事好好聊天，重新建立理解與信任。</a:t>
            </a:r>
          </a:p>
        </p:txBody>
      </p:sp>
      <p:sp>
        <p:nvSpPr>
          <p:cNvPr id="23" name="text-2332">
            <a:extLst xmlns:a="http://schemas.openxmlformats.org/drawingml/2006/main">
              <a:ext uri="{FF2B5EF4-FFF2-40B4-BE49-F238E27FC236}">
                <a16:creationId xmlns:a16="http://schemas.microsoft.com/office/drawing/2014/main" id="{BC4B9412-8CF0-427D-A77C-E0FDE475E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3275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24" name="shape-2333">
            <a:extLst xmlns:a="http://schemas.openxmlformats.org/drawingml/2006/main">
              <a:ext uri="{FF2B5EF4-FFF2-40B4-BE49-F238E27FC236}">
                <a16:creationId xmlns:a16="http://schemas.microsoft.com/office/drawing/2014/main" id="{798947A3-0111-4908-BB70-E5D0E1C20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1676400"/>
            <a:ext cx="2247900" cy="31432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25" name="shape-2334">
            <a:extLst xmlns:a="http://schemas.openxmlformats.org/drawingml/2006/main">
              <a:ext uri="{FF2B5EF4-FFF2-40B4-BE49-F238E27FC236}">
                <a16:creationId xmlns:a16="http://schemas.microsoft.com/office/drawing/2014/main" id="{A4D67049-BA0A-4CBA-AB19-CBA7510B9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1790700"/>
            <a:ext cx="1905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78B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text-2335">
            <a:extLst xmlns:a="http://schemas.openxmlformats.org/drawingml/2006/main">
              <a:ext uri="{FF2B5EF4-FFF2-40B4-BE49-F238E27FC236}">
                <a16:creationId xmlns:a16="http://schemas.microsoft.com/office/drawing/2014/main" id="{30D664F5-F7CD-4E66-A244-B19FFA728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78BF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4</a:t>
            </a:r>
          </a:p>
        </p:txBody>
      </p:sp>
      <p:sp>
        <p:nvSpPr>
          <p:cNvPr id="27" name="text-2336">
            <a:extLst xmlns:a="http://schemas.openxmlformats.org/drawingml/2006/main">
              <a:ext uri="{FF2B5EF4-FFF2-40B4-BE49-F238E27FC236}">
                <a16:creationId xmlns:a16="http://schemas.microsoft.com/office/drawing/2014/main" id="{27C9CB92-F549-48BA-BD1F-03792D755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6860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發展志向</a:t>
            </a:r>
          </a:p>
        </p:txBody>
      </p:sp>
      <p:sp>
        <p:nvSpPr>
          <p:cNvPr id="28" name="text-2337">
            <a:extLst xmlns:a="http://schemas.openxmlformats.org/drawingml/2006/main">
              <a:ext uri="{FF2B5EF4-FFF2-40B4-BE49-F238E27FC236}">
                <a16:creationId xmlns:a16="http://schemas.microsoft.com/office/drawing/2014/main" id="{FF224DFA-565A-49F3-9BA0-6A9C63659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3352800"/>
            <a:ext cx="18288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把時間投入職涯發展、個人興趣與真正重要的目標。</a:t>
            </a:r>
          </a:p>
        </p:txBody>
      </p:sp>
      <p:sp>
        <p:nvSpPr>
          <p:cNvPr id="29" name="text-2338">
            <a:extLst xmlns:a="http://schemas.openxmlformats.org/drawingml/2006/main">
              <a:ext uri="{FF2B5EF4-FFF2-40B4-BE49-F238E27FC236}">
                <a16:creationId xmlns:a16="http://schemas.microsoft.com/office/drawing/2014/main" id="{F4C0D037-3234-4F19-A590-0912F6013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0225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30" name="shape-2339">
            <a:extLst xmlns:a="http://schemas.openxmlformats.org/drawingml/2006/main">
              <a:ext uri="{FF2B5EF4-FFF2-40B4-BE49-F238E27FC236}">
                <a16:creationId xmlns:a16="http://schemas.microsoft.com/office/drawing/2014/main" id="{0E7C9D7D-7F50-4154-ADA7-4EA2C5EDC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1676400"/>
            <a:ext cx="2247900" cy="31432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31" name="shape-2340">
            <a:extLst xmlns:a="http://schemas.openxmlformats.org/drawingml/2006/main">
              <a:ext uri="{FF2B5EF4-FFF2-40B4-BE49-F238E27FC236}">
                <a16:creationId xmlns:a16="http://schemas.microsoft.com/office/drawing/2014/main" id="{D765F70A-5678-41C3-B395-040376EE3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1790700"/>
            <a:ext cx="1905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5C45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text-2341">
            <a:extLst xmlns:a="http://schemas.openxmlformats.org/drawingml/2006/main">
              <a:ext uri="{FF2B5EF4-FFF2-40B4-BE49-F238E27FC236}">
                <a16:creationId xmlns:a16="http://schemas.microsoft.com/office/drawing/2014/main" id="{C93F108C-B37E-4788-B310-0DCC14179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C451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5</a:t>
            </a:r>
          </a:p>
        </p:txBody>
      </p:sp>
      <p:sp>
        <p:nvSpPr>
          <p:cNvPr id="33" name="text-2342">
            <a:extLst xmlns:a="http://schemas.openxmlformats.org/drawingml/2006/main">
              <a:ext uri="{FF2B5EF4-FFF2-40B4-BE49-F238E27FC236}">
                <a16:creationId xmlns:a16="http://schemas.microsoft.com/office/drawing/2014/main" id="{BF67DF09-F474-41E9-BB50-B3FCC810C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26860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內化成生活</a:t>
            </a:r>
          </a:p>
        </p:txBody>
      </p:sp>
      <p:sp>
        <p:nvSpPr>
          <p:cNvPr id="34" name="text-2343">
            <a:extLst xmlns:a="http://schemas.openxmlformats.org/drawingml/2006/main">
              <a:ext uri="{FF2B5EF4-FFF2-40B4-BE49-F238E27FC236}">
                <a16:creationId xmlns:a16="http://schemas.microsoft.com/office/drawing/2014/main" id="{010ED810-61F4-43B0-A940-EAB550054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3352800"/>
            <a:ext cx="18288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讓 AI 能力服務人的關係、成長與人生意義。</a:t>
            </a:r>
          </a:p>
        </p:txBody>
      </p:sp>
      <p:sp>
        <p:nvSpPr>
          <p:cNvPr id="35" name="text-2344">
            <a:extLst xmlns:a="http://schemas.openxmlformats.org/drawingml/2006/main">
              <a:ext uri="{FF2B5EF4-FFF2-40B4-BE49-F238E27FC236}">
                <a16:creationId xmlns:a16="http://schemas.microsoft.com/office/drawing/2014/main" id="{F7E55588-9135-474C-96D3-0E7397241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5314950"/>
            <a:ext cx="563880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  <p:txBody>
          <a:bodyPr xmlns:a="http://schemas.openxmlformats.org/drawingml/2006/main" wrap="square" lIns="152400" tIns="57150" rIns="1524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每一步都留下可檢查的成果</a:t>
            </a:r>
          </a:p>
        </p:txBody>
      </p:sp>
    </p:spTree>
    <p:extLst>
      <p:ext uri="{BB962C8B-B14F-4D97-AF65-F5344CB8AC3E}">
        <p14:creationId xmlns:p14="http://schemas.microsoft.com/office/powerpoint/2010/main" val="1428919049"/>
      </p:ext>
    </p:extLst>
  </p:cSld>
</p:sld>
</file>

<file path=ppt/slides/slide68.xml><?xml version="1.0" encoding="utf-8"?>
<p:sld xmlns:p="http://schemas.openxmlformats.org/presentationml/2006/main">
  <p:cSld>
    <p:bg>
      <p:bgPr>
        <a:solidFill xmlns:a="http://schemas.openxmlformats.org/drawingml/2006/main">
          <a:srgbClr val="F0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3" name="text-2345">
            <a:extLst xmlns:a="http://schemas.openxmlformats.org/drawingml/2006/main">
              <a:ext uri="{FF2B5EF4-FFF2-40B4-BE49-F238E27FC236}">
                <a16:creationId xmlns:a16="http://schemas.microsoft.com/office/drawing/2014/main" id="{A9A745BC-3391-4AA2-8567-C755ED9A6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rPr>
              <a:t>BOOKMARKS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A4FF37D-A773-4D74-8071-674A71BA6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下午資源書籤</a:t>
            </a:r>
          </a:p>
        </p:txBody>
      </p:sp>
      <p:cxnSp>
        <p:nvCxnSpPr>
          <p:cNvPr id="45" name="shape-2346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8E5"/>
            </a:solidFill>
            <a:prstDash val="solid"/>
          </a:ln>
        </p:spPr>
      </p:cxnSp>
      <p:sp>
        <p:nvSpPr>
          <p:cNvPr id="4" name="text-2347">
            <a:extLst xmlns:a="http://schemas.openxmlformats.org/drawingml/2006/main">
              <a:ext uri="{FF2B5EF4-FFF2-40B4-BE49-F238E27FC236}">
                <a16:creationId xmlns:a16="http://schemas.microsoft.com/office/drawing/2014/main" id="{C2C11EAA-0D37-4DEE-852F-254A15BF8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下午場｜打造會做事的 AI 教學與研究夥伴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FE85B4D0-410D-4B42-8246-2FD4C1209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486581"/>
                </a:solidFill>
                <a:latin typeface="Noto Sans TC"/>
                <a:ea typeface="Noto Sans TC"/>
                <a:cs typeface="Noto Sans TC"/>
              </a:rPr>
              <a:t>68</a:t>
            </a:r>
          </a:p>
        </p:txBody>
      </p:sp>
      <p:sp>
        <p:nvSpPr>
          <p:cNvPr id="6" name="shape-2348">
            <a:extLst xmlns:a="http://schemas.openxmlformats.org/drawingml/2006/main">
              <a:ext uri="{FF2B5EF4-FFF2-40B4-BE49-F238E27FC236}">
                <a16:creationId xmlns:a16="http://schemas.microsoft.com/office/drawing/2014/main" id="{3CE24418-73C6-4E1D-9AF4-67B64B4E5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581150"/>
            <a:ext cx="531495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7" name="text-2349">
            <a:extLst xmlns:a="http://schemas.openxmlformats.org/drawingml/2006/main">
              <a:ext uri="{FF2B5EF4-FFF2-40B4-BE49-F238E27FC236}">
                <a16:creationId xmlns:a16="http://schemas.microsoft.com/office/drawing/2014/main" id="{8CC411B6-5FE2-49FB-B609-960895A4B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7640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研習資源導航</a:t>
            </a:r>
          </a:p>
        </p:txBody>
      </p:sp>
      <p:sp>
        <p:nvSpPr>
          <p:cNvPr id="8" name="text-2350">
            <a:extLst xmlns:a="http://schemas.openxmlformats.org/drawingml/2006/main">
              <a:ext uri="{FF2B5EF4-FFF2-40B4-BE49-F238E27FC236}">
                <a16:creationId xmlns:a16="http://schemas.microsoft.com/office/drawing/2014/main" id="{43B54A64-4537-4486-88F5-AFDCCC6E1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9812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ae549676e0784781"/>
              </a:rPr>
              <a:t>公開網站資源 ↗</a:t>
            </a:r>
          </a:p>
        </p:txBody>
      </p:sp>
      <p:pic>
        <p:nvPicPr>
          <p:cNvPr id="5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6be45e6ab34a7a"/>
          <a:stretch xmlns:a="http://schemas.openxmlformats.org/drawingml/2006/main"/>
        </p:blipFill>
        <p:spPr>
          <a:xfrm xmlns:a="http://schemas.openxmlformats.org/drawingml/2006/main">
            <a:off x="4953000" y="1609725"/>
            <a:ext cx="685800" cy="685800"/>
          </a:xfrm>
          <a:prstGeom xmlns:a="http://schemas.openxmlformats.org/drawingml/2006/main" prst="roundRect">
            <a:avLst>
              <a:gd name="adj" fmla="val 11111"/>
            </a:avLst>
          </a:prstGeom>
        </p:spPr>
      </p:pic>
      <p:sp>
        <p:nvSpPr>
          <p:cNvPr id="10" name="shape-2351">
            <a:extLst xmlns:a="http://schemas.openxmlformats.org/drawingml/2006/main">
              <a:ext uri="{FF2B5EF4-FFF2-40B4-BE49-F238E27FC236}">
                <a16:creationId xmlns:a16="http://schemas.microsoft.com/office/drawing/2014/main" id="{8026AC0F-DE42-4936-9A57-C434C7E65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57450"/>
            <a:ext cx="531495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1" name="text-2352">
            <a:extLst xmlns:a="http://schemas.openxmlformats.org/drawingml/2006/main">
              <a:ext uri="{FF2B5EF4-FFF2-40B4-BE49-F238E27FC236}">
                <a16:creationId xmlns:a16="http://schemas.microsoft.com/office/drawing/2014/main" id="{02A1BBB2-63BF-4C28-822C-6A59BCA4F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55270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開啟 Google Antigravity</a:t>
            </a:r>
          </a:p>
        </p:txBody>
      </p:sp>
      <p:sp>
        <p:nvSpPr>
          <p:cNvPr id="12" name="text-2353">
            <a:extLst xmlns:a="http://schemas.openxmlformats.org/drawingml/2006/main">
              <a:ext uri="{FF2B5EF4-FFF2-40B4-BE49-F238E27FC236}">
                <a16:creationId xmlns:a16="http://schemas.microsoft.com/office/drawing/2014/main" id="{6B6E8966-6DE2-449C-8B14-787CBF632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575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ff32608b5db2469e"/>
              </a:rPr>
              <a:t>公開網站資源 ↗</a:t>
            </a:r>
          </a:p>
        </p:txBody>
      </p:sp>
      <p:pic>
        <p:nvPicPr>
          <p:cNvPr id="5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bbc7920d8a423f"/>
          <a:stretch xmlns:a="http://schemas.openxmlformats.org/drawingml/2006/main"/>
        </p:blipFill>
        <p:spPr>
          <a:xfrm xmlns:a="http://schemas.openxmlformats.org/drawingml/2006/main">
            <a:off x="4953000" y="2486025"/>
            <a:ext cx="685800" cy="685800"/>
          </a:xfrm>
          <a:prstGeom xmlns:a="http://schemas.openxmlformats.org/drawingml/2006/main" prst="roundRect">
            <a:avLst>
              <a:gd name="adj" fmla="val 11111"/>
            </a:avLst>
          </a:prstGeom>
        </p:spPr>
      </p:pic>
      <p:sp>
        <p:nvSpPr>
          <p:cNvPr id="14" name="shape-2354">
            <a:extLst xmlns:a="http://schemas.openxmlformats.org/drawingml/2006/main">
              <a:ext uri="{FF2B5EF4-FFF2-40B4-BE49-F238E27FC236}">
                <a16:creationId xmlns:a16="http://schemas.microsoft.com/office/drawing/2014/main" id="{52AEE8BA-128E-48A7-B2CC-C3557B3AE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33750"/>
            <a:ext cx="531495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5" name="text-2355">
            <a:extLst xmlns:a="http://schemas.openxmlformats.org/drawingml/2006/main">
              <a:ext uri="{FF2B5EF4-FFF2-40B4-BE49-F238E27FC236}">
                <a16:creationId xmlns:a16="http://schemas.microsoft.com/office/drawing/2014/main" id="{55A8B964-72B2-40D1-B524-9E0D450ED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42900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開啟 Codex</a:t>
            </a:r>
          </a:p>
        </p:txBody>
      </p:sp>
      <p:sp>
        <p:nvSpPr>
          <p:cNvPr id="16" name="text-2356">
            <a:extLst xmlns:a="http://schemas.openxmlformats.org/drawingml/2006/main">
              <a:ext uri="{FF2B5EF4-FFF2-40B4-BE49-F238E27FC236}">
                <a16:creationId xmlns:a16="http://schemas.microsoft.com/office/drawing/2014/main" id="{30F28012-D801-48D1-A4B8-87CA007E2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338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5f8fc72efb334638"/>
              </a:rPr>
              <a:t>公開網站資源 ↗</a:t>
            </a:r>
          </a:p>
        </p:txBody>
      </p:sp>
      <p:pic>
        <p:nvPicPr>
          <p:cNvPr id="5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99b53cb4034e8f"/>
          <a:stretch xmlns:a="http://schemas.openxmlformats.org/drawingml/2006/main"/>
        </p:blipFill>
        <p:spPr>
          <a:xfrm xmlns:a="http://schemas.openxmlformats.org/drawingml/2006/main">
            <a:off x="4953000" y="3362325"/>
            <a:ext cx="685800" cy="685800"/>
          </a:xfrm>
          <a:prstGeom xmlns:a="http://schemas.openxmlformats.org/drawingml/2006/main" prst="roundRect">
            <a:avLst>
              <a:gd name="adj" fmla="val 11111"/>
            </a:avLst>
          </a:prstGeom>
        </p:spPr>
      </p:pic>
      <p:sp>
        <p:nvSpPr>
          <p:cNvPr id="18" name="shape-2357">
            <a:extLst xmlns:a="http://schemas.openxmlformats.org/drawingml/2006/main">
              <a:ext uri="{FF2B5EF4-FFF2-40B4-BE49-F238E27FC236}">
                <a16:creationId xmlns:a16="http://schemas.microsoft.com/office/drawing/2014/main" id="{DC2FA622-EDA7-4D0E-9C61-651586640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210050"/>
            <a:ext cx="531495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19" name="text-2358">
            <a:extLst xmlns:a="http://schemas.openxmlformats.org/drawingml/2006/main">
              <a:ext uri="{FF2B5EF4-FFF2-40B4-BE49-F238E27FC236}">
                <a16:creationId xmlns:a16="http://schemas.microsoft.com/office/drawing/2014/main" id="{26B1059D-07C6-4305-BE94-6C5224EE2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30530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開啟 Claude</a:t>
            </a:r>
          </a:p>
        </p:txBody>
      </p:sp>
      <p:sp>
        <p:nvSpPr>
          <p:cNvPr id="20" name="text-2359">
            <a:extLst xmlns:a="http://schemas.openxmlformats.org/drawingml/2006/main">
              <a:ext uri="{FF2B5EF4-FFF2-40B4-BE49-F238E27FC236}">
                <a16:creationId xmlns:a16="http://schemas.microsoft.com/office/drawing/2014/main" id="{EBF32D18-57EE-41B0-A3A8-6C914868E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610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4bdc921569ee49da"/>
              </a:rPr>
              <a:t>公開網站資源 ↗</a:t>
            </a:r>
          </a:p>
        </p:txBody>
      </p:sp>
      <p:pic>
        <p:nvPicPr>
          <p:cNvPr id="6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73244fd43f4915"/>
          <a:stretch xmlns:a="http://schemas.openxmlformats.org/drawingml/2006/main"/>
        </p:blipFill>
        <p:spPr>
          <a:xfrm xmlns:a="http://schemas.openxmlformats.org/drawingml/2006/main">
            <a:off x="4953000" y="4238625"/>
            <a:ext cx="685800" cy="685800"/>
          </a:xfrm>
          <a:prstGeom xmlns:a="http://schemas.openxmlformats.org/drawingml/2006/main" prst="roundRect">
            <a:avLst>
              <a:gd name="adj" fmla="val 11111"/>
            </a:avLst>
          </a:prstGeom>
        </p:spPr>
      </p:pic>
      <p:sp>
        <p:nvSpPr>
          <p:cNvPr id="22" name="shape-2360">
            <a:extLst xmlns:a="http://schemas.openxmlformats.org/drawingml/2006/main">
              <a:ext uri="{FF2B5EF4-FFF2-40B4-BE49-F238E27FC236}">
                <a16:creationId xmlns:a16="http://schemas.microsoft.com/office/drawing/2014/main" id="{64581AA7-CCFA-4291-86F1-123BD9E74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086350"/>
            <a:ext cx="531495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23" name="text-2361">
            <a:extLst xmlns:a="http://schemas.openxmlformats.org/drawingml/2006/main">
              <a:ext uri="{FF2B5EF4-FFF2-40B4-BE49-F238E27FC236}">
                <a16:creationId xmlns:a16="http://schemas.microsoft.com/office/drawing/2014/main" id="{93447C90-083D-4F95-B30A-1E2A52B5E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8160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Agent Skills 官方教學</a:t>
            </a:r>
          </a:p>
        </p:txBody>
      </p:sp>
      <p:sp>
        <p:nvSpPr>
          <p:cNvPr id="24" name="text-2362">
            <a:extLst xmlns:a="http://schemas.openxmlformats.org/drawingml/2006/main">
              <a:ext uri="{FF2B5EF4-FFF2-40B4-BE49-F238E27FC236}">
                <a16:creationId xmlns:a16="http://schemas.microsoft.com/office/drawing/2014/main" id="{FC18E53A-3CA1-4BFC-ADAC-8BC45DFE0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4864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7aba3e8c60434f07"/>
              </a:rPr>
              <a:t>公開網站資源 ↗</a:t>
            </a:r>
          </a:p>
        </p:txBody>
      </p:sp>
      <p:pic>
        <p:nvPicPr>
          <p:cNvPr id="6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3ed511e6db40e8"/>
          <a:stretch xmlns:a="http://schemas.openxmlformats.org/drawingml/2006/main"/>
        </p:blipFill>
        <p:spPr>
          <a:xfrm xmlns:a="http://schemas.openxmlformats.org/drawingml/2006/main">
            <a:off x="4953000" y="5114925"/>
            <a:ext cx="685800" cy="685800"/>
          </a:xfrm>
          <a:prstGeom xmlns:a="http://schemas.openxmlformats.org/drawingml/2006/main" prst="roundRect">
            <a:avLst>
              <a:gd name="adj" fmla="val 11111"/>
            </a:avLst>
          </a:prstGeom>
        </p:spPr>
      </p:pic>
      <p:sp>
        <p:nvSpPr>
          <p:cNvPr id="26" name="shape-2363">
            <a:extLst xmlns:a="http://schemas.openxmlformats.org/drawingml/2006/main">
              <a:ext uri="{FF2B5EF4-FFF2-40B4-BE49-F238E27FC236}">
                <a16:creationId xmlns:a16="http://schemas.microsoft.com/office/drawing/2014/main" id="{52862437-0520-45D4-8082-7BE509E99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1581150"/>
            <a:ext cx="531495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27" name="text-2364">
            <a:extLst xmlns:a="http://schemas.openxmlformats.org/drawingml/2006/main">
              <a:ext uri="{FF2B5EF4-FFF2-40B4-BE49-F238E27FC236}">
                <a16:creationId xmlns:a16="http://schemas.microsoft.com/office/drawing/2014/main" id="{6ADB7378-197A-4B68-A8E0-F19013144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167640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26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Agent Skills 資源庫：Codex 懶人包與國際公開 Skills</a:t>
            </a:r>
          </a:p>
        </p:txBody>
      </p:sp>
      <p:sp>
        <p:nvSpPr>
          <p:cNvPr id="28" name="text-2365">
            <a:extLst xmlns:a="http://schemas.openxmlformats.org/drawingml/2006/main">
              <a:ext uri="{FF2B5EF4-FFF2-40B4-BE49-F238E27FC236}">
                <a16:creationId xmlns:a16="http://schemas.microsoft.com/office/drawing/2014/main" id="{DAD60483-BE74-4649-A16F-F273AF376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19812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6985f225ae674bc4"/>
              </a:rPr>
              <a:t>公開網站資源 ↗</a:t>
            </a:r>
          </a:p>
        </p:txBody>
      </p:sp>
      <p:pic>
        <p:nvPicPr>
          <p:cNvPr id="7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748c891741426f"/>
          <a:stretch xmlns:a="http://schemas.openxmlformats.org/drawingml/2006/main"/>
        </p:blipFill>
        <p:spPr>
          <a:xfrm xmlns:a="http://schemas.openxmlformats.org/drawingml/2006/main">
            <a:off x="10553700" y="1609725"/>
            <a:ext cx="685800" cy="685800"/>
          </a:xfrm>
          <a:prstGeom xmlns:a="http://schemas.openxmlformats.org/drawingml/2006/main" prst="roundRect">
            <a:avLst>
              <a:gd name="adj" fmla="val 11111"/>
            </a:avLst>
          </a:prstGeom>
        </p:spPr>
      </p:pic>
      <p:sp>
        <p:nvSpPr>
          <p:cNvPr id="30" name="shape-2366">
            <a:extLst xmlns:a="http://schemas.openxmlformats.org/drawingml/2006/main">
              <a:ext uri="{FF2B5EF4-FFF2-40B4-BE49-F238E27FC236}">
                <a16:creationId xmlns:a16="http://schemas.microsoft.com/office/drawing/2014/main" id="{5A62A09C-76DD-4220-B2C1-71869F04F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457450"/>
            <a:ext cx="531495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31" name="text-2367">
            <a:extLst xmlns:a="http://schemas.openxmlformats.org/drawingml/2006/main">
              <a:ext uri="{FF2B5EF4-FFF2-40B4-BE49-F238E27FC236}">
                <a16:creationId xmlns:a16="http://schemas.microsoft.com/office/drawing/2014/main" id="{0CD07E47-C01A-4B22-85B0-27A753306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55270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提示詞快捷面板</a:t>
            </a:r>
          </a:p>
        </p:txBody>
      </p:sp>
      <p:sp>
        <p:nvSpPr>
          <p:cNvPr id="32" name="text-2368">
            <a:extLst xmlns:a="http://schemas.openxmlformats.org/drawingml/2006/main">
              <a:ext uri="{FF2B5EF4-FFF2-40B4-BE49-F238E27FC236}">
                <a16:creationId xmlns:a16="http://schemas.microsoft.com/office/drawing/2014/main" id="{3A281E55-0083-4467-9F7D-013B90E26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8575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a5980644e5024aac"/>
              </a:rPr>
              <a:t>公開網站資源 ↗</a:t>
            </a:r>
          </a:p>
        </p:txBody>
      </p:sp>
      <p:pic>
        <p:nvPicPr>
          <p:cNvPr id="7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81bc1f0f5046a6"/>
          <a:stretch xmlns:a="http://schemas.openxmlformats.org/drawingml/2006/main"/>
        </p:blipFill>
        <p:spPr>
          <a:xfrm xmlns:a="http://schemas.openxmlformats.org/drawingml/2006/main">
            <a:off x="10553700" y="2486025"/>
            <a:ext cx="685800" cy="685800"/>
          </a:xfrm>
          <a:prstGeom xmlns:a="http://schemas.openxmlformats.org/drawingml/2006/main" prst="roundRect">
            <a:avLst>
              <a:gd name="adj" fmla="val 11111"/>
            </a:avLst>
          </a:prstGeom>
        </p:spPr>
      </p:pic>
      <p:sp>
        <p:nvSpPr>
          <p:cNvPr id="34" name="shape-2369">
            <a:extLst xmlns:a="http://schemas.openxmlformats.org/drawingml/2006/main">
              <a:ext uri="{FF2B5EF4-FFF2-40B4-BE49-F238E27FC236}">
                <a16:creationId xmlns:a16="http://schemas.microsoft.com/office/drawing/2014/main" id="{86E6422A-EF8E-4196-A62A-5D6E9F6A2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333750"/>
            <a:ext cx="531495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35" name="text-2370">
            <a:extLst xmlns:a="http://schemas.openxmlformats.org/drawingml/2006/main">
              <a:ext uri="{FF2B5EF4-FFF2-40B4-BE49-F238E27FC236}">
                <a16:creationId xmlns:a16="http://schemas.microsoft.com/office/drawing/2014/main" id="{AD859585-43C0-464A-9E7E-A7668224A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342900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教育科技創新專區</a:t>
            </a:r>
          </a:p>
        </p:txBody>
      </p:sp>
      <p:sp>
        <p:nvSpPr>
          <p:cNvPr id="36" name="text-2371">
            <a:extLst xmlns:a="http://schemas.openxmlformats.org/drawingml/2006/main">
              <a:ext uri="{FF2B5EF4-FFF2-40B4-BE49-F238E27FC236}">
                <a16:creationId xmlns:a16="http://schemas.microsoft.com/office/drawing/2014/main" id="{0BE9BD7A-A8A1-4C50-8F66-D713BF537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37338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e8bc830ea593477e"/>
              </a:rPr>
              <a:t>公開網站資源 ↗</a:t>
            </a:r>
          </a:p>
        </p:txBody>
      </p:sp>
      <p:pic>
        <p:nvPicPr>
          <p:cNvPr id="7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675254347747d6"/>
          <a:stretch xmlns:a="http://schemas.openxmlformats.org/drawingml/2006/main"/>
        </p:blipFill>
        <p:spPr>
          <a:xfrm xmlns:a="http://schemas.openxmlformats.org/drawingml/2006/main">
            <a:off x="10553700" y="3362325"/>
            <a:ext cx="685800" cy="685800"/>
          </a:xfrm>
          <a:prstGeom xmlns:a="http://schemas.openxmlformats.org/drawingml/2006/main" prst="roundRect">
            <a:avLst>
              <a:gd name="adj" fmla="val 11111"/>
            </a:avLst>
          </a:prstGeom>
        </p:spPr>
      </p:pic>
      <p:sp>
        <p:nvSpPr>
          <p:cNvPr id="38" name="shape-2372">
            <a:extLst xmlns:a="http://schemas.openxmlformats.org/drawingml/2006/main">
              <a:ext uri="{FF2B5EF4-FFF2-40B4-BE49-F238E27FC236}">
                <a16:creationId xmlns:a16="http://schemas.microsoft.com/office/drawing/2014/main" id="{DAF19BFB-C0E0-4D1A-9E23-F29811F08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10050"/>
            <a:ext cx="531495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8E5"/>
            </a:solidFill>
            <a:prstDash val="solid"/>
          </a:ln>
        </p:spPr>
      </p:sp>
      <p:sp>
        <p:nvSpPr>
          <p:cNvPr id="39" name="text-2373">
            <a:extLst xmlns:a="http://schemas.openxmlformats.org/drawingml/2006/main">
              <a:ext uri="{FF2B5EF4-FFF2-40B4-BE49-F238E27FC236}">
                <a16:creationId xmlns:a16="http://schemas.microsoft.com/office/drawing/2014/main" id="{E5DA00CB-0A81-4B1E-B679-B319FBE8D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430530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PIRLS 2026 評分規劃</a:t>
            </a:r>
          </a:p>
        </p:txBody>
      </p:sp>
      <p:sp>
        <p:nvSpPr>
          <p:cNvPr id="40" name="text-2374">
            <a:extLst xmlns:a="http://schemas.openxmlformats.org/drawingml/2006/main">
              <a:ext uri="{FF2B5EF4-FFF2-40B4-BE49-F238E27FC236}">
                <a16:creationId xmlns:a16="http://schemas.microsoft.com/office/drawing/2014/main" id="{8BE2BD94-A1D5-4656-BB6F-C3741C838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4610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1B64DA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3e75526f877d447e"/>
              </a:rPr>
              <a:t>公開網站資源 ↗</a:t>
            </a:r>
          </a:p>
        </p:txBody>
      </p:sp>
      <p:pic>
        <p:nvPicPr>
          <p:cNvPr id="8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9b993eabf54a11"/>
          <a:stretch xmlns:a="http://schemas.openxmlformats.org/drawingml/2006/main"/>
        </p:blipFill>
        <p:spPr>
          <a:xfrm xmlns:a="http://schemas.openxmlformats.org/drawingml/2006/main">
            <a:off x="10553700" y="4238625"/>
            <a:ext cx="685800" cy="685800"/>
          </a:xfrm>
          <a:prstGeom xmlns:a="http://schemas.openxmlformats.org/drawingml/2006/main" prst="roundRect">
            <a:avLst>
              <a:gd name="adj" fmla="val 11111"/>
            </a:avLst>
          </a:prstGeom>
        </p:spPr>
      </p:pic>
      <p:sp>
        <p:nvSpPr>
          <p:cNvPr id="42" name="text-2375">
            <a:extLst xmlns:a="http://schemas.openxmlformats.org/drawingml/2006/main">
              <a:ext uri="{FF2B5EF4-FFF2-40B4-BE49-F238E27FC236}">
                <a16:creationId xmlns:a16="http://schemas.microsoft.com/office/drawing/2014/main" id="{6B59F481-9596-4A1E-8643-D889E488C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038850"/>
            <a:ext cx="111633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defRPr>
            </a:pPr>
            <a:r>
              <a:rPr sz="1650" b="1">
                <a:solidFill>
                  <a:srgbClr val="0F1E2E"/>
                </a:solidFill>
                <a:latin typeface="Noto Sans TC"/>
                <a:ea typeface="Noto Sans TC"/>
                <a:cs typeface="Noto Sans TC"/>
              </a:rPr>
              <a:t>好的教學與研究 Agent 不只會做事；它會在正確邊界內做事，並留下你能檢查的證據。</a:t>
            </a:r>
          </a:p>
        </p:txBody>
      </p:sp>
    </p:spTree>
    <p:extLst>
      <p:ext uri="{BB962C8B-B14F-4D97-AF65-F5344CB8AC3E}">
        <p14:creationId xmlns:p14="http://schemas.microsoft.com/office/powerpoint/2010/main" val="1638620437"/>
      </p:ext>
    </p:extLst>
  </p:cSld>
</p:sld>
</file>

<file path=ppt/theme/theme1.xml><?xml version="1.0" encoding="utf-8"?>
<a:theme xmlns:a="http://schemas.openxmlformats.org/drawingml/2006/main" name="ChatGPT">
  <a:themeElements>
    <a:clrScheme name="NCU Afternoon">
      <a:dk1>
        <a:srgbClr val="0F1E2E"/>
      </a:dk1>
      <a:lt1>
        <a:srgbClr val="FFFFFF"/>
      </a:lt1>
      <a:dk2>
        <a:srgbClr val="F0F4F8"/>
      </a:dk2>
      <a:lt2>
        <a:srgbClr val="E2EDF8"/>
      </a:lt2>
      <a:accent1>
        <a:srgbClr val="1B64DA"/>
      </a:accent1>
      <a:accent2>
        <a:srgbClr val="FF6B4A"/>
      </a:accent2>
      <a:accent3>
        <a:srgbClr val="0E9F94"/>
      </a:accent3>
      <a:accent4>
        <a:srgbClr val="6366F1"/>
      </a:accent4>
      <a:accent5>
        <a:srgbClr val="F59E0B"/>
      </a:accent5>
      <a:accent6>
        <a:srgbClr val="10B981"/>
      </a:accent6>
      <a:hlink>
        <a:srgbClr val="1B64DA"/>
      </a:hlink>
      <a:folHlink>
        <a:srgbClr val="6366F1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NCU Afternoon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2026-08-26T13:01:27.5950000Z</dcterms:created>
  <dcterms:modified xsi:type="dcterms:W3CDTF">2026-08-26T13:01:27.5950000Z</dcterms:modified>
</coreProperties>
</file>